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9" r:id="rId4"/>
    <p:sldId id="260" r:id="rId5"/>
    <p:sldId id="261" r:id="rId6"/>
    <p:sldId id="270" r:id="rId7"/>
    <p:sldId id="274" r:id="rId8"/>
    <p:sldId id="262" r:id="rId9"/>
    <p:sldId id="273" r:id="rId10"/>
    <p:sldId id="264" r:id="rId11"/>
    <p:sldId id="271" r:id="rId12"/>
    <p:sldId id="265" r:id="rId13"/>
    <p:sldId id="272" r:id="rId14"/>
    <p:sldId id="266" r:id="rId15"/>
    <p:sldId id="267" r:id="rId16"/>
    <p:sldId id="268"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773" autoAdjust="0"/>
  </p:normalViewPr>
  <p:slideViewPr>
    <p:cSldViewPr snapToGrid="0">
      <p:cViewPr varScale="1">
        <p:scale>
          <a:sx n="76" d="100"/>
          <a:sy n="76" d="100"/>
        </p:scale>
        <p:origin x="134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E317D-934F-4506-B877-DDBA805ECF6A}" type="datetimeFigureOut">
              <a:rPr lang="en-GB" smtClean="0"/>
              <a:t>17/05/2024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F84D3-DF1D-4FA0-97D0-C2DAAD8C6ACB}"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Begin with a brief introduction of ourselves </a:t>
            </a:r>
          </a:p>
          <a:p>
            <a:pPr marL="171450" indent="-171450">
              <a:buFontTx/>
              <a:buChar char="-"/>
            </a:pPr>
            <a:r>
              <a:rPr lang="en-GB" dirty="0"/>
              <a:t>Introduce the paper title and a very short summary of what it is about </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FA9F84D3-DF1D-4FA0-97D0-C2DAAD8C6ACB}"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dirty="0"/>
              <a:t>- </a:t>
            </a:r>
            <a:r>
              <a:rPr lang="en-GB" b="0" i="0" dirty="0">
                <a:solidFill>
                  <a:srgbClr val="ECECEC"/>
                </a:solidFill>
                <a:effectLst/>
                <a:highlight>
                  <a:srgbClr val="212121"/>
                </a:highlight>
                <a:latin typeface="Söhne"/>
              </a:rPr>
              <a:t>Address scalability of traditional classification methods (KNN, SVM) with DTW</a:t>
            </a:r>
          </a:p>
          <a:p>
            <a:pPr marL="0" marR="0" lvl="0" indent="0" algn="l" defTabSz="914400" rtl="0" eaLnBrk="1" fontAlgn="auto" latinLnBrk="0" hangingPunct="1">
              <a:lnSpc>
                <a:spcPct val="100000"/>
              </a:lnSpc>
              <a:spcBef>
                <a:spcPts val="0"/>
              </a:spcBef>
              <a:spcAft>
                <a:spcPts val="0"/>
              </a:spcAft>
              <a:buClrTx/>
              <a:buSzTx/>
              <a:buFontTx/>
              <a:buNone/>
              <a:defRPr/>
            </a:pPr>
            <a:r>
              <a:rPr lang="en-GB" dirty="0"/>
              <a:t>- </a:t>
            </a:r>
            <a:r>
              <a:rPr lang="en-GB" b="0" i="0" dirty="0">
                <a:solidFill>
                  <a:srgbClr val="ECECEC"/>
                </a:solidFill>
                <a:effectLst/>
                <a:highlight>
                  <a:srgbClr val="212121"/>
                </a:highlight>
                <a:latin typeface="Söhne"/>
              </a:rPr>
              <a:t>Explore PySpark for distributed computing</a:t>
            </a:r>
          </a:p>
          <a:p>
            <a:pPr marL="171450" marR="0" lvl="0" indent="-171450" algn="l" defTabSz="914400" rtl="0" eaLnBrk="1" fontAlgn="auto" latinLnBrk="0" hangingPunct="1">
              <a:lnSpc>
                <a:spcPct val="100000"/>
              </a:lnSpc>
              <a:spcBef>
                <a:spcPts val="0"/>
              </a:spcBef>
              <a:spcAft>
                <a:spcPts val="0"/>
              </a:spcAft>
              <a:buClrTx/>
              <a:buSzTx/>
              <a:buFontTx/>
              <a:buChar char="-"/>
              <a:defRPr/>
            </a:pPr>
            <a:r>
              <a:rPr lang="en-GB" b="0" i="0" dirty="0">
                <a:solidFill>
                  <a:srgbClr val="ECECEC"/>
                </a:solidFill>
                <a:effectLst/>
                <a:highlight>
                  <a:srgbClr val="212121"/>
                </a:highlight>
                <a:latin typeface="Söhne"/>
              </a:rPr>
              <a:t>Benchmark with Random Forest for scalability</a:t>
            </a:r>
          </a:p>
          <a:p>
            <a:pPr algn="l">
              <a:buFont typeface="Arial" panose="020B0604020202090204" pitchFamily="34" charset="0"/>
              <a:buNone/>
            </a:pPr>
            <a:r>
              <a:rPr lang="en-GB" b="0" i="0" dirty="0">
                <a:solidFill>
                  <a:srgbClr val="ECECEC"/>
                </a:solidFill>
                <a:effectLst/>
                <a:highlight>
                  <a:srgbClr val="212121"/>
                </a:highlight>
                <a:latin typeface="Söhne"/>
              </a:rPr>
              <a:t>- Emphasize the importance of scalability in time series classification for real-world applications. Huge amounts of time stamped data that grows rapidly </a:t>
            </a:r>
          </a:p>
          <a:p>
            <a:pPr algn="l">
              <a:buFont typeface="Arial" panose="020B0604020202090204" pitchFamily="34" charset="0"/>
              <a:buNone/>
            </a:pPr>
            <a:r>
              <a:rPr lang="en-GB" b="0" i="0" dirty="0">
                <a:solidFill>
                  <a:srgbClr val="ECECEC"/>
                </a:solidFill>
                <a:effectLst/>
                <a:highlight>
                  <a:srgbClr val="212121"/>
                </a:highlight>
                <a:latin typeface="Söhne"/>
              </a:rPr>
              <a:t> - Highlight the need for efficient methods to handle large and complex time series datasets.</a:t>
            </a:r>
          </a:p>
          <a:p>
            <a:pPr marL="171450" indent="-171450" algn="l">
              <a:buFontTx/>
              <a:buChar char="-"/>
            </a:pPr>
            <a:r>
              <a:rPr lang="en-GB" b="0" i="0" dirty="0">
                <a:solidFill>
                  <a:srgbClr val="ECECEC"/>
                </a:solidFill>
                <a:effectLst/>
                <a:highlight>
                  <a:srgbClr val="212121"/>
                </a:highlight>
                <a:latin typeface="Söhne"/>
              </a:rPr>
              <a:t>Establish objectives to evaluate scalability and performance of traditional methods within Big Data itself</a:t>
            </a:r>
          </a:p>
          <a:p>
            <a:pPr marL="171450" indent="-171450" algn="l">
              <a:buFontTx/>
              <a:buChar char="-"/>
            </a:pPr>
            <a:r>
              <a:rPr lang="en-US" dirty="0"/>
              <a:t>Our analysis involves observing experiments to measure the performance, scalability, and computational overhead of each approach. We discuss the practical advantages and limitations of these methods and suggest avenues for further improvement.</a:t>
            </a:r>
            <a:r>
              <a:rPr lang="en-GB" b="0" i="0" dirty="0">
                <a:solidFill>
                  <a:srgbClr val="ECECEC"/>
                </a:solidFill>
                <a:effectLst/>
                <a:highlight>
                  <a:srgbClr val="212121"/>
                </a:highlight>
                <a:latin typeface="Söhne"/>
              </a:rPr>
              <a:t>d</a:t>
            </a:r>
          </a:p>
          <a:p>
            <a:pPr marL="171450" marR="0" lvl="0" indent="-171450" algn="l" defTabSz="914400" rtl="0" eaLnBrk="1" fontAlgn="auto" latinLnBrk="0" hangingPunct="1">
              <a:lnSpc>
                <a:spcPct val="100000"/>
              </a:lnSpc>
              <a:spcBef>
                <a:spcPts val="0"/>
              </a:spcBef>
              <a:spcAft>
                <a:spcPts val="0"/>
              </a:spcAft>
              <a:buClrTx/>
              <a:buSzTx/>
              <a:buFontTx/>
              <a:buChar char="-"/>
              <a:defRPr/>
            </a:pPr>
            <a:endParaRPr lang="en-GB" b="0" i="0" dirty="0">
              <a:solidFill>
                <a:srgbClr val="ECECEC"/>
              </a:solidFill>
              <a:effectLst/>
              <a:highlight>
                <a:srgbClr val="212121"/>
              </a:highlight>
              <a:latin typeface="Söhne"/>
            </a:endParaRPr>
          </a:p>
          <a:p>
            <a:endParaRPr lang="en-GB" dirty="0"/>
          </a:p>
        </p:txBody>
      </p:sp>
      <p:sp>
        <p:nvSpPr>
          <p:cNvPr id="4" name="Slide Number Placeholder 3"/>
          <p:cNvSpPr>
            <a:spLocks noGrp="1"/>
          </p:cNvSpPr>
          <p:nvPr>
            <p:ph type="sldNum" sz="quarter" idx="5"/>
          </p:nvPr>
        </p:nvSpPr>
        <p:spPr/>
        <p:txBody>
          <a:bodyPr/>
          <a:lstStyle/>
          <a:p>
            <a:fld id="{FA9F84D3-DF1D-4FA0-97D0-C2DAAD8C6ACB}" type="slidenum">
              <a:rPr lang="en-GB" smtClean="0"/>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Mention the benefits of DTW for handling variable-length time series</a:t>
            </a:r>
          </a:p>
        </p:txBody>
      </p:sp>
      <p:sp>
        <p:nvSpPr>
          <p:cNvPr id="4" name="Slide Number Placeholder 3"/>
          <p:cNvSpPr>
            <a:spLocks noGrp="1"/>
          </p:cNvSpPr>
          <p:nvPr>
            <p:ph type="sldNum" sz="quarter" idx="5"/>
          </p:nvPr>
        </p:nvSpPr>
        <p:spPr/>
        <p:txBody>
          <a:bodyPr/>
          <a:lstStyle/>
          <a:p>
            <a:fld id="{FA9F84D3-DF1D-4FA0-97D0-C2DAAD8C6ACB}" type="slidenum">
              <a:rPr lang="en-GB" smtClean="0"/>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A9F84D3-DF1D-4FA0-97D0-C2DAAD8C6ACB}" type="slidenum">
              <a:rPr lang="en-GB" smtClean="0"/>
              <a:t>12</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A9F84D3-DF1D-4FA0-97D0-C2DAAD8C6ACB}" type="slidenum">
              <a:rPr lang="en-GB" smtClean="0"/>
              <a:t>13</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Emphasise the challenge in capturing the distinct patterns accurately from our time series data</a:t>
            </a:r>
          </a:p>
        </p:txBody>
      </p:sp>
      <p:sp>
        <p:nvSpPr>
          <p:cNvPr id="4" name="Slide Number Placeholder 3"/>
          <p:cNvSpPr>
            <a:spLocks noGrp="1"/>
          </p:cNvSpPr>
          <p:nvPr>
            <p:ph type="sldNum" sz="quarter" idx="5"/>
          </p:nvPr>
        </p:nvSpPr>
        <p:spPr/>
        <p:txBody>
          <a:bodyPr/>
          <a:lstStyle/>
          <a:p>
            <a:fld id="{FA9F84D3-DF1D-4FA0-97D0-C2DAAD8C6ACB}" type="slidenum">
              <a:rPr lang="en-GB" smtClean="0"/>
              <a:t>14</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A9F84D3-DF1D-4FA0-97D0-C2DAAD8C6ACB}" type="slidenum">
              <a:rPr lang="en-GB" smtClean="0"/>
              <a:t>15</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t>Emphasize how we’re trying these for enhanced scalability and efficiency more than anything</a:t>
            </a:r>
          </a:p>
          <a:p>
            <a:pPr marL="171450" indent="-171450">
              <a:buFontTx/>
              <a:buChar char="-"/>
            </a:pPr>
            <a:r>
              <a:rPr lang="en-GB"/>
              <a:t>The use of Locality Sensitive Hashing (LSH) with KNN to expedite nearest neighbour searches and mitigate scalability challenges </a:t>
            </a:r>
          </a:p>
        </p:txBody>
      </p:sp>
      <p:sp>
        <p:nvSpPr>
          <p:cNvPr id="4" name="Slide Number Placeholder 3"/>
          <p:cNvSpPr>
            <a:spLocks noGrp="1"/>
          </p:cNvSpPr>
          <p:nvPr>
            <p:ph type="sldNum" sz="quarter" idx="5"/>
          </p:nvPr>
        </p:nvSpPr>
        <p:spPr/>
        <p:txBody>
          <a:bodyPr/>
          <a:lstStyle/>
          <a:p>
            <a:fld id="{FA9F84D3-DF1D-4FA0-97D0-C2DAAD8C6ACB}" type="slidenum">
              <a:rPr lang="en-GB" smtClean="0"/>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D6D0F569-AC90-44EB-9EF4-4E5C2F5D823C}" type="datetime1">
              <a:rPr lang="en-US" smtClean="0"/>
              <a:t>5/17/2024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46BA7D41-E8B7-4A0B-B861-3EC4AE88917D}" type="datetime1">
              <a:rPr lang="en-US" smtClean="0"/>
              <a:t>5/17/2024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A7C34823-0B19-4B4E-A643-7A3B0A3D24D6}" type="datetime1">
              <a:rPr lang="en-US" smtClean="0"/>
              <a:t>5/17/2024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8C2D79EF-17C8-45D8-9866-DAF5723FC604}" type="datetime1">
              <a:rPr lang="en-US" smtClean="0"/>
              <a:t>5/17/2024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DFFC2ADC-3680-4013-A757-E4663495DB98}" type="datetime1">
              <a:rPr lang="en-US" smtClean="0"/>
              <a:t>5/17/2024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4751BA94-5DCA-4F19-960F-0FB2BD5EE85A}" type="datetime1">
              <a:rPr lang="en-US" smtClean="0"/>
              <a:t>5/17/2024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p:cNvGrpSpPr/>
          <p:nvPr/>
        </p:nvGrpSpPr>
        <p:grpSpPr>
          <a:xfrm>
            <a:off x="10999563" y="5987064"/>
            <a:ext cx="1054467" cy="469689"/>
            <a:chOff x="9841624" y="4115729"/>
            <a:chExt cx="602170" cy="268223"/>
          </a:xfrm>
          <a:solidFill>
            <a:schemeClr val="tx1"/>
          </a:solidFill>
        </p:grpSpPr>
        <p:sp>
          <p:nvSpPr>
            <p:cNvPr id="11" name="Freeform: Shape 10"/>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p:cNvSpPr>
            <a:spLocks noGrp="1"/>
          </p:cNvSpPr>
          <p:nvPr>
            <p:ph type="dt" sz="half" idx="10"/>
          </p:nvPr>
        </p:nvSpPr>
        <p:spPr/>
        <p:txBody>
          <a:bodyPr/>
          <a:lstStyle/>
          <a:p>
            <a:fld id="{01BED947-38D9-44AC-8B89-E79758333B77}" type="datetime1">
              <a:rPr lang="en-US" smtClean="0"/>
              <a:t>5/17/2024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6" name="Graphic 185"/>
          <p:cNvGrpSpPr/>
          <p:nvPr/>
        </p:nvGrpSpPr>
        <p:grpSpPr>
          <a:xfrm>
            <a:off x="10999563" y="5987064"/>
            <a:ext cx="1054467" cy="469689"/>
            <a:chOff x="9841624" y="4115729"/>
            <a:chExt cx="602170" cy="268223"/>
          </a:xfrm>
          <a:solidFill>
            <a:schemeClr val="tx1"/>
          </a:solidFill>
        </p:grpSpPr>
        <p:sp>
          <p:nvSpPr>
            <p:cNvPr id="7" name="Freeform: Shape 6"/>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p:cNvSpPr>
            <a:spLocks noGrp="1"/>
          </p:cNvSpPr>
          <p:nvPr>
            <p:ph type="dt" sz="half" idx="10"/>
          </p:nvPr>
        </p:nvSpPr>
        <p:spPr/>
        <p:txBody>
          <a:bodyPr/>
          <a:lstStyle/>
          <a:p>
            <a:fld id="{3781E23F-BD3C-4F23-B116-2B758120C8AC}" type="datetime1">
              <a:rPr lang="en-US" smtClean="0"/>
              <a:t>5/17/2024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p:cNvGrpSpPr/>
          <p:nvPr/>
        </p:nvGrpSpPr>
        <p:grpSpPr>
          <a:xfrm>
            <a:off x="10999563" y="5987064"/>
            <a:ext cx="1054467" cy="469689"/>
            <a:chOff x="9841624" y="4115729"/>
            <a:chExt cx="602170" cy="268223"/>
          </a:xfrm>
          <a:solidFill>
            <a:schemeClr val="tx1"/>
          </a:solidFill>
        </p:grpSpPr>
        <p:sp>
          <p:nvSpPr>
            <p:cNvPr id="6" name="Freeform: Shape 5"/>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p:cNvSpPr>
            <a:spLocks noGrp="1"/>
          </p:cNvSpPr>
          <p:nvPr>
            <p:ph type="dt" sz="half" idx="10"/>
          </p:nvPr>
        </p:nvSpPr>
        <p:spPr/>
        <p:txBody>
          <a:bodyPr/>
          <a:lstStyle/>
          <a:p>
            <a:fld id="{473CFAA9-6D59-4D98-869E-ACBDB83B2CA4}" type="datetime1">
              <a:rPr lang="en-US" smtClean="0"/>
              <a:t>5/17/2024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DC410804-27E3-430A-BB42-B831260DE39A}" type="datetime1">
              <a:rPr lang="en-US" smtClean="0"/>
              <a:t>5/17/2024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60E22DE3-3D1A-4D53-B9A6-6C7463B8C992}" type="datetime1">
              <a:rPr lang="en-US" smtClean="0"/>
              <a:t>5/17/2024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t>5/17/2024</a:t>
            </a:fld>
            <a:endParaRPr lang="en-US" b="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endParaRPr lang="en-US" b="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t>‹#›</a:t>
            </a:fld>
            <a:endParaRPr lang="en-US" b="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2.xml"/><Relationship Id="rId7" Type="http://schemas.openxmlformats.org/officeDocument/2006/relationships/image" Target="../media/image1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a:grpSpLocks noGrp="1" noUngrp="1" noRot="1" noChangeAspect="1" noMove="1" noResize="1"/>
          </p:cNvGrpSpPr>
          <p:nvPr/>
        </p:nvGrpSpPr>
        <p:grpSpPr>
          <a:xfrm>
            <a:off x="0" y="1479558"/>
            <a:ext cx="1861854" cy="717514"/>
            <a:chOff x="0" y="1479558"/>
            <a:chExt cx="1861854" cy="717514"/>
          </a:xfrm>
          <a:solidFill>
            <a:schemeClr val="tx1"/>
          </a:solidFill>
        </p:grpSpPr>
        <p:sp>
          <p:nvSpPr>
            <p:cNvPr id="99" name="Freeform: Shape 98"/>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0" name="Freeform: Shape 99"/>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02" name="Freeform: Shape 101"/>
          <p:cNvSpPr>
            <a:spLocks noGrp="1" noRot="1" noChangeAspect="1" noMove="1" noResize="1" noEditPoints="1" noAdjustHandles="1" noChangeArrowheads="1" noChangeShapeType="1" noTextEdit="1"/>
          </p:cNvSpPr>
          <p:nvPr/>
        </p:nvSpPr>
        <p:spPr>
          <a:xfrm>
            <a:off x="940308" y="-1"/>
            <a:ext cx="5444906" cy="518316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p:cNvSpPr>
            <a:spLocks noGrp="1" noRot="1" noChangeAspect="1" noMove="1" noResize="1" noEditPoints="1" noAdjustHandles="1" noChangeArrowheads="1" noChangeShapeType="1" noTextEdit="1"/>
          </p:cNvSpPr>
          <p:nvPr/>
        </p:nvSpPr>
        <p:spPr>
          <a:xfrm>
            <a:off x="939300" y="0"/>
            <a:ext cx="5444906" cy="5161894"/>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Freeform: Shape 105"/>
          <p:cNvSpPr>
            <a:spLocks noGrp="1" noRot="1" noChangeAspect="1" noMove="1" noResize="1" noEditPoints="1" noAdjustHandles="1" noChangeArrowheads="1" noChangeShapeType="1" noTextEdit="1"/>
          </p:cNvSpPr>
          <p:nvPr/>
        </p:nvSpPr>
        <p:spPr>
          <a:xfrm>
            <a:off x="763016" y="0"/>
            <a:ext cx="5444905" cy="50468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5090" y="-694100"/>
            <a:ext cx="5913452" cy="3433665"/>
          </a:xfrm>
        </p:spPr>
        <p:txBody>
          <a:bodyPr>
            <a:noAutofit/>
          </a:bodyPr>
          <a:lstStyle/>
          <a:p>
            <a:pPr>
              <a:lnSpc>
                <a:spcPct val="100000"/>
              </a:lnSpc>
            </a:pPr>
            <a:r>
              <a:rPr lang="en-GB" sz="2800"/>
              <a:t>Scaling of time-series Classification in Big Data</a:t>
            </a:r>
          </a:p>
        </p:txBody>
      </p:sp>
      <p:sp>
        <p:nvSpPr>
          <p:cNvPr id="3" name="Subtitle 2"/>
          <p:cNvSpPr>
            <a:spLocks noGrp="1"/>
          </p:cNvSpPr>
          <p:nvPr>
            <p:ph type="subTitle" idx="1"/>
          </p:nvPr>
        </p:nvSpPr>
        <p:spPr>
          <a:xfrm>
            <a:off x="2244123" y="3210652"/>
            <a:ext cx="2482689" cy="1103145"/>
          </a:xfrm>
        </p:spPr>
        <p:txBody>
          <a:bodyPr>
            <a:normAutofit/>
          </a:bodyPr>
          <a:lstStyle/>
          <a:p>
            <a:r>
              <a:rPr lang="en-GB" sz="900"/>
              <a:t>By: Claudio </a:t>
            </a:r>
            <a:r>
              <a:rPr lang="en-GB" sz="900" err="1"/>
              <a:t>Lourido</a:t>
            </a:r>
            <a:endParaRPr lang="en-GB" sz="900"/>
          </a:p>
          <a:p>
            <a:r>
              <a:rPr lang="en-GB" sz="900" err="1"/>
              <a:t>XiaoYu</a:t>
            </a:r>
            <a:r>
              <a:rPr lang="en-GB" sz="900"/>
              <a:t> Yao</a:t>
            </a:r>
          </a:p>
          <a:p>
            <a:r>
              <a:rPr lang="en-GB" sz="900" err="1"/>
              <a:t>Ziyao</a:t>
            </a:r>
            <a:r>
              <a:rPr lang="en-GB" sz="900"/>
              <a:t> G</a:t>
            </a:r>
            <a:r>
              <a:rPr lang="en-US" altLang="en-GB" sz="900"/>
              <a:t>u</a:t>
            </a:r>
            <a:r>
              <a:rPr lang="en-GB" sz="900"/>
              <a:t>o</a:t>
            </a:r>
          </a:p>
          <a:p>
            <a:r>
              <a:rPr lang="en-GB" sz="900"/>
              <a:t>Daniel de Abreu</a:t>
            </a:r>
          </a:p>
        </p:txBody>
      </p:sp>
      <p:sp>
        <p:nvSpPr>
          <p:cNvPr id="108" name="Graphic 212"/>
          <p:cNvSpPr>
            <a:spLocks noGrp="1" noRot="1" noChangeAspect="1" noMove="1" noResize="1" noEditPoints="1" noAdjustHandles="1" noChangeArrowheads="1" noChangeShapeType="1" noTextEdit="1"/>
          </p:cNvSpPr>
          <p:nvPr/>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110" name="Graphic 212"/>
          <p:cNvSpPr>
            <a:spLocks noGrp="1" noRot="1" noChangeAspect="1" noMove="1" noResize="1" noEditPoints="1" noAdjustHandles="1" noChangeArrowheads="1" noChangeShapeType="1" noTextEdit="1"/>
          </p:cNvSpPr>
          <p:nvPr/>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pic>
        <p:nvPicPr>
          <p:cNvPr id="5" name="Picture 4" descr="Display with stock market charts"/>
          <p:cNvPicPr>
            <a:picLocks noChangeAspect="1"/>
          </p:cNvPicPr>
          <p:nvPr/>
        </p:nvPicPr>
        <p:blipFill rotWithShape="1">
          <a:blip r:embed="rId3"/>
          <a:srcRect l="19873" r="-1" b="-1"/>
          <a:stretch>
            <a:fillRect/>
          </a:stretch>
        </p:blipFill>
        <p:spPr>
          <a:xfrm>
            <a:off x="8610600" y="10"/>
            <a:ext cx="3177536" cy="2647064"/>
          </a:xfrm>
          <a:custGeom>
            <a:avLst/>
            <a:gdLst/>
            <a:ahLst/>
            <a:cxnLst/>
            <a:rect l="l" t="t" r="r" b="b"/>
            <a:pathLst>
              <a:path w="3177536" h="2647074">
                <a:moveTo>
                  <a:pt x="406152" y="0"/>
                </a:moveTo>
                <a:lnTo>
                  <a:pt x="2771384" y="0"/>
                </a:lnTo>
                <a:lnTo>
                  <a:pt x="2814739" y="47702"/>
                </a:lnTo>
                <a:cubicBezTo>
                  <a:pt x="3041386" y="322335"/>
                  <a:pt x="3177536" y="674421"/>
                  <a:pt x="3177536" y="1058306"/>
                </a:cubicBezTo>
                <a:cubicBezTo>
                  <a:pt x="3177536" y="1935759"/>
                  <a:pt x="2466220" y="2647074"/>
                  <a:pt x="1588768" y="2647074"/>
                </a:cubicBezTo>
                <a:cubicBezTo>
                  <a:pt x="711315" y="2647074"/>
                  <a:pt x="0" y="1935759"/>
                  <a:pt x="0" y="1058306"/>
                </a:cubicBezTo>
                <a:cubicBezTo>
                  <a:pt x="0" y="674421"/>
                  <a:pt x="136150" y="322335"/>
                  <a:pt x="362797" y="47702"/>
                </a:cubicBezTo>
                <a:close/>
              </a:path>
            </a:pathLst>
          </a:custGeom>
        </p:spPr>
      </p:pic>
      <p:pic>
        <p:nvPicPr>
          <p:cNvPr id="4" name="Picture 3" descr="Display with stock market charts"/>
          <p:cNvPicPr>
            <a:picLocks noChangeAspect="1"/>
          </p:cNvPicPr>
          <p:nvPr/>
        </p:nvPicPr>
        <p:blipFill rotWithShape="1">
          <a:blip r:embed="rId4"/>
          <a:srcRect l="29889" r="-3" b="-3"/>
          <a:stretch>
            <a:fillRect/>
          </a:stretch>
        </p:blipFill>
        <p:spPr>
          <a:xfrm>
            <a:off x="6884946" y="3122839"/>
            <a:ext cx="3923269" cy="3735161"/>
          </a:xfrm>
          <a:custGeom>
            <a:avLst/>
            <a:gdLst/>
            <a:ahLst/>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p:spPr>
      </p:pic>
      <p:grpSp>
        <p:nvGrpSpPr>
          <p:cNvPr id="112" name="Graphic 185"/>
          <p:cNvGrpSpPr>
            <a:grpSpLocks noGrp="1" noUngrp="1" noRot="1" noChangeAspect="1" noMove="1" noResize="1"/>
          </p:cNvGrpSpPr>
          <p:nvPr/>
        </p:nvGrpSpPr>
        <p:grpSpPr>
          <a:xfrm>
            <a:off x="10549330" y="2740963"/>
            <a:ext cx="1054466" cy="469689"/>
            <a:chOff x="9841624" y="4115729"/>
            <a:chExt cx="602169" cy="268223"/>
          </a:xfrm>
          <a:solidFill>
            <a:schemeClr val="tx1"/>
          </a:solidFill>
        </p:grpSpPr>
        <p:sp>
          <p:nvSpPr>
            <p:cNvPr id="113" name="Freeform: Shape 112"/>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4" name="Freeform: Shape 113"/>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5" name="Freeform: Shape 114"/>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6" name="Freeform: Shape 115"/>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7" name="Freeform: Shape 116"/>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19" name="Oval 118"/>
          <p:cNvSpPr>
            <a:spLocks noGrp="1" noRot="1" noChangeAspect="1" noMove="1" noResize="1" noEditPoints="1" noAdjustHandles="1" noChangeArrowheads="1" noChangeShapeType="1" noTextEdit="1"/>
          </p:cNvSpPr>
          <p:nvPr/>
        </p:nvSpPr>
        <p:spPr>
          <a:xfrm>
            <a:off x="1217710" y="5195363"/>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1" name="Oval 120"/>
          <p:cNvSpPr>
            <a:spLocks noGrp="1" noRot="1" noChangeAspect="1" noMove="1" noResize="1" noEditPoints="1" noAdjustHandles="1" noChangeArrowheads="1" noChangeShapeType="1" noTextEdit="1"/>
          </p:cNvSpPr>
          <p:nvPr/>
        </p:nvSpPr>
        <p:spPr>
          <a:xfrm>
            <a:off x="1217710" y="5195363"/>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Experiments Conducted</a:t>
            </a:r>
          </a:p>
        </p:txBody>
      </p:sp>
      <p:pic>
        <p:nvPicPr>
          <p:cNvPr id="7" name="图片 6"/>
          <p:cNvPicPr>
            <a:picLocks noChangeAspect="1"/>
          </p:cNvPicPr>
          <p:nvPr>
            <p:custDataLst>
              <p:tags r:id="rId1"/>
            </p:custDataLst>
          </p:nvPr>
        </p:nvPicPr>
        <p:blipFill>
          <a:blip r:embed="rId5"/>
          <a:stretch>
            <a:fillRect/>
          </a:stretch>
        </p:blipFill>
        <p:spPr>
          <a:xfrm>
            <a:off x="838200" y="1464945"/>
            <a:ext cx="9756775" cy="638810"/>
          </a:xfrm>
          <a:prstGeom prst="rect">
            <a:avLst/>
          </a:prstGeom>
        </p:spPr>
      </p:pic>
      <p:pic>
        <p:nvPicPr>
          <p:cNvPr id="9" name="图片 8"/>
          <p:cNvPicPr>
            <a:picLocks noChangeAspect="1"/>
          </p:cNvPicPr>
          <p:nvPr>
            <p:custDataLst>
              <p:tags r:id="rId2"/>
            </p:custDataLst>
          </p:nvPr>
        </p:nvPicPr>
        <p:blipFill>
          <a:blip r:embed="rId6"/>
          <a:stretch>
            <a:fillRect/>
          </a:stretch>
        </p:blipFill>
        <p:spPr>
          <a:xfrm>
            <a:off x="838200" y="2301240"/>
            <a:ext cx="4594225" cy="782320"/>
          </a:xfrm>
          <a:prstGeom prst="rect">
            <a:avLst/>
          </a:prstGeom>
        </p:spPr>
      </p:pic>
      <p:pic>
        <p:nvPicPr>
          <p:cNvPr id="11" name="图片 10"/>
          <p:cNvPicPr>
            <a:picLocks noChangeAspect="1"/>
          </p:cNvPicPr>
          <p:nvPr>
            <p:custDataLst>
              <p:tags r:id="rId3"/>
            </p:custDataLst>
          </p:nvPr>
        </p:nvPicPr>
        <p:blipFill>
          <a:blip r:embed="rId7"/>
          <a:stretch>
            <a:fillRect/>
          </a:stretch>
        </p:blipFill>
        <p:spPr>
          <a:xfrm>
            <a:off x="838200" y="3281045"/>
            <a:ext cx="9866630" cy="3263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Experiments Conducted</a:t>
            </a:r>
          </a:p>
        </p:txBody>
      </p:sp>
      <p:pic>
        <p:nvPicPr>
          <p:cNvPr id="4" name="内容占位符 3"/>
          <p:cNvPicPr>
            <a:picLocks noGrp="1" noChangeAspect="1"/>
          </p:cNvPicPr>
          <p:nvPr>
            <p:ph idx="1"/>
            <p:custDataLst>
              <p:tags r:id="rId1"/>
            </p:custDataLst>
          </p:nvPr>
        </p:nvPicPr>
        <p:blipFill>
          <a:blip r:embed="rId4"/>
          <a:stretch>
            <a:fillRect/>
          </a:stretch>
        </p:blipFill>
        <p:spPr>
          <a:xfrm>
            <a:off x="7099935" y="1402715"/>
            <a:ext cx="4726305" cy="4351655"/>
          </a:xfrm>
          <a:prstGeom prst="rect">
            <a:avLst/>
          </a:prstGeom>
        </p:spPr>
      </p:pic>
      <p:pic>
        <p:nvPicPr>
          <p:cNvPr id="3" name="图片 2"/>
          <p:cNvPicPr>
            <a:picLocks noChangeAspect="1"/>
          </p:cNvPicPr>
          <p:nvPr>
            <p:custDataLst>
              <p:tags r:id="rId2"/>
            </p:custDataLst>
          </p:nvPr>
        </p:nvPicPr>
        <p:blipFill>
          <a:blip r:embed="rId5"/>
          <a:stretch>
            <a:fillRect/>
          </a:stretch>
        </p:blipFill>
        <p:spPr>
          <a:xfrm>
            <a:off x="270510" y="1402715"/>
            <a:ext cx="6617970" cy="4351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 Scalability Evaluation</a:t>
            </a:r>
          </a:p>
        </p:txBody>
      </p:sp>
      <p:pic>
        <p:nvPicPr>
          <p:cNvPr id="4" name="内容占位符 3"/>
          <p:cNvPicPr>
            <a:picLocks noGrp="1" noChangeAspect="1"/>
          </p:cNvPicPr>
          <p:nvPr>
            <p:ph idx="1"/>
            <p:custDataLst>
              <p:tags r:id="rId1"/>
            </p:custDataLst>
          </p:nvPr>
        </p:nvPicPr>
        <p:blipFill>
          <a:blip r:embed="rId5"/>
          <a:stretch>
            <a:fillRect/>
          </a:stretch>
        </p:blipFill>
        <p:spPr>
          <a:xfrm>
            <a:off x="6358255" y="1825625"/>
            <a:ext cx="4995545" cy="4351655"/>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382905" y="1819275"/>
            <a:ext cx="5429250"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 Scalability Evaluation</a:t>
            </a:r>
          </a:p>
        </p:txBody>
      </p:sp>
      <p:pic>
        <p:nvPicPr>
          <p:cNvPr id="4" name="内容占位符 3"/>
          <p:cNvPicPr>
            <a:picLocks noGrp="1" noChangeAspect="1"/>
          </p:cNvPicPr>
          <p:nvPr>
            <p:ph idx="1"/>
            <p:custDataLst>
              <p:tags r:id="rId1"/>
            </p:custDataLst>
          </p:nvPr>
        </p:nvPicPr>
        <p:blipFill>
          <a:blip r:embed="rId6"/>
          <a:stretch>
            <a:fillRect/>
          </a:stretch>
        </p:blipFill>
        <p:spPr>
          <a:xfrm>
            <a:off x="6358255" y="1825625"/>
            <a:ext cx="4995545" cy="4351655"/>
          </a:xfrm>
          <a:prstGeom prst="rect">
            <a:avLst/>
          </a:prstGeom>
        </p:spPr>
      </p:pic>
      <p:pic>
        <p:nvPicPr>
          <p:cNvPr id="3" name="图片 2"/>
          <p:cNvPicPr>
            <a:picLocks noChangeAspect="1"/>
          </p:cNvPicPr>
          <p:nvPr>
            <p:custDataLst>
              <p:tags r:id="rId2"/>
            </p:custDataLst>
          </p:nvPr>
        </p:nvPicPr>
        <p:blipFill>
          <a:blip r:embed="rId7"/>
          <a:stretch>
            <a:fillRect/>
          </a:stretch>
        </p:blipFill>
        <p:spPr>
          <a:xfrm>
            <a:off x="322580" y="1938655"/>
            <a:ext cx="5433695" cy="4372610"/>
          </a:xfrm>
          <a:prstGeom prst="rect">
            <a:avLst/>
          </a:prstGeom>
        </p:spPr>
      </p:pic>
      <p:pic>
        <p:nvPicPr>
          <p:cNvPr id="6" name="图片 5"/>
          <p:cNvPicPr>
            <a:picLocks noChangeAspect="1"/>
          </p:cNvPicPr>
          <p:nvPr>
            <p:custDataLst>
              <p:tags r:id="rId3"/>
            </p:custDataLst>
          </p:nvPr>
        </p:nvPicPr>
        <p:blipFill>
          <a:blip r:embed="rId8"/>
          <a:stretch>
            <a:fillRect/>
          </a:stretch>
        </p:blipFill>
        <p:spPr>
          <a:xfrm>
            <a:off x="322580" y="1396365"/>
            <a:ext cx="5433695" cy="429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 Performance Metrics</a:t>
            </a:r>
          </a:p>
        </p:txBody>
      </p:sp>
      <p:sp>
        <p:nvSpPr>
          <p:cNvPr id="3" name="Content Placeholder 2"/>
          <p:cNvSpPr>
            <a:spLocks noGrp="1"/>
          </p:cNvSpPr>
          <p:nvPr>
            <p:ph idx="1"/>
          </p:nvPr>
        </p:nvSpPr>
        <p:spPr/>
        <p:txBody>
          <a:bodyPr/>
          <a:lstStyle/>
          <a:p>
            <a:r>
              <a:rPr lang="en-GB"/>
              <a:t>Performance Evaluation Metrics Used:</a:t>
            </a:r>
          </a:p>
          <a:p>
            <a:pPr lvl="1"/>
            <a:r>
              <a:rPr lang="en-GB"/>
              <a:t>Precision</a:t>
            </a:r>
          </a:p>
          <a:p>
            <a:pPr lvl="1"/>
            <a:r>
              <a:rPr lang="en-GB"/>
              <a:t>Recall</a:t>
            </a:r>
          </a:p>
          <a:p>
            <a:pPr lvl="1"/>
            <a:r>
              <a:rPr lang="en-GB"/>
              <a:t>F1-Score</a:t>
            </a:r>
          </a:p>
          <a:p>
            <a:pPr lvl="1"/>
            <a:r>
              <a:rPr lang="en-GB"/>
              <a:t>Balanced Accuracy</a:t>
            </a:r>
          </a:p>
          <a:p>
            <a:r>
              <a:rPr lang="en-GB"/>
              <a:t>Analysis of model performance with varying dataset sizes</a:t>
            </a:r>
          </a:p>
          <a:p>
            <a:r>
              <a:rPr lang="en-GB"/>
              <a:t>Confusion matrices reveal several misclassifications</a:t>
            </a:r>
          </a:p>
          <a:p>
            <a:r>
              <a:rPr lang="en-GB"/>
              <a:t>Consistent classification scores across different K Values (KNN)</a:t>
            </a:r>
          </a:p>
          <a:p>
            <a:pPr marL="0" indent="0">
              <a:buNone/>
            </a:pPr>
            <a:endParaRPr lang="en-GB"/>
          </a:p>
          <a:p>
            <a:endParaRPr lang="en-GB"/>
          </a:p>
          <a:p>
            <a:pPr marL="457200" lvl="1" indent="0">
              <a:buNone/>
            </a:pP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Key Insights and Challenges</a:t>
            </a:r>
          </a:p>
        </p:txBody>
      </p:sp>
      <p:sp>
        <p:nvSpPr>
          <p:cNvPr id="3" name="Content Placeholder 2"/>
          <p:cNvSpPr>
            <a:spLocks noGrp="1"/>
          </p:cNvSpPr>
          <p:nvPr>
            <p:ph idx="1"/>
          </p:nvPr>
        </p:nvSpPr>
        <p:spPr>
          <a:xfrm>
            <a:off x="838200" y="1825625"/>
            <a:ext cx="9650506" cy="4351338"/>
          </a:xfrm>
        </p:spPr>
        <p:txBody>
          <a:bodyPr/>
          <a:lstStyle/>
          <a:p>
            <a:r>
              <a:rPr lang="en-GB"/>
              <a:t>Comparison of traditional methods (KNN, SVM) with Random Forest</a:t>
            </a:r>
          </a:p>
          <a:p>
            <a:r>
              <a:rPr lang="en-GB"/>
              <a:t>Accuracy scores were sub-optimal, however, scalable</a:t>
            </a:r>
          </a:p>
          <a:p>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Future Work</a:t>
            </a:r>
          </a:p>
        </p:txBody>
      </p:sp>
      <p:sp>
        <p:nvSpPr>
          <p:cNvPr id="3" name="Content Placeholder 2"/>
          <p:cNvSpPr>
            <a:spLocks noGrp="1"/>
          </p:cNvSpPr>
          <p:nvPr>
            <p:ph idx="1"/>
          </p:nvPr>
        </p:nvSpPr>
        <p:spPr/>
        <p:txBody>
          <a:bodyPr/>
          <a:lstStyle/>
          <a:p>
            <a:r>
              <a:rPr lang="en-GB" dirty="0"/>
              <a:t>Locality Sensitive Hashing with KNN</a:t>
            </a:r>
          </a:p>
          <a:p>
            <a:r>
              <a:rPr lang="en-GB" dirty="0"/>
              <a:t>Exploration of new breakthrough models such as N-BEATS </a:t>
            </a:r>
          </a:p>
          <a:p>
            <a:r>
              <a:rPr lang="en-GB" dirty="0"/>
              <a:t>Extend research to diverse domains beyond electricity consumption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Oval 9"/>
          <p:cNvSpPr>
            <a:spLocks noGrp="1" noRot="1" noChangeAspect="1" noMove="1" noResize="1" noEditPoints="1" noAdjustHandles="1" noChangeArrowheads="1" noChangeShapeType="1" noTextEdit="1"/>
          </p:cNvSpPr>
          <p:nvPr/>
        </p:nvSpPr>
        <p:spPr>
          <a:xfrm>
            <a:off x="480284" y="575361"/>
            <a:ext cx="5707277" cy="570727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48452"/>
            <a:ext cx="4974771" cy="3587786"/>
          </a:xfrm>
        </p:spPr>
        <p:txBody>
          <a:bodyPr>
            <a:normAutofit/>
          </a:bodyPr>
          <a:lstStyle/>
          <a:p>
            <a:pPr algn="ctr"/>
            <a:r>
              <a:rPr lang="en-GB"/>
              <a:t>Questions &amp; Answers</a:t>
            </a:r>
          </a:p>
        </p:txBody>
      </p:sp>
      <p:grpSp>
        <p:nvGrpSpPr>
          <p:cNvPr id="12" name="Graphic 190"/>
          <p:cNvGrpSpPr>
            <a:grpSpLocks noGrp="1" noUngrp="1" noRot="1" noChangeAspect="1" noMove="1" noResize="1"/>
          </p:cNvGrpSpPr>
          <p:nvPr/>
        </p:nvGrpSpPr>
        <p:grpSpPr>
          <a:xfrm>
            <a:off x="693117" y="1193254"/>
            <a:ext cx="1291642" cy="429215"/>
            <a:chOff x="2504802" y="1755501"/>
            <a:chExt cx="1598829" cy="531293"/>
          </a:xfrm>
          <a:solidFill>
            <a:schemeClr val="tx1"/>
          </a:solidFill>
        </p:grpSpPr>
        <p:sp>
          <p:nvSpPr>
            <p:cNvPr id="13" name="Freeform: Shape 12"/>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p:cNvSpPr>
            <a:spLocks noGrp="1" noRot="1" noChangeAspect="1" noMove="1" noResize="1" noEditPoints="1" noAdjustHandles="1" noChangeArrowheads="1" noChangeShapeType="1" noTextEdit="1"/>
          </p:cNvSpPr>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18" name="Graphic 212"/>
          <p:cNvSpPr>
            <a:spLocks noGrp="1" noRot="1" noChangeAspect="1" noMove="1" noResize="1" noEditPoints="1" noAdjustHandles="1" noChangeArrowheads="1" noChangeShapeType="1" noTextEdit="1"/>
          </p:cNvSpPr>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grpSp>
        <p:nvGrpSpPr>
          <p:cNvPr id="20" name="Graphic 4"/>
          <p:cNvGrpSpPr>
            <a:grpSpLocks noGrp="1" noUngrp="1" noRot="1" noChangeAspect="1" noMove="1" noResize="1"/>
          </p:cNvGrpSpPr>
          <p:nvPr/>
        </p:nvGrpSpPr>
        <p:grpSpPr>
          <a:xfrm>
            <a:off x="4680915" y="4748271"/>
            <a:ext cx="1330536" cy="1330521"/>
            <a:chOff x="5734037" y="3067039"/>
            <a:chExt cx="724483" cy="724489"/>
          </a:xfrm>
          <a:solidFill>
            <a:schemeClr val="tx1"/>
          </a:solidFill>
        </p:grpSpPr>
        <p:sp>
          <p:nvSpPr>
            <p:cNvPr id="21" name="Freeform: Shape 20"/>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p:cNvGrpSpPr>
            <a:grpSpLocks noGrp="1" noUngrp="1" noRot="1" noChangeAspect="1" noMove="1" noResize="1"/>
          </p:cNvGrpSpPr>
          <p:nvPr/>
        </p:nvGrpSpPr>
        <p:grpSpPr>
          <a:xfrm>
            <a:off x="4680915" y="4748271"/>
            <a:ext cx="1330536" cy="1330521"/>
            <a:chOff x="5734037" y="3067039"/>
            <a:chExt cx="724483" cy="724489"/>
          </a:xfrm>
          <a:solidFill>
            <a:schemeClr val="tx1">
              <a:alpha val="60000"/>
            </a:schemeClr>
          </a:solidFill>
        </p:grpSpPr>
        <p:sp>
          <p:nvSpPr>
            <p:cNvPr id="192" name="Freeform: Shape 191"/>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p:cNvSpPr>
            <a:spLocks noGrp="1"/>
          </p:cNvSpPr>
          <p:nvPr>
            <p:ph idx="1"/>
          </p:nvPr>
        </p:nvSpPr>
        <p:spPr>
          <a:xfrm>
            <a:off x="6477270" y="1130846"/>
            <a:ext cx="4974771" cy="4351338"/>
          </a:xfrm>
        </p:spPr>
        <p:txBody>
          <a:bodyPr>
            <a:normAutofit/>
          </a:bodyPr>
          <a:lstStyle/>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Motivation and Objectives</a:t>
            </a:r>
          </a:p>
        </p:txBody>
      </p:sp>
      <p:sp>
        <p:nvSpPr>
          <p:cNvPr id="3" name="Content Placeholder 2"/>
          <p:cNvSpPr>
            <a:spLocks noGrp="1"/>
          </p:cNvSpPr>
          <p:nvPr>
            <p:ph idx="1"/>
          </p:nvPr>
        </p:nvSpPr>
        <p:spPr/>
        <p:txBody>
          <a:bodyPr/>
          <a:lstStyle/>
          <a:p>
            <a:r>
              <a:rPr lang="en-GB" dirty="0"/>
              <a:t>Growing need for scalable methods to handle large-scale time series datasets efficiently</a:t>
            </a:r>
          </a:p>
          <a:p>
            <a:pPr marL="514350" indent="-514350">
              <a:buFont typeface="+mj-lt"/>
              <a:buAutoNum type="arabicPeriod"/>
            </a:pPr>
            <a:r>
              <a:rPr lang="en-GB" dirty="0"/>
              <a:t>Explore scalability of K-Nearest Neighbours and Support </a:t>
            </a:r>
            <a:r>
              <a:rPr lang="en-GB" dirty="0" err="1"/>
              <a:t>Vectore</a:t>
            </a:r>
            <a:r>
              <a:rPr lang="en-GB" dirty="0"/>
              <a:t> Machines (SVM) with Dynamic Time Warping (DTW)</a:t>
            </a:r>
          </a:p>
          <a:p>
            <a:pPr marL="514350" indent="-514350">
              <a:buFont typeface="+mj-lt"/>
              <a:buAutoNum type="arabicPeriod"/>
            </a:pPr>
            <a:r>
              <a:rPr lang="en-GB" dirty="0"/>
              <a:t>Investigate the use of PySpark for parallelization to optimize processing of large time-series datasets</a:t>
            </a:r>
          </a:p>
          <a:p>
            <a:pPr marL="514350" indent="-514350">
              <a:buFont typeface="+mj-lt"/>
              <a:buAutoNum type="arabicPeriod"/>
            </a:pPr>
            <a:r>
              <a:rPr lang="en-GB" dirty="0"/>
              <a:t>Benchmark our findings to scalable methods</a:t>
            </a:r>
          </a:p>
          <a:p>
            <a:pPr marL="514350" indent="-514350">
              <a:buFont typeface="+mj-lt"/>
              <a:buAutoNum type="arabicPeriod"/>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Methodology Overview</a:t>
            </a:r>
          </a:p>
        </p:txBody>
      </p:sp>
      <p:sp>
        <p:nvSpPr>
          <p:cNvPr id="3" name="Content Placeholder 2"/>
          <p:cNvSpPr>
            <a:spLocks noGrp="1"/>
          </p:cNvSpPr>
          <p:nvPr>
            <p:ph idx="1"/>
          </p:nvPr>
        </p:nvSpPr>
        <p:spPr>
          <a:xfrm>
            <a:off x="317938" y="1455135"/>
            <a:ext cx="4624552" cy="3889375"/>
          </a:xfrm>
        </p:spPr>
        <p:txBody>
          <a:bodyPr>
            <a:normAutofit fontScale="85000" lnSpcReduction="10000"/>
          </a:bodyPr>
          <a:lstStyle/>
          <a:p>
            <a:pPr marL="0" indent="0">
              <a:buNone/>
            </a:pPr>
            <a:r>
              <a:rPr lang="en-US" altLang="en-GB" sz="3200" b="1" dirty="0"/>
              <a:t>Loading &amp; Preprocessing</a:t>
            </a:r>
          </a:p>
          <a:p>
            <a:r>
              <a:rPr lang="en-US" altLang="en-GB" dirty="0" err="1"/>
              <a:t>Utilised</a:t>
            </a:r>
            <a:r>
              <a:rPr lang="en-US" altLang="en-GB" dirty="0"/>
              <a:t> PySpark for data handling</a:t>
            </a:r>
          </a:p>
          <a:p>
            <a:r>
              <a:rPr lang="en-US" altLang="en-GB" dirty="0"/>
              <a:t>Extracted numeric values; handled errors with </a:t>
            </a:r>
            <a:r>
              <a:rPr lang="en-US" altLang="en-GB" dirty="0" err="1"/>
              <a:t>NaNs</a:t>
            </a:r>
            <a:endParaRPr lang="en-US" altLang="en-GB" dirty="0"/>
          </a:p>
          <a:p>
            <a:r>
              <a:rPr lang="en-US" altLang="en-GB" dirty="0"/>
              <a:t>Forward-filled missing values for data completeness</a:t>
            </a:r>
          </a:p>
          <a:p>
            <a:r>
              <a:rPr lang="en-US" altLang="en-GB" dirty="0"/>
              <a:t>Skipped comment lines in data</a:t>
            </a:r>
          </a:p>
          <a:p>
            <a:r>
              <a:rPr lang="en-US" altLang="en-GB" dirty="0"/>
              <a:t>Merged text and ARFF datasets, removing duplicates too</a:t>
            </a:r>
          </a:p>
        </p:txBody>
      </p:sp>
      <p:sp>
        <p:nvSpPr>
          <p:cNvPr id="4" name="Content Placeholder 2">
            <a:extLst>
              <a:ext uri="{FF2B5EF4-FFF2-40B4-BE49-F238E27FC236}">
                <a16:creationId xmlns:a16="http://schemas.microsoft.com/office/drawing/2014/main" id="{F256CF94-1FE7-C89C-822F-A25DF38891C9}"/>
              </a:ext>
            </a:extLst>
          </p:cNvPr>
          <p:cNvSpPr txBox="1">
            <a:spLocks/>
          </p:cNvSpPr>
          <p:nvPr/>
        </p:nvSpPr>
        <p:spPr>
          <a:xfrm>
            <a:off x="6745014" y="598542"/>
            <a:ext cx="5257800" cy="37133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Arial" panose="020B0604020202090204" pitchFamily="34" charset="0"/>
              <a:buNone/>
            </a:pPr>
            <a:r>
              <a:rPr lang="en-US" altLang="en-GB" sz="3200" b="1" dirty="0"/>
              <a:t>Model Implementation</a:t>
            </a:r>
          </a:p>
          <a:p>
            <a:r>
              <a:rPr lang="en-US" altLang="en-GB" dirty="0"/>
              <a:t>Implemented both K-Nearest Neighbors and Supper Vector Machines with Dynamic Time Warping (DTW)</a:t>
            </a:r>
          </a:p>
          <a:p>
            <a:r>
              <a:rPr lang="en-US" altLang="en-GB" dirty="0"/>
              <a:t>Calculated DTW distances within the Spark environment</a:t>
            </a:r>
          </a:p>
          <a:p>
            <a:r>
              <a:rPr lang="en-US" altLang="en-GB" dirty="0"/>
              <a:t>Used Random Forest with Spark as a benchmark </a:t>
            </a:r>
          </a:p>
        </p:txBody>
      </p:sp>
      <p:sp>
        <p:nvSpPr>
          <p:cNvPr id="5" name="Content Placeholder 2">
            <a:extLst>
              <a:ext uri="{FF2B5EF4-FFF2-40B4-BE49-F238E27FC236}">
                <a16:creationId xmlns:a16="http://schemas.microsoft.com/office/drawing/2014/main" id="{F992EDE0-E231-C2EC-F2C9-C27AEA4D883B}"/>
              </a:ext>
            </a:extLst>
          </p:cNvPr>
          <p:cNvSpPr txBox="1">
            <a:spLocks/>
          </p:cNvSpPr>
          <p:nvPr/>
        </p:nvSpPr>
        <p:spPr>
          <a:xfrm>
            <a:off x="5123793" y="4311869"/>
            <a:ext cx="5541580" cy="224450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Font typeface="Arial" panose="020B0604020202090204" pitchFamily="34" charset="0"/>
              <a:buNone/>
            </a:pPr>
            <a:r>
              <a:rPr lang="en-US" altLang="en-GB" sz="3200" b="1" dirty="0"/>
              <a:t>Evaluation</a:t>
            </a:r>
          </a:p>
          <a:p>
            <a:r>
              <a:rPr lang="en-US" altLang="en-GB" dirty="0"/>
              <a:t>Compared the custom KNN with DTW to the baseline KNN</a:t>
            </a:r>
          </a:p>
          <a:p>
            <a:r>
              <a:rPr lang="en-US" altLang="en-GB" dirty="0"/>
              <a:t>Assessed using precision, recall, F1-score, and balanced accuracy </a:t>
            </a:r>
          </a:p>
          <a:p>
            <a:r>
              <a:rPr lang="en-US" altLang="en-GB" dirty="0"/>
              <a:t>Tested with various k parameters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K-Nearest Neighbours (KNN) with DTW</a:t>
            </a:r>
          </a:p>
        </p:txBody>
      </p:sp>
      <p:sp>
        <p:nvSpPr>
          <p:cNvPr id="3" name="Content Placeholder 2"/>
          <p:cNvSpPr>
            <a:spLocks noGrp="1"/>
          </p:cNvSpPr>
          <p:nvPr>
            <p:ph idx="1"/>
          </p:nvPr>
        </p:nvSpPr>
        <p:spPr>
          <a:xfrm>
            <a:off x="832514" y="1507177"/>
            <a:ext cx="10521286" cy="5158829"/>
          </a:xfrm>
        </p:spPr>
        <p:txBody>
          <a:bodyPr vert="horz" lIns="91440" tIns="45720" rIns="91440" bIns="45720" rtlCol="0" anchor="t">
            <a:normAutofit/>
          </a:bodyPr>
          <a:lstStyle/>
          <a:p>
            <a:pPr>
              <a:buFont typeface="Arial" panose="020B0604020202090204"/>
              <a:buChar char="•"/>
            </a:pPr>
            <a:endParaRPr lang="en-GB" b="1" dirty="0">
              <a:solidFill>
                <a:srgbClr val="FFFFFF"/>
              </a:solidFill>
              <a:latin typeface="Arial" panose="020B0604020202090204"/>
              <a:ea typeface="Source Sans Pro"/>
              <a:cs typeface="Arial" panose="020B0604020202090204"/>
            </a:endParaRPr>
          </a:p>
          <a:p>
            <a:pPr>
              <a:buFont typeface="Arial" panose="020B0604020202090204"/>
              <a:buChar char="•"/>
            </a:pPr>
            <a:r>
              <a:rPr lang="en-GB" b="1" dirty="0">
                <a:solidFill>
                  <a:srgbClr val="FFFFFF"/>
                </a:solidFill>
                <a:latin typeface="Arial" panose="020B0604020202090204"/>
                <a:ea typeface="Source Sans Pro"/>
                <a:cs typeface="Arial" panose="020B0604020202090204"/>
              </a:rPr>
              <a:t>Calculate DTW Distances</a:t>
            </a:r>
          </a:p>
          <a:p>
            <a:pPr>
              <a:buFont typeface="Arial" panose="020B0604020202090204"/>
              <a:buChar char="•"/>
            </a:pPr>
            <a:r>
              <a:rPr lang="en-GB" b="1" dirty="0">
                <a:solidFill>
                  <a:srgbClr val="FFFFFF"/>
                </a:solidFill>
                <a:latin typeface="Arial" panose="020B0604020202090204"/>
                <a:ea typeface="Source Sans Pro"/>
                <a:cs typeface="Arial" panose="020B0604020202090204"/>
              </a:rPr>
              <a:t>Rank Distances</a:t>
            </a:r>
          </a:p>
          <a:p>
            <a:pPr>
              <a:buFont typeface="Arial" panose="020B0604020202090204"/>
              <a:buChar char="•"/>
            </a:pPr>
            <a:r>
              <a:rPr lang="en-GB" b="1" dirty="0">
                <a:solidFill>
                  <a:srgbClr val="FFFFFF"/>
                </a:solidFill>
                <a:latin typeface="Arial" panose="020B0604020202090204"/>
                <a:ea typeface="Source Sans Pro"/>
                <a:cs typeface="Arial" panose="020B0604020202090204"/>
              </a:rPr>
              <a:t>Select k Nearest Neighbours</a:t>
            </a:r>
          </a:p>
          <a:p>
            <a:pPr>
              <a:buFont typeface="Arial" panose="020B0604020202090204"/>
              <a:buChar char="•"/>
            </a:pPr>
            <a:r>
              <a:rPr lang="en-GB" b="1" dirty="0">
                <a:solidFill>
                  <a:srgbClr val="FFFFFF"/>
                </a:solidFill>
                <a:latin typeface="Arial" panose="020B0604020202090204"/>
                <a:ea typeface="Source Sans Pro"/>
                <a:cs typeface="Arial" panose="020B0604020202090204"/>
              </a:rPr>
              <a:t>Retrieve neighbours targets</a:t>
            </a:r>
          </a:p>
          <a:p>
            <a:pPr>
              <a:buFont typeface="Arial" panose="020B0604020202090204"/>
              <a:buChar char="•"/>
            </a:pPr>
            <a:r>
              <a:rPr lang="en-GB" b="1" dirty="0">
                <a:solidFill>
                  <a:srgbClr val="FFFFFF"/>
                </a:solidFill>
                <a:latin typeface="Arial" panose="020B0604020202090204"/>
                <a:ea typeface="Source Sans Pro"/>
                <a:cs typeface="Arial" panose="020B0604020202090204"/>
              </a:rPr>
              <a:t>Aggregate neighbour targets</a:t>
            </a:r>
          </a:p>
          <a:p>
            <a:pPr>
              <a:buFont typeface="Arial" panose="020B0604020202090204"/>
              <a:buChar char="•"/>
            </a:pPr>
            <a:r>
              <a:rPr lang="en-GB" b="1" dirty="0">
                <a:solidFill>
                  <a:srgbClr val="FFFFFF"/>
                </a:solidFill>
                <a:latin typeface="Arial" panose="020B0604020202090204"/>
                <a:ea typeface="Source Sans Pro"/>
                <a:cs typeface="Arial" panose="020B0604020202090204"/>
              </a:rPr>
              <a:t>Predict Majority Class</a:t>
            </a:r>
          </a:p>
          <a:p>
            <a:pPr>
              <a:buFont typeface="Arial" panose="020B0604020202090204"/>
              <a:buChar char="•"/>
            </a:pPr>
            <a:endParaRPr lang="en-GB" b="1" dirty="0">
              <a:solidFill>
                <a:srgbClr val="FFFFFF"/>
              </a:solidFill>
              <a:latin typeface="Arial" panose="020B0604020202090204"/>
              <a:ea typeface="Source Sans Pro"/>
              <a:cs typeface="Arial" panose="020B0604020202090204"/>
            </a:endParaRPr>
          </a:p>
          <a:p>
            <a:pPr>
              <a:buFont typeface="Arial" panose="020B0604020202090204"/>
              <a:buChar char="•"/>
            </a:pPr>
            <a:endParaRPr lang="en-GB" b="1" dirty="0">
              <a:solidFill>
                <a:srgbClr val="FFFFFF"/>
              </a:solidFill>
              <a:latin typeface="Arial" panose="020B0604020202090204"/>
              <a:ea typeface="Source Sans Pro"/>
              <a:cs typeface="Arial" panose="020B0604020202090204"/>
            </a:endParaRPr>
          </a:p>
          <a:p>
            <a:pPr>
              <a:buFont typeface="Arial" panose="020B0604020202090204"/>
              <a:buChar char="•"/>
            </a:pPr>
            <a:endParaRPr lang="en-GB" sz="1200" b="1" dirty="0">
              <a:solidFill>
                <a:srgbClr val="0D0D0D"/>
              </a:solidFill>
              <a:latin typeface="Source Sans Pro"/>
              <a:ea typeface="Source Sans Pro"/>
              <a:cs typeface="Arial" panose="020B060402020209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21365" cy="1325880"/>
          </a:xfrm>
        </p:spPr>
        <p:txBody>
          <a:bodyPr>
            <a:normAutofit/>
          </a:bodyPr>
          <a:lstStyle/>
          <a:p>
            <a:r>
              <a:rPr lang="en-GB"/>
              <a:t>Support Vector Machines (SVM) with DTW</a:t>
            </a:r>
          </a:p>
        </p:txBody>
      </p:sp>
      <p:sp>
        <p:nvSpPr>
          <p:cNvPr id="3" name="Content Placeholder 2"/>
          <p:cNvSpPr>
            <a:spLocks noGrp="1"/>
          </p:cNvSpPr>
          <p:nvPr>
            <p:ph idx="1"/>
          </p:nvPr>
        </p:nvSpPr>
        <p:spPr/>
        <p:txBody>
          <a:bodyPr vert="horz" lIns="91440" tIns="45720" rIns="91440" bIns="45720" rtlCol="0" anchor="t">
            <a:normAutofit/>
          </a:bodyPr>
          <a:lstStyle/>
          <a:p>
            <a:endParaRPr lang="en-GB"/>
          </a:p>
          <a:p>
            <a:endParaRPr lang="en-GB">
              <a:ea typeface="Source Sans Pro"/>
            </a:endParaRPr>
          </a:p>
        </p:txBody>
      </p:sp>
      <p:sp>
        <p:nvSpPr>
          <p:cNvPr id="6" name="Content Placeholder 2"/>
          <p:cNvSpPr txBox="1"/>
          <p:nvPr/>
        </p:nvSpPr>
        <p:spPr>
          <a:xfrm>
            <a:off x="832514" y="1507177"/>
            <a:ext cx="10521286" cy="51588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Font typeface="Arial" panose="020B0604020202090204"/>
              <a:buChar char="•"/>
            </a:pPr>
            <a:r>
              <a:rPr lang="en-GB" dirty="0">
                <a:latin typeface="Arial" panose="020B0604020202090204"/>
                <a:cs typeface="Arial" panose="020B0604020202090204"/>
              </a:rPr>
              <a:t> </a:t>
            </a:r>
            <a:r>
              <a:rPr lang="en-GB" dirty="0">
                <a:solidFill>
                  <a:srgbClr val="FFFFFF"/>
                </a:solidFill>
                <a:latin typeface="Arial" panose="020B0604020202090204"/>
                <a:cs typeface="Arial" panose="020B0604020202090204"/>
              </a:rPr>
              <a:t>Support Vector Machines (SVM)</a:t>
            </a:r>
          </a:p>
          <a:p>
            <a:pPr lvl="1">
              <a:buFont typeface="Courier New" panose="02070409020205090404"/>
              <a:buChar char="o"/>
            </a:pPr>
            <a:r>
              <a:rPr lang="en-GB" dirty="0">
                <a:solidFill>
                  <a:srgbClr val="FFFFFF"/>
                </a:solidFill>
                <a:latin typeface="Arial" panose="020B0604020202090204"/>
                <a:ea typeface="+mn-lt"/>
                <a:cs typeface="Arial" panose="020B0604020202090204"/>
              </a:rPr>
              <a:t>Powerful, supervised learning, classification, regression</a:t>
            </a:r>
            <a:endParaRPr lang="en-GB" dirty="0" err="1">
              <a:solidFill>
                <a:srgbClr val="FFFFFF"/>
              </a:solidFill>
              <a:latin typeface="Arial" panose="020B0604020202090204"/>
              <a:ea typeface="+mn-lt"/>
              <a:cs typeface="Arial" panose="020B0604020202090204"/>
            </a:endParaRPr>
          </a:p>
          <a:p>
            <a:pPr lvl="1">
              <a:buFont typeface="Courier New" panose="02070409020205090404"/>
              <a:buChar char="o"/>
            </a:pPr>
            <a:r>
              <a:rPr lang="en-GB" dirty="0">
                <a:solidFill>
                  <a:srgbClr val="FFFFFF"/>
                </a:solidFill>
                <a:latin typeface="Arial" panose="020B0604020202090204"/>
                <a:ea typeface="Source Sans Pro"/>
                <a:cs typeface="Arial" panose="020B0604020202090204"/>
              </a:rPr>
              <a:t>Image recognition, text categorization, bioinformatics</a:t>
            </a:r>
          </a:p>
          <a:p>
            <a:pPr>
              <a:buFont typeface="Arial,Sans-Serif"/>
              <a:buChar char="•"/>
            </a:pPr>
            <a:r>
              <a:rPr lang="en-GB" dirty="0">
                <a:solidFill>
                  <a:srgbClr val="FFFFFF"/>
                </a:solidFill>
                <a:latin typeface="Arial" panose="020B0604020202090204"/>
                <a:ea typeface="Source Sans Pro"/>
                <a:cs typeface="Arial" panose="020B0604020202090204"/>
              </a:rPr>
              <a:t>Dynamic Time Warping (DTW)</a:t>
            </a:r>
            <a:endParaRPr lang="en-US" dirty="0">
              <a:solidFill>
                <a:srgbClr val="FFFFFF"/>
              </a:solidFill>
              <a:latin typeface="Arial" panose="020B0604020202090204"/>
              <a:ea typeface="Source Sans Pro"/>
              <a:cs typeface="Arial" panose="020B0604020202090204"/>
            </a:endParaRPr>
          </a:p>
          <a:p>
            <a:pPr marL="971550" lvl="1" indent="-285750">
              <a:buFont typeface="Courier New,monospace"/>
              <a:buChar char="o"/>
            </a:pPr>
            <a:r>
              <a:rPr lang="en-GB" dirty="0">
                <a:solidFill>
                  <a:srgbClr val="FFFFFF"/>
                </a:solidFill>
                <a:latin typeface="Arial" panose="020B0604020202090204"/>
                <a:ea typeface="Source Sans Pro"/>
                <a:cs typeface="Arial" panose="020B0604020202090204"/>
              </a:rPr>
              <a:t>Time series similarity, non-linear time variation</a:t>
            </a:r>
            <a:endParaRPr lang="en-US" dirty="0">
              <a:solidFill>
                <a:srgbClr val="FFFFFF"/>
              </a:solidFill>
              <a:latin typeface="Arial" panose="020B0604020202090204"/>
              <a:ea typeface="Source Sans Pro"/>
              <a:cs typeface="Arial" panose="020B0604020202090204"/>
            </a:endParaRPr>
          </a:p>
          <a:p>
            <a:pPr marL="971550" lvl="1" indent="-285750">
              <a:buFont typeface="Courier New,monospace"/>
              <a:buChar char="o"/>
            </a:pPr>
            <a:r>
              <a:rPr lang="en-GB" dirty="0">
                <a:solidFill>
                  <a:srgbClr val="FFFFFF"/>
                </a:solidFill>
                <a:latin typeface="Arial" panose="020B0604020202090204"/>
                <a:ea typeface="Source Sans Pro"/>
                <a:cs typeface="Arial" panose="020B0604020202090204"/>
              </a:rPr>
              <a:t>Aligns sequences, optimal matching path </a:t>
            </a:r>
            <a:endParaRPr lang="en-GB" dirty="0"/>
          </a:p>
          <a:p>
            <a:pPr>
              <a:buFont typeface="Arial" panose="020B0604020202090204"/>
              <a:buChar char="•"/>
            </a:pPr>
            <a:r>
              <a:rPr lang="en-GB" dirty="0">
                <a:solidFill>
                  <a:srgbClr val="FFFFFF"/>
                </a:solidFill>
                <a:latin typeface="Arial" panose="020B0604020202090204"/>
                <a:ea typeface="Source Sans Pro"/>
                <a:cs typeface="Arial" panose="020B0604020202090204"/>
              </a:rPr>
              <a:t>Combining SVM and DTW</a:t>
            </a:r>
          </a:p>
          <a:p>
            <a:pPr lvl="1">
              <a:buFont typeface="Courier New" panose="02070409020205090404"/>
              <a:buChar char="o"/>
            </a:pPr>
            <a:r>
              <a:rPr lang="en-GB" dirty="0" err="1">
                <a:solidFill>
                  <a:srgbClr val="FFFFFF"/>
                </a:solidFill>
                <a:latin typeface="Arial" panose="020B0604020202090204"/>
                <a:ea typeface="Source Sans Pro"/>
                <a:cs typeface="Arial" panose="020B0604020202090204"/>
              </a:rPr>
              <a:t>Problem:Ineffective</a:t>
            </a:r>
            <a:r>
              <a:rPr lang="en-GB" dirty="0">
                <a:solidFill>
                  <a:srgbClr val="FFFFFF"/>
                </a:solidFill>
                <a:latin typeface="Arial" panose="020B0604020202090204"/>
                <a:ea typeface="Source Sans Pro"/>
                <a:cs typeface="Arial" panose="020B0604020202090204"/>
              </a:rPr>
              <a:t> Euclidean distance, irregular time variations </a:t>
            </a:r>
          </a:p>
          <a:p>
            <a:pPr lvl="1">
              <a:buFont typeface="Courier New" panose="02070409020205090404"/>
              <a:buChar char="o"/>
            </a:pPr>
            <a:r>
              <a:rPr lang="en-GB" dirty="0" err="1">
                <a:solidFill>
                  <a:srgbClr val="FFFFFF"/>
                </a:solidFill>
                <a:latin typeface="Arial" panose="020B0604020202090204"/>
                <a:ea typeface="Source Sans Pro"/>
                <a:cs typeface="Arial" panose="020B0604020202090204"/>
              </a:rPr>
              <a:t>Solution:DTW</a:t>
            </a:r>
            <a:r>
              <a:rPr lang="en-GB" dirty="0">
                <a:solidFill>
                  <a:srgbClr val="FFFFFF"/>
                </a:solidFill>
                <a:latin typeface="Arial" panose="020B0604020202090204"/>
                <a:ea typeface="Source Sans Pro"/>
                <a:cs typeface="Arial" panose="020B0604020202090204"/>
              </a:rPr>
              <a:t> distance metric, better similarity assessment </a:t>
            </a:r>
          </a:p>
          <a:p>
            <a:pPr>
              <a:buFont typeface="Arial" panose="020B0604020202090204"/>
              <a:buChar char="•"/>
            </a:pPr>
            <a:r>
              <a:rPr lang="en-GB" dirty="0">
                <a:solidFill>
                  <a:srgbClr val="FFFFFF"/>
                </a:solidFill>
                <a:latin typeface="Arial" panose="020B0604020202090204"/>
                <a:ea typeface="Source Sans Pro"/>
                <a:cs typeface="Arial" panose="020B0604020202090204"/>
              </a:rPr>
              <a:t>Application Cases</a:t>
            </a:r>
          </a:p>
          <a:p>
            <a:pPr lvl="1">
              <a:buFont typeface="Courier New" panose="02070409020205090404"/>
              <a:buChar char="o"/>
            </a:pPr>
            <a:r>
              <a:rPr lang="en-GB" dirty="0">
                <a:solidFill>
                  <a:srgbClr val="FFFFFF"/>
                </a:solidFill>
                <a:latin typeface="Arial" panose="020B0604020202090204"/>
                <a:ea typeface="Source Sans Pro"/>
                <a:cs typeface="Arial" panose="020B0604020202090204"/>
              </a:rPr>
              <a:t>Handwritten Digit Recognition</a:t>
            </a:r>
          </a:p>
          <a:p>
            <a:pPr lvl="1">
              <a:buFont typeface="Courier New" panose="02070409020205090404"/>
              <a:buChar char="o"/>
            </a:pPr>
            <a:r>
              <a:rPr lang="en-GB" dirty="0">
                <a:solidFill>
                  <a:srgbClr val="FFFFFF"/>
                </a:solidFill>
                <a:latin typeface="Arial" panose="020B0604020202090204"/>
                <a:ea typeface="Source Sans Pro"/>
                <a:cs typeface="Arial" panose="020B0604020202090204"/>
              </a:rPr>
              <a:t>Speech Recognition</a:t>
            </a:r>
          </a:p>
          <a:p>
            <a:pPr>
              <a:buFont typeface="Arial" panose="020B0604020202090204"/>
              <a:buChar char="•"/>
            </a:pPr>
            <a:endParaRPr lang="en-GB">
              <a:solidFill>
                <a:srgbClr val="FFFFFF"/>
              </a:solidFill>
              <a:latin typeface="Arial" panose="020B0604020202090204"/>
              <a:ea typeface="Source Sans Pro"/>
              <a:cs typeface="Arial" panose="020B0604020202090204"/>
            </a:endParaRPr>
          </a:p>
          <a:p>
            <a:pPr>
              <a:buFont typeface="Arial" panose="020B0604020202090204"/>
              <a:buChar char="•"/>
            </a:pPr>
            <a:endParaRPr lang="en-GB" sz="1200">
              <a:solidFill>
                <a:srgbClr val="0D0D0D"/>
              </a:solidFill>
              <a:latin typeface="Source Sans Pro"/>
              <a:ea typeface="Source Sans Pro"/>
              <a:cs typeface="Arial" panose="020B060402020209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Key Differences Between KNN with DTW and SVM with DTW</a:t>
            </a:r>
          </a:p>
        </p:txBody>
      </p:sp>
      <p:sp>
        <p:nvSpPr>
          <p:cNvPr id="3" name="内容占位符 2"/>
          <p:cNvSpPr>
            <a:spLocks noGrp="1"/>
          </p:cNvSpPr>
          <p:nvPr>
            <p:ph idx="1"/>
          </p:nvPr>
        </p:nvSpPr>
        <p:spPr>
          <a:xfrm>
            <a:off x="758825" y="1691005"/>
            <a:ext cx="10866120" cy="4927600"/>
          </a:xfrm>
        </p:spPr>
        <p:txBody>
          <a:bodyPr>
            <a:normAutofit fontScale="97500" lnSpcReduction="10000"/>
          </a:bodyPr>
          <a:lstStyle/>
          <a:p>
            <a:r>
              <a:rPr lang="zh-CN" altLang="en-US"/>
              <a:t>Computational Complexity</a:t>
            </a:r>
          </a:p>
          <a:p>
            <a:pPr lvl="1"/>
            <a:r>
              <a:rPr lang="zh-CN" altLang="en-US"/>
              <a:t>KNN: High computational complexity, as each prediction requires calculating distances to all training samples.</a:t>
            </a:r>
          </a:p>
          <a:p>
            <a:pPr lvl="1"/>
            <a:r>
              <a:rPr lang="zh-CN" altLang="en-US"/>
              <a:t>SVM: More efficient during prediction, as it only needs to calculate the distance to the hyperplane after model training.</a:t>
            </a:r>
          </a:p>
          <a:p>
            <a:r>
              <a:rPr lang="zh-CN" altLang="en-US"/>
              <a:t>Model Complexity</a:t>
            </a:r>
          </a:p>
          <a:p>
            <a:pPr lvl="1"/>
            <a:r>
              <a:rPr lang="zh-CN" altLang="en-US">
                <a:sym typeface="+mn-ea"/>
              </a:rPr>
              <a:t>KNN: Decision boundaries depend on the distribution of neighbors, which may perform poorly with complex data.</a:t>
            </a:r>
            <a:endParaRPr lang="zh-CN" altLang="en-US"/>
          </a:p>
          <a:p>
            <a:pPr lvl="1"/>
            <a:r>
              <a:rPr lang="zh-CN" altLang="en-US">
                <a:sym typeface="+mn-ea"/>
              </a:rPr>
              <a:t>SVM: Can handle complex decision boundaries and non-linear problems through kernel functions.</a:t>
            </a:r>
            <a:endParaRPr lang="zh-CN" altLang="en-US"/>
          </a:p>
          <a:p>
            <a:r>
              <a:rPr lang="zh-CN" altLang="en-US"/>
              <a:t>Suitable Scenarios</a:t>
            </a:r>
          </a:p>
          <a:p>
            <a:pPr lvl="1"/>
            <a:r>
              <a:rPr lang="zh-CN" altLang="en-US"/>
              <a:t>KNN with DTW: Suitable for smaller datasets.</a:t>
            </a:r>
          </a:p>
          <a:p>
            <a:pPr lvl="1"/>
            <a:r>
              <a:rPr lang="zh-CN" altLang="en-US"/>
              <a:t>SVM with DTW: Suitable for handling complex, high-dimensional time series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sym typeface="+mn-ea"/>
              </a:rPr>
              <a:t>Random Forest </a:t>
            </a:r>
            <a:endParaRPr lang="zh-CN" altLang="en-US"/>
          </a:p>
        </p:txBody>
      </p:sp>
      <p:sp>
        <p:nvSpPr>
          <p:cNvPr id="3" name="内容占位符 2"/>
          <p:cNvSpPr>
            <a:spLocks noGrp="1"/>
          </p:cNvSpPr>
          <p:nvPr>
            <p:ph idx="1"/>
          </p:nvPr>
        </p:nvSpPr>
        <p:spPr>
          <a:xfrm>
            <a:off x="758825" y="1691005"/>
            <a:ext cx="10866120" cy="4927600"/>
          </a:xfrm>
        </p:spPr>
        <p:txBody>
          <a:bodyPr>
            <a:normAutofit fontScale="95000" lnSpcReduction="10000"/>
          </a:bodyPr>
          <a:lstStyle/>
          <a:p>
            <a:r>
              <a:rPr lang="en-US" altLang="zh-CN"/>
              <a:t> Introduction</a:t>
            </a:r>
          </a:p>
          <a:p>
            <a:pPr lvl="1"/>
            <a:r>
              <a:rPr lang="en-US" altLang="zh-CN"/>
              <a:t>Random Forest is an ensemble learning method primarily used for classification and regression tasks.</a:t>
            </a:r>
          </a:p>
          <a:p>
            <a:pPr lvl="1"/>
            <a:r>
              <a:rPr lang="en-US" altLang="zh-CN"/>
              <a:t>It consists of multiple decision trees, and the model output is the average (regression) or the majority vote (classification) of the outputs of each tree.</a:t>
            </a:r>
          </a:p>
          <a:p>
            <a:r>
              <a:rPr lang="en-US" altLang="zh-CN"/>
              <a:t>Working Principle</a:t>
            </a:r>
          </a:p>
          <a:p>
            <a:pPr lvl="1"/>
            <a:r>
              <a:rPr lang="en-US" altLang="zh-CN"/>
              <a:t>Decision Tree: The basic building unit.</a:t>
            </a:r>
          </a:p>
          <a:p>
            <a:pPr lvl="1"/>
            <a:r>
              <a:rPr lang="en-US" altLang="zh-CN"/>
              <a:t>Bootstrap Aggregating (Bagging): By randomly sampling the dataset with replacement, multiple training subsets are generated.</a:t>
            </a:r>
          </a:p>
          <a:p>
            <a:pPr lvl="1"/>
            <a:r>
              <a:rPr lang="en-US" altLang="zh-CN"/>
              <a:t>Feature Selection: Each tree selects a random subset of features at each node split.</a:t>
            </a:r>
          </a:p>
          <a:p>
            <a:pPr lvl="1"/>
            <a:r>
              <a:rPr lang="en-US" altLang="zh-CN"/>
              <a:t>Voting Mechanism: In classification tasks, the prediction results of each tree are voted, and the class with the most votes is the final prediction; in regression tasks, the average of the predictions of each tree is calculated.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PySpark Integration</a:t>
            </a:r>
          </a:p>
        </p:txBody>
      </p:sp>
      <p:sp>
        <p:nvSpPr>
          <p:cNvPr id="3" name="Content Placeholder 2"/>
          <p:cNvSpPr>
            <a:spLocks noGrp="1"/>
          </p:cNvSpPr>
          <p:nvPr>
            <p:ph idx="1"/>
          </p:nvPr>
        </p:nvSpPr>
        <p:spPr/>
        <p:txBody>
          <a:bodyPr>
            <a:normAutofit/>
          </a:bodyPr>
          <a:lstStyle/>
          <a:p>
            <a:r>
              <a:rPr lang="en-GB"/>
              <a:t>Spark MLlib</a:t>
            </a:r>
            <a:r>
              <a:rPr lang="zh-CN" altLang="en-GB">
                <a:ea typeface="宋体" charset="0"/>
              </a:rPr>
              <a:t>、</a:t>
            </a:r>
            <a:r>
              <a:rPr lang="en-GB"/>
              <a:t>Apache Mahout、H2O.ai、TensorFlow、PyTorch、Apache Flink、Dask</a:t>
            </a:r>
            <a:r>
              <a:rPr lang="zh-CN" altLang="en-GB">
                <a:ea typeface="宋体" charset="0"/>
              </a:rPr>
              <a:t>、</a:t>
            </a:r>
            <a:r>
              <a:rPr lang="en-GB"/>
              <a:t>Apache Giraph</a:t>
            </a:r>
          </a:p>
          <a:p>
            <a:r>
              <a:rPr lang="en-GB"/>
              <a:t>Types of User-Defined Functions (UDF) in PySpark</a:t>
            </a:r>
          </a:p>
          <a:p>
            <a:pPr lvl="1"/>
            <a:r>
              <a:rPr lang="en-GB"/>
              <a:t>Pandas UDF (SCALAR) : element-by-element operation.</a:t>
            </a:r>
          </a:p>
          <a:p>
            <a:pPr lvl="1"/>
            <a:r>
              <a:rPr lang="en-GB"/>
              <a:t>Pandas UDF (GROUPED_MAP) : Perform operations on each group.</a:t>
            </a:r>
          </a:p>
          <a:p>
            <a:pPr lvl="1"/>
            <a:r>
              <a:rPr lang="en-GB"/>
              <a:t>Pandas UDF (GROUPED_AGG) : Pandas UDF is used to aggregate grouped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PySpark Integration</a:t>
            </a:r>
          </a:p>
        </p:txBody>
      </p:sp>
      <p:sp>
        <p:nvSpPr>
          <p:cNvPr id="3" name="Content Placeholder 2"/>
          <p:cNvSpPr>
            <a:spLocks noGrp="1"/>
          </p:cNvSpPr>
          <p:nvPr>
            <p:ph idx="1"/>
          </p:nvPr>
        </p:nvSpPr>
        <p:spPr/>
        <p:txBody>
          <a:bodyPr>
            <a:normAutofit/>
          </a:bodyPr>
          <a:lstStyle/>
          <a:p>
            <a:r>
              <a:rPr lang="en-US"/>
              <a:t> </a:t>
            </a:r>
          </a:p>
        </p:txBody>
      </p:sp>
      <p:pic>
        <p:nvPicPr>
          <p:cNvPr id="4" name="图片 3"/>
          <p:cNvPicPr>
            <a:picLocks noChangeAspect="1"/>
          </p:cNvPicPr>
          <p:nvPr>
            <p:custDataLst>
              <p:tags r:id="rId1"/>
            </p:custDataLst>
          </p:nvPr>
        </p:nvPicPr>
        <p:blipFill>
          <a:blip r:embed="rId4"/>
          <a:stretch>
            <a:fillRect/>
          </a:stretch>
        </p:blipFill>
        <p:spPr>
          <a:xfrm>
            <a:off x="564515" y="1825625"/>
            <a:ext cx="9105900" cy="1460500"/>
          </a:xfrm>
          <a:prstGeom prst="rect">
            <a:avLst/>
          </a:prstGeom>
        </p:spPr>
      </p:pic>
      <p:pic>
        <p:nvPicPr>
          <p:cNvPr id="5" name="图片 4"/>
          <p:cNvPicPr>
            <a:picLocks noChangeAspect="1"/>
          </p:cNvPicPr>
          <p:nvPr>
            <p:custDataLst>
              <p:tags r:id="rId2"/>
            </p:custDataLst>
          </p:nvPr>
        </p:nvPicPr>
        <p:blipFill>
          <a:blip r:embed="rId5"/>
          <a:stretch>
            <a:fillRect/>
          </a:stretch>
        </p:blipFill>
        <p:spPr>
          <a:xfrm>
            <a:off x="564515" y="3481705"/>
            <a:ext cx="11198225" cy="220091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1373</Words>
  <Application>Microsoft Office PowerPoint</Application>
  <PresentationFormat>Widescreen</PresentationFormat>
  <Paragraphs>117</Paragraphs>
  <Slides>17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宋体</vt:lpstr>
      <vt:lpstr>Aptos</vt:lpstr>
      <vt:lpstr>Arial</vt:lpstr>
      <vt:lpstr>Arial,Sans-Serif</vt:lpstr>
      <vt:lpstr>Courier New</vt:lpstr>
      <vt:lpstr>Courier New,monospace</vt:lpstr>
      <vt:lpstr>Söhne</vt:lpstr>
      <vt:lpstr>Source Sans Pro</vt:lpstr>
      <vt:lpstr>FunkyShapesDarkVTI</vt:lpstr>
      <vt:lpstr>Scaling of time-series Classification in Big Data</vt:lpstr>
      <vt:lpstr>Motivation and Objectives</vt:lpstr>
      <vt:lpstr>Methodology Overview</vt:lpstr>
      <vt:lpstr>K-Nearest Neighbours (KNN) with DTW</vt:lpstr>
      <vt:lpstr>Support Vector Machines (SVM) with DTW</vt:lpstr>
      <vt:lpstr>Key Differences Between KNN with DTW and SVM with DTW</vt:lpstr>
      <vt:lpstr>Random Forest </vt:lpstr>
      <vt:lpstr>PySpark Integration</vt:lpstr>
      <vt:lpstr>PySpark Integration</vt:lpstr>
      <vt:lpstr>Experiments Conducted</vt:lpstr>
      <vt:lpstr>Experiments Conducted</vt:lpstr>
      <vt:lpstr>Results: Scalability Evaluation</vt:lpstr>
      <vt:lpstr>Results: Scalability Evaluation</vt:lpstr>
      <vt:lpstr>Results: Performance Metrics</vt:lpstr>
      <vt:lpstr>Key Insights and Challenges</vt:lpstr>
      <vt:lpstr>Future Work</vt:lpstr>
      <vt:lpstr>Questions &amp;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of time-series Classification in Big Data</dc:title>
  <dc:creator>Daniel Pereira De Abreu</dc:creator>
  <cp:lastModifiedBy>Daniel Pereira De Abreu</cp:lastModifiedBy>
  <cp:revision>22</cp:revision>
  <dcterms:created xsi:type="dcterms:W3CDTF">2024-05-17T11:39:57Z</dcterms:created>
  <dcterms:modified xsi:type="dcterms:W3CDTF">2024-05-17T12:13:56Z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87DD291C593F4B93E041476675CB0285_42</vt:lpwstr>
  </property>
  <property fmtid="{D5CDD505-2E9C-101B-9397-08002B2CF9AE}" pid="3" name="KSOProductBuildVer">
    <vt:lpwstr>2052-6.7.1.8828</vt:lpwstr>
  </property>
</Properties>
</file>