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53"/>
  </p:notesMasterIdLst>
  <p:sldIdLst>
    <p:sldId id="256" r:id="rId2"/>
    <p:sldId id="264" r:id="rId3"/>
    <p:sldId id="291" r:id="rId4"/>
    <p:sldId id="257" r:id="rId5"/>
    <p:sldId id="261" r:id="rId6"/>
    <p:sldId id="292" r:id="rId7"/>
    <p:sldId id="258" r:id="rId8"/>
    <p:sldId id="262" r:id="rId9"/>
    <p:sldId id="263" r:id="rId10"/>
    <p:sldId id="290" r:id="rId11"/>
    <p:sldId id="280" r:id="rId12"/>
    <p:sldId id="281" r:id="rId13"/>
    <p:sldId id="282" r:id="rId14"/>
    <p:sldId id="283" r:id="rId15"/>
    <p:sldId id="284" r:id="rId16"/>
    <p:sldId id="285" r:id="rId17"/>
    <p:sldId id="286" r:id="rId18"/>
    <p:sldId id="287" r:id="rId19"/>
    <p:sldId id="288" r:id="rId20"/>
    <p:sldId id="289" r:id="rId21"/>
    <p:sldId id="293" r:id="rId22"/>
    <p:sldId id="269" r:id="rId23"/>
    <p:sldId id="272" r:id="rId24"/>
    <p:sldId id="265" r:id="rId25"/>
    <p:sldId id="276" r:id="rId26"/>
    <p:sldId id="267" r:id="rId27"/>
    <p:sldId id="273" r:id="rId28"/>
    <p:sldId id="270" r:id="rId29"/>
    <p:sldId id="274" r:id="rId30"/>
    <p:sldId id="277" r:id="rId31"/>
    <p:sldId id="278" r:id="rId32"/>
    <p:sldId id="279" r:id="rId33"/>
    <p:sldId id="275"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80" autoAdjust="0"/>
  </p:normalViewPr>
  <p:slideViewPr>
    <p:cSldViewPr snapToGrid="0">
      <p:cViewPr varScale="1">
        <p:scale>
          <a:sx n="56" d="100"/>
          <a:sy n="56"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0E85C-8AEB-467B-8FA2-24E995622931}" type="datetimeFigureOut">
              <a:rPr lang="zh-CN" altLang="en-US" smtClean="0"/>
              <a:t>2016/5/11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131AD-E834-462B-90C5-A9AFD65797D3}" type="slidenum">
              <a:rPr lang="zh-CN" altLang="en-US" smtClean="0"/>
              <a:t>‹#›</a:t>
            </a:fld>
            <a:endParaRPr lang="zh-CN" altLang="en-US"/>
          </a:p>
        </p:txBody>
      </p:sp>
    </p:spTree>
    <p:extLst>
      <p:ext uri="{BB962C8B-B14F-4D97-AF65-F5344CB8AC3E}">
        <p14:creationId xmlns:p14="http://schemas.microsoft.com/office/powerpoint/2010/main" val="18589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Data preprocessing is an important step in the data mining process. Analyzing data that has not been carefully screened for such problems can produce misleading results. </a:t>
            </a:r>
          </a:p>
          <a:p>
            <a:r>
              <a:rPr lang="en-US" altLang="zh-CN" sz="1200" kern="1200" dirty="0" smtClean="0">
                <a:solidFill>
                  <a:schemeClr val="tx1"/>
                </a:solidFill>
                <a:effectLst/>
                <a:latin typeface="+mn-lt"/>
                <a:ea typeface="+mn-ea"/>
                <a:cs typeface="+mn-cs"/>
              </a:rPr>
              <a:t>In our project, the dataset is crawled from League of Legends North America Server. Nearly all the data is assembled nicely. There is seldom missing values in the SQL file we generated. So what we have to do is to extract the information we need or generate new form of features we may use in later analysis. </a:t>
            </a:r>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11</a:t>
            </a:fld>
            <a:endParaRPr lang="zh-CN" altLang="en-US"/>
          </a:p>
        </p:txBody>
      </p:sp>
    </p:spTree>
    <p:extLst>
      <p:ext uri="{BB962C8B-B14F-4D97-AF65-F5344CB8AC3E}">
        <p14:creationId xmlns:p14="http://schemas.microsoft.com/office/powerpoint/2010/main" val="25605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left</a:t>
            </a:r>
            <a:r>
              <a:rPr lang="en-US" altLang="zh-CN" baseline="0" dirty="0" smtClean="0"/>
              <a:t> table is a demo of the kill matrix. </a:t>
            </a:r>
            <a:r>
              <a:rPr lang="en-US" altLang="zh-CN" baseline="0" dirty="0" err="1" smtClean="0"/>
              <a:t>Kij</a:t>
            </a:r>
            <a:r>
              <a:rPr lang="en-US" altLang="zh-CN" baseline="0" dirty="0" smtClean="0"/>
              <a:t> here means champion I kills champion j</a:t>
            </a:r>
            <a:r>
              <a:rPr lang="zh-CN" altLang="en-US" baseline="0" dirty="0" smtClean="0"/>
              <a:t> </a:t>
            </a:r>
            <a:r>
              <a:rPr lang="en-US" altLang="zh-CN" baseline="0" dirty="0" smtClean="0"/>
              <a:t>for </a:t>
            </a:r>
            <a:r>
              <a:rPr lang="en-US" altLang="zh-CN" baseline="0" dirty="0" err="1" smtClean="0"/>
              <a:t>kij</a:t>
            </a:r>
            <a:r>
              <a:rPr lang="en-US" altLang="zh-CN" baseline="0" dirty="0" smtClean="0"/>
              <a:t> times. For example, 232 here means champion </a:t>
            </a:r>
            <a:r>
              <a:rPr lang="en-US" altLang="zh-CN" baseline="0" dirty="0" err="1" smtClean="0"/>
              <a:t>Aatrox</a:t>
            </a:r>
            <a:r>
              <a:rPr lang="en-US" altLang="zh-CN" baseline="0" dirty="0" smtClean="0"/>
              <a:t> kills champion </a:t>
            </a:r>
            <a:r>
              <a:rPr lang="en-US" altLang="zh-CN" baseline="0" dirty="0" err="1" smtClean="0"/>
              <a:t>Ahri</a:t>
            </a:r>
            <a:r>
              <a:rPr lang="en-US" altLang="zh-CN" baseline="0" dirty="0" smtClean="0"/>
              <a:t>(</a:t>
            </a:r>
            <a:r>
              <a:rPr lang="zh-CN" altLang="en-US" baseline="0" dirty="0" smtClean="0"/>
              <a:t>阿狸</a:t>
            </a:r>
            <a:r>
              <a:rPr lang="en-US" altLang="zh-CN" baseline="0" dirty="0" smtClean="0"/>
              <a:t>) 232 times in 220 thousand matches we got. </a:t>
            </a:r>
          </a:p>
          <a:p>
            <a:r>
              <a:rPr lang="en-US" altLang="zh-CN" baseline="0" dirty="0" smtClean="0"/>
              <a:t>However, there is a problem in the kill matrix. That is, if the champion always been picked by the players, intuitively the sum of the kill events would be higher than those less popular champions. In that case, we decided to do a normalization. </a:t>
            </a:r>
          </a:p>
          <a:p>
            <a:r>
              <a:rPr lang="en-US" altLang="zh-CN" baseline="0" dirty="0" smtClean="0"/>
              <a:t>The right table is a demo of the normalized kill matrix. We </a:t>
            </a:r>
            <a:r>
              <a:rPr lang="en-US" altLang="zh-CN" sz="1200" kern="1200" dirty="0" smtClean="0">
                <a:solidFill>
                  <a:schemeClr val="tx1"/>
                </a:solidFill>
                <a:effectLst/>
                <a:latin typeface="+mn-lt"/>
                <a:ea typeface="+mn-ea"/>
                <a:cs typeface="+mn-cs"/>
              </a:rPr>
              <a:t>use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‘total pick’ to normalize the kill events, in order to reduce the influence of popularity. </a:t>
            </a:r>
            <a:endParaRPr lang="en-US" altLang="zh-CN" baseline="0" dirty="0" smtClean="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12</a:t>
            </a:fld>
            <a:endParaRPr lang="zh-CN" altLang="en-US"/>
          </a:p>
        </p:txBody>
      </p:sp>
    </p:spTree>
    <p:extLst>
      <p:ext uri="{BB962C8B-B14F-4D97-AF65-F5344CB8AC3E}">
        <p14:creationId xmlns:p14="http://schemas.microsoft.com/office/powerpoint/2010/main" val="305566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 this game has millions of players, there is distinction of the ability of each player. The LOL game officially use 7 different levels to distinguish different level players. The 7 different levels (tiers) are ‘Challenger’, ‘Master’, ‘Diamond’, ‘Platinum’, ‘Gold’, ‘Silver’ and ‘Bronze’. </a:t>
            </a:r>
          </a:p>
          <a:p>
            <a:r>
              <a:rPr lang="en-US" altLang="zh-CN" sz="1200" kern="1200" dirty="0" smtClean="0">
                <a:solidFill>
                  <a:schemeClr val="tx1"/>
                </a:solidFill>
                <a:effectLst/>
                <a:latin typeface="+mn-lt"/>
                <a:ea typeface="+mn-ea"/>
                <a:cs typeface="+mn-cs"/>
              </a:rPr>
              <a:t>In that case, we decided to separate the matches into 7 different level according to the average tier of 10 players in a same match. </a:t>
            </a:r>
          </a:p>
          <a:p>
            <a:r>
              <a:rPr lang="en-US" altLang="zh-CN" sz="1200" kern="1200" dirty="0" smtClean="0">
                <a:solidFill>
                  <a:schemeClr val="tx1"/>
                </a:solidFill>
                <a:effectLst/>
                <a:latin typeface="+mn-lt"/>
                <a:ea typeface="+mn-ea"/>
                <a:cs typeface="+mn-cs"/>
              </a:rPr>
              <a:t>During the</a:t>
            </a:r>
            <a:r>
              <a:rPr lang="en-US" altLang="zh-CN" sz="1200" kern="1200" baseline="0" dirty="0" smtClean="0">
                <a:solidFill>
                  <a:schemeClr val="tx1"/>
                </a:solidFill>
                <a:effectLst/>
                <a:latin typeface="+mn-lt"/>
                <a:ea typeface="+mn-ea"/>
                <a:cs typeface="+mn-cs"/>
              </a:rPr>
              <a:t> period of time we get the data, there are totally 5 updates of the game, which means there are 5 different version. </a:t>
            </a:r>
          </a:p>
          <a:p>
            <a:r>
              <a:rPr lang="en-US" altLang="zh-CN" sz="1200" kern="1200" dirty="0" smtClean="0">
                <a:solidFill>
                  <a:schemeClr val="tx1"/>
                </a:solidFill>
                <a:effectLst/>
                <a:latin typeface="+mn-lt"/>
                <a:ea typeface="+mn-ea"/>
                <a:cs typeface="+mn-cs"/>
              </a:rPr>
              <a:t>We decided to divide all matches we got into 35 parts according to the version and average tier. We finished the coding of this part</a:t>
            </a:r>
            <a:r>
              <a:rPr lang="en-US" altLang="zh-CN" sz="1200" kern="1200" baseline="0" dirty="0" smtClean="0">
                <a:solidFill>
                  <a:schemeClr val="tx1"/>
                </a:solidFill>
                <a:effectLst/>
                <a:latin typeface="+mn-lt"/>
                <a:ea typeface="+mn-ea"/>
                <a:cs typeface="+mn-cs"/>
              </a:rPr>
              <a:t> but </a:t>
            </a:r>
            <a:r>
              <a:rPr lang="en-US" altLang="zh-CN" sz="1200" kern="1200" dirty="0" smtClean="0">
                <a:solidFill>
                  <a:schemeClr val="tx1"/>
                </a:solidFill>
                <a:effectLst/>
                <a:latin typeface="+mn-lt"/>
                <a:ea typeface="+mn-ea"/>
                <a:cs typeface="+mn-cs"/>
              </a:rPr>
              <a:t>the program will run for about 15 days. </a:t>
            </a:r>
          </a:p>
          <a:p>
            <a:r>
              <a:rPr lang="en-US" altLang="zh-CN" sz="1200" kern="1200" dirty="0" smtClean="0">
                <a:solidFill>
                  <a:schemeClr val="tx1"/>
                </a:solidFill>
                <a:effectLst/>
                <a:latin typeface="+mn-lt"/>
                <a:ea typeface="+mn-ea"/>
                <a:cs typeface="+mn-cs"/>
              </a:rPr>
              <a:t>As it its time consuming</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 give up this part of work. However, we think that the future work of this part should be using distributed computing to reduce the running time. </a:t>
            </a:r>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13</a:t>
            </a:fld>
            <a:endParaRPr lang="zh-CN" altLang="en-US"/>
          </a:p>
        </p:txBody>
      </p:sp>
    </p:spTree>
    <p:extLst>
      <p:ext uri="{BB962C8B-B14F-4D97-AF65-F5344CB8AC3E}">
        <p14:creationId xmlns:p14="http://schemas.microsoft.com/office/powerpoint/2010/main" val="407807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There are 128 champions in the game since we crawled the data. However, after about half a year, it now contains 140 champions. Different champions have their different abilities. Sometimes it is even hard for players to know which champion might fit their tastes well. If the game system can sent players some advices according to some specific ‘rules’, it might be much more comfortable for those players who do not have enough time to study the characteristics of different champions. So we decided to establish champion recommendation according to different rules.</a:t>
            </a:r>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14</a:t>
            </a:fld>
            <a:endParaRPr lang="zh-CN" altLang="en-US"/>
          </a:p>
        </p:txBody>
      </p:sp>
    </p:spTree>
    <p:extLst>
      <p:ext uri="{BB962C8B-B14F-4D97-AF65-F5344CB8AC3E}">
        <p14:creationId xmlns:p14="http://schemas.microsoft.com/office/powerpoint/2010/main" val="286324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 part of the recommendation is established according to the popularity and win rate of champions. We count the total ‘pick’ among the matches we have and sort them in order. With these ordered list, we can recommend ‘top-10 popular’ champions to players. Then we calculate the win rate of each champions and sort them in order. With this win rate list, we can recommend the champion who has a high win rate to players. Intuitively it can raise the win rate of players. </a:t>
            </a:r>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15</a:t>
            </a:fld>
            <a:endParaRPr lang="zh-CN" altLang="en-US"/>
          </a:p>
        </p:txBody>
      </p:sp>
    </p:spTree>
    <p:extLst>
      <p:ext uri="{BB962C8B-B14F-4D97-AF65-F5344CB8AC3E}">
        <p14:creationId xmlns:p14="http://schemas.microsoft.com/office/powerpoint/2010/main" val="2451353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Before talking</a:t>
            </a:r>
            <a:r>
              <a:rPr lang="en-US" altLang="zh-CN" sz="1200" kern="1200" baseline="0" dirty="0" smtClean="0">
                <a:solidFill>
                  <a:schemeClr val="tx1"/>
                </a:solidFill>
                <a:effectLst/>
                <a:latin typeface="+mn-lt"/>
                <a:ea typeface="+mn-ea"/>
                <a:cs typeface="+mn-cs"/>
              </a:rPr>
              <a:t> about</a:t>
            </a:r>
            <a:r>
              <a:rPr lang="en-US" altLang="zh-CN" sz="1200" kern="1200" dirty="0" smtClean="0">
                <a:solidFill>
                  <a:schemeClr val="tx1"/>
                </a:solidFill>
                <a:effectLst/>
                <a:latin typeface="+mn-lt"/>
                <a:ea typeface="+mn-ea"/>
                <a:cs typeface="+mn-cs"/>
              </a:rPr>
              <a:t> the recommendation,</a:t>
            </a:r>
            <a:r>
              <a:rPr lang="en-US" altLang="zh-CN" sz="1200" kern="1200" baseline="0" dirty="0" smtClean="0">
                <a:solidFill>
                  <a:schemeClr val="tx1"/>
                </a:solidFill>
                <a:effectLst/>
                <a:latin typeface="+mn-lt"/>
                <a:ea typeface="+mn-ea"/>
                <a:cs typeface="+mn-cs"/>
              </a:rPr>
              <a:t> let me briefly introduce the bibliographic coupling matrix.</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simply use the bibliographic coupling matrix to do some analysis with the kill/assist matrices. By using bibliographic coupling on kill matrix, we can find out those champions that always been killed by the same other champions. By using bibliographic coupling on assist matrix, we can find out those champions that always assist others together. In other words, they can be recognized as good partner of each other.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16</a:t>
            </a:fld>
            <a:endParaRPr lang="zh-CN" altLang="en-US"/>
          </a:p>
        </p:txBody>
      </p:sp>
    </p:spTree>
    <p:extLst>
      <p:ext uri="{BB962C8B-B14F-4D97-AF65-F5344CB8AC3E}">
        <p14:creationId xmlns:p14="http://schemas.microsoft.com/office/powerpoint/2010/main" val="235167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is the result</a:t>
            </a:r>
            <a:r>
              <a:rPr lang="en-US" altLang="zh-CN" sz="1200" kern="1200" baseline="0" dirty="0" smtClean="0">
                <a:solidFill>
                  <a:schemeClr val="tx1"/>
                </a:solidFill>
                <a:effectLst/>
                <a:latin typeface="+mn-lt"/>
                <a:ea typeface="+mn-ea"/>
                <a:cs typeface="+mn-cs"/>
              </a:rPr>
              <a:t> of the bibliographic coupling kill/assist matrix.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left figure is the result of champion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by using bibliographic coupling on kill matrix. It indicates that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and these ten champions always kill the same group of champions. The right figure is the result of champion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by using bibliographic coupling on assist matrix. It indicates that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always assists its teammates together with these ten champions.</a:t>
            </a:r>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17</a:t>
            </a:fld>
            <a:endParaRPr lang="zh-CN" altLang="en-US"/>
          </a:p>
        </p:txBody>
      </p:sp>
    </p:spTree>
    <p:extLst>
      <p:ext uri="{BB962C8B-B14F-4D97-AF65-F5344CB8AC3E}">
        <p14:creationId xmlns:p14="http://schemas.microsoft.com/office/powerpoint/2010/main" val="34775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also do a simple ‘counter’ recommendation according to the kill matrix. The figure here shows the result of champion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figure indicates that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is always been killed by ‘Twitch’, ‘Lucian’ and ‘</a:t>
            </a:r>
            <a:r>
              <a:rPr lang="en-US" altLang="zh-CN" sz="1200" kern="1200" dirty="0" err="1" smtClean="0">
                <a:solidFill>
                  <a:schemeClr val="tx1"/>
                </a:solidFill>
                <a:effectLst/>
                <a:latin typeface="+mn-lt"/>
                <a:ea typeface="+mn-ea"/>
                <a:cs typeface="+mn-cs"/>
              </a:rPr>
              <a:t>Tristana</a:t>
            </a:r>
            <a:r>
              <a:rPr lang="en-US" altLang="zh-CN" sz="1200" kern="1200" dirty="0" smtClean="0">
                <a:solidFill>
                  <a:schemeClr val="tx1"/>
                </a:solidFill>
                <a:effectLst/>
                <a:latin typeface="+mn-lt"/>
                <a:ea typeface="+mn-ea"/>
                <a:cs typeface="+mn-cs"/>
              </a:rPr>
              <a:t>’. It indicates that while facing champion </a:t>
            </a:r>
            <a:r>
              <a:rPr lang="en-US" altLang="zh-CN" sz="1200" kern="1200" dirty="0" err="1" smtClean="0">
                <a:solidFill>
                  <a:schemeClr val="tx1"/>
                </a:solidFill>
                <a:effectLst/>
                <a:latin typeface="+mn-lt"/>
                <a:ea typeface="+mn-ea"/>
                <a:cs typeface="+mn-cs"/>
              </a:rPr>
              <a:t>Vayne</a:t>
            </a:r>
            <a:r>
              <a:rPr lang="en-US" altLang="zh-CN" sz="1200" kern="1200" dirty="0" smtClean="0">
                <a:solidFill>
                  <a:schemeClr val="tx1"/>
                </a:solidFill>
                <a:effectLst/>
                <a:latin typeface="+mn-lt"/>
                <a:ea typeface="+mn-ea"/>
                <a:cs typeface="+mn-cs"/>
              </a:rPr>
              <a:t>, these champions tends to perform better. </a:t>
            </a:r>
            <a:r>
              <a:rPr lang="zh-CN" altLang="en-US" sz="1200" kern="1200" baseline="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082D5AB-1973-4738-A7E2-EF6AF6DD8BFD}" type="slidenum">
              <a:rPr lang="zh-CN" altLang="en-US" smtClean="0"/>
              <a:t>18</a:t>
            </a:fld>
            <a:endParaRPr lang="zh-CN" altLang="en-US"/>
          </a:p>
        </p:txBody>
      </p:sp>
    </p:spTree>
    <p:extLst>
      <p:ext uri="{BB962C8B-B14F-4D97-AF65-F5344CB8AC3E}">
        <p14:creationId xmlns:p14="http://schemas.microsoft.com/office/powerpoint/2010/main" val="127008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have got totally 31 features of each match. This part of work is to use single feature to predict the match result, which aims to find out the feature that influence match result the most.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can find out that the top-9 features in left Table all have very high accuracy. Intuitively, these features should have high accuracy while doing the single feature win rate prediction. For example, the team who earns more gold in a single game tends to win the game.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this part of work is just a warm up for later multi-feature win rate prediction which done by my teammate Feng Chen.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082D5AB-1973-4738-A7E2-EF6AF6DD8BFD}" type="slidenum">
              <a:rPr lang="zh-CN" altLang="en-US" smtClean="0"/>
              <a:t>20</a:t>
            </a:fld>
            <a:endParaRPr lang="zh-CN" altLang="en-US"/>
          </a:p>
        </p:txBody>
      </p:sp>
    </p:spTree>
    <p:extLst>
      <p:ext uri="{BB962C8B-B14F-4D97-AF65-F5344CB8AC3E}">
        <p14:creationId xmlns:p14="http://schemas.microsoft.com/office/powerpoint/2010/main" val="180281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30127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315326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917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83126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9164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78289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2734009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425367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299046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29068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30236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233364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90753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05178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243010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FB41BA-5B7B-4DC0-AE8E-24C0B35A7551}" type="datetimeFigureOut">
              <a:rPr lang="zh-CN" altLang="en-US" smtClean="0"/>
              <a:t>2016/5/11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169539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FB41BA-5B7B-4DC0-AE8E-24C0B35A7551}" type="datetimeFigureOut">
              <a:rPr lang="zh-CN" altLang="en-US" smtClean="0"/>
              <a:t>2016/5/11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C921BF6-1353-4C4B-B7FA-EA583B78F242}" type="slidenum">
              <a:rPr lang="zh-CN" altLang="en-US" smtClean="0"/>
              <a:t>‹#›</a:t>
            </a:fld>
            <a:endParaRPr lang="zh-CN" altLang="en-US"/>
          </a:p>
        </p:txBody>
      </p:sp>
    </p:spTree>
    <p:extLst>
      <p:ext uri="{BB962C8B-B14F-4D97-AF65-F5344CB8AC3E}">
        <p14:creationId xmlns:p14="http://schemas.microsoft.com/office/powerpoint/2010/main" val="283876563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Game Data Analysis of League of Legend</a:t>
            </a:r>
            <a:endParaRPr lang="zh-CN" altLang="en-US" dirty="0"/>
          </a:p>
        </p:txBody>
      </p:sp>
      <p:sp>
        <p:nvSpPr>
          <p:cNvPr id="3" name="副标题 2"/>
          <p:cNvSpPr>
            <a:spLocks noGrp="1"/>
          </p:cNvSpPr>
          <p:nvPr>
            <p:ph type="subTitle" idx="1"/>
          </p:nvPr>
        </p:nvSpPr>
        <p:spPr>
          <a:xfrm>
            <a:off x="1507067" y="4050833"/>
            <a:ext cx="7766936" cy="2108427"/>
          </a:xfrm>
        </p:spPr>
        <p:txBody>
          <a:bodyPr>
            <a:normAutofit/>
          </a:bodyPr>
          <a:lstStyle/>
          <a:p>
            <a:r>
              <a:rPr lang="en-US" altLang="zh-CN" dirty="0" smtClean="0"/>
              <a:t>Supervisor: Prof. John C.S. </a:t>
            </a:r>
            <a:r>
              <a:rPr lang="en-US" altLang="zh-CN" dirty="0" err="1" smtClean="0"/>
              <a:t>Lui</a:t>
            </a:r>
            <a:endParaRPr lang="en-US" altLang="zh-CN" dirty="0"/>
          </a:p>
          <a:p>
            <a:r>
              <a:rPr lang="en-US" altLang="zh-CN" dirty="0" smtClean="0"/>
              <a:t>Team Members: 1155066601 Feng Chen</a:t>
            </a:r>
          </a:p>
          <a:p>
            <a:r>
              <a:rPr lang="en-US" altLang="zh-CN" dirty="0" smtClean="0"/>
              <a:t>1155066051 Wu Di</a:t>
            </a:r>
          </a:p>
          <a:p>
            <a:r>
              <a:rPr lang="en-US" altLang="zh-CN" dirty="0" smtClean="0"/>
              <a:t>1155066626 Zhao Che</a:t>
            </a:r>
            <a:endParaRPr lang="zh-CN" altLang="en-US" dirty="0"/>
          </a:p>
        </p:txBody>
      </p:sp>
    </p:spTree>
    <p:extLst>
      <p:ext uri="{BB962C8B-B14F-4D97-AF65-F5344CB8AC3E}">
        <p14:creationId xmlns:p14="http://schemas.microsoft.com/office/powerpoint/2010/main" val="321529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p:txBody>
          <a:bodyPr/>
          <a:lstStyle/>
          <a:p>
            <a:r>
              <a:rPr lang="en-US" altLang="zh-CN" dirty="0" smtClean="0">
                <a:solidFill>
                  <a:schemeClr val="bg2"/>
                </a:solidFill>
              </a:rPr>
              <a:t>Introduction</a:t>
            </a:r>
          </a:p>
          <a:p>
            <a:r>
              <a:rPr lang="en-US" altLang="zh-CN" dirty="0" smtClean="0">
                <a:solidFill>
                  <a:schemeClr val="bg2"/>
                </a:solidFill>
              </a:rPr>
              <a:t>Data Crawling</a:t>
            </a:r>
          </a:p>
          <a:p>
            <a:r>
              <a:rPr lang="en-US" altLang="zh-CN" dirty="0" smtClean="0"/>
              <a:t>Champion Matrix and Recommendation</a:t>
            </a:r>
          </a:p>
          <a:p>
            <a:r>
              <a:rPr lang="en-US" altLang="zh-CN" dirty="0" smtClean="0">
                <a:solidFill>
                  <a:schemeClr val="bg2"/>
                </a:solidFill>
              </a:rPr>
              <a:t>Champion Ability Ranking</a:t>
            </a:r>
          </a:p>
          <a:p>
            <a:r>
              <a:rPr lang="en-US" altLang="zh-CN" dirty="0" smtClean="0">
                <a:solidFill>
                  <a:schemeClr val="bg2"/>
                </a:solidFill>
              </a:rPr>
              <a:t>Champion Clustering and Match Prediction</a:t>
            </a:r>
            <a:endParaRPr lang="zh-CN" altLang="en-US" dirty="0">
              <a:solidFill>
                <a:schemeClr val="bg2"/>
              </a:solidFill>
            </a:endParaRPr>
          </a:p>
        </p:txBody>
      </p:sp>
    </p:spTree>
    <p:extLst>
      <p:ext uri="{BB962C8B-B14F-4D97-AF65-F5344CB8AC3E}">
        <p14:creationId xmlns:p14="http://schemas.microsoft.com/office/powerpoint/2010/main" val="2678242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Preprocessing</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1. Generate kill/assist matrix</a:t>
                </a:r>
              </a:p>
              <a:p>
                <a:pPr lvl="1"/>
                <a:r>
                  <a:rPr lang="en-US" altLang="zh-CN" dirty="0" smtClean="0"/>
                  <a:t>Sum the kill/assist events and normalize them by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𝑇𝑜𝑡𝑎𝑙</m:t>
                        </m:r>
                        <m:r>
                          <a:rPr lang="en-US" altLang="zh-CN">
                            <a:latin typeface="Cambria Math" panose="02040503050406030204" pitchFamily="18" charset="0"/>
                          </a:rPr>
                          <m:t>_</m:t>
                        </m:r>
                        <m:r>
                          <a:rPr lang="en-US" altLang="zh-CN" i="1">
                            <a:latin typeface="Cambria Math" panose="02040503050406030204" pitchFamily="18" charset="0"/>
                          </a:rPr>
                          <m:t>𝑝𝑖𝑐𝑘</m:t>
                        </m:r>
                      </m:e>
                      <m:sub>
                        <m:r>
                          <a:rPr lang="en-US" altLang="zh-CN" i="1">
                            <a:latin typeface="Cambria Math" panose="02040503050406030204" pitchFamily="18" charset="0"/>
                          </a:rPr>
                          <m:t>𝑖</m:t>
                        </m:r>
                      </m:sub>
                    </m:sSub>
                  </m:oMath>
                </a14:m>
                <a:endParaRPr lang="en-US" altLang="zh-CN" dirty="0" smtClean="0"/>
              </a:p>
              <a:p>
                <a:endParaRPr lang="en-US" altLang="zh-CN" dirty="0" smtClean="0"/>
              </a:p>
              <a:p>
                <a:r>
                  <a:rPr lang="en-US" altLang="zh-CN" dirty="0" smtClean="0"/>
                  <a:t>2. Player level separation</a:t>
                </a:r>
              </a:p>
              <a:p>
                <a:pPr lvl="1"/>
                <a:r>
                  <a:rPr lang="en-US" altLang="zh-CN" dirty="0" smtClean="0"/>
                  <a:t>Divide players into 7 </a:t>
                </a:r>
                <a:r>
                  <a:rPr lang="en-US" altLang="zh-CN" dirty="0"/>
                  <a:t>different levels (tiers) </a:t>
                </a:r>
                <a:r>
                  <a:rPr lang="en-US" altLang="zh-CN" dirty="0" smtClean="0"/>
                  <a:t>and 5 different versions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0608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b="1" dirty="0" smtClean="0"/>
              <a:t>Preprocessing</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1015749" cy="4351338"/>
              </a:xfrm>
            </p:spPr>
            <p:txBody>
              <a:bodyPr>
                <a:normAutofit/>
              </a:bodyPr>
              <a:lstStyle/>
              <a:p>
                <a:r>
                  <a:rPr lang="en-US" altLang="zh-CN" dirty="0" smtClean="0"/>
                  <a:t>1. Generate kill/assist matrix: </a:t>
                </a:r>
              </a:p>
              <a:p>
                <a:r>
                  <a:rPr lang="en-US" altLang="zh-CN" b="1" dirty="0" smtClean="0"/>
                  <a:t>                     Kill matrix demo                                     Normalized Kill matrix demo</a:t>
                </a:r>
                <a:endParaRPr lang="en-US" altLang="zh-CN" b="1"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avg</m:t>
                        </m:r>
                        <m:r>
                          <a:rPr lang="en-US" altLang="zh-CN">
                            <a:latin typeface="Cambria Math" panose="02040503050406030204" pitchFamily="18" charset="0"/>
                          </a:rPr>
                          <m:t>_</m:t>
                        </m:r>
                        <m:r>
                          <m:rPr>
                            <m:sty m:val="p"/>
                          </m:rPr>
                          <a:rPr lang="en-US" altLang="zh-CN">
                            <a:latin typeface="Cambria Math" panose="02040503050406030204" pitchFamily="18" charset="0"/>
                          </a:rPr>
                          <m:t>kill</m:t>
                        </m:r>
                      </m:e>
                      <m:sub>
                        <m:r>
                          <m:rPr>
                            <m:sty m:val="p"/>
                          </m:rPr>
                          <a:rPr lang="en-US" altLang="zh-CN">
                            <a:latin typeface="Cambria Math" panose="02040503050406030204" pitchFamily="18" charset="0"/>
                          </a:rPr>
                          <m:t>ij</m:t>
                        </m:r>
                      </m:sub>
                    </m:sSub>
                    <m:r>
                      <a:rPr lang="en-US" altLang="zh-CN">
                        <a:latin typeface="Cambria Math" panose="02040503050406030204" pitchFamily="18" charset="0"/>
                      </a:rPr>
                      <m:t>= </m:t>
                    </m:r>
                    <m:f>
                      <m:fPr>
                        <m:type m:val="lin"/>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b="1" i="1">
                                <a:latin typeface="Cambria Math" panose="02040503050406030204" pitchFamily="18" charset="0"/>
                              </a:rPr>
                              <m:t>𝑲</m:t>
                            </m:r>
                          </m:e>
                          <m:sub>
                            <m:r>
                              <a:rPr lang="en-US" altLang="zh-CN" i="1">
                                <a:latin typeface="Cambria Math" panose="02040503050406030204" pitchFamily="18" charset="0"/>
                              </a:rPr>
                              <m:t>𝑖𝑗</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𝑇𝑜𝑡𝑎𝑙</m:t>
                            </m:r>
                            <m:r>
                              <a:rPr lang="en-US" altLang="zh-CN">
                                <a:latin typeface="Cambria Math" panose="02040503050406030204" pitchFamily="18" charset="0"/>
                              </a:rPr>
                              <m:t>_</m:t>
                            </m:r>
                            <m:r>
                              <a:rPr lang="en-US" altLang="zh-CN" i="1">
                                <a:latin typeface="Cambria Math" panose="02040503050406030204" pitchFamily="18" charset="0"/>
                              </a:rPr>
                              <m:t>𝑝𝑖𝑐𝑘</m:t>
                            </m:r>
                          </m:e>
                          <m:sub>
                            <m:r>
                              <a:rPr lang="en-US" altLang="zh-CN" i="1">
                                <a:latin typeface="Cambria Math" panose="02040503050406030204" pitchFamily="18" charset="0"/>
                              </a:rPr>
                              <m:t>𝑖</m:t>
                            </m:r>
                          </m:sub>
                        </m:sSub>
                      </m:den>
                    </m:f>
                  </m:oMath>
                </a14:m>
                <a:endParaRPr lang="zh-CN" altLang="zh-CN" dirty="0"/>
              </a:p>
              <a:p>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1015749" cy="4351338"/>
              </a:xfrm>
              <a:blipFill rotWithShape="0">
                <a:blip r:embed="rId3"/>
                <a:stretch>
                  <a:fillRect l="-111" t="-840" b="-6583"/>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1435906873"/>
              </p:ext>
            </p:extLst>
          </p:nvPr>
        </p:nvGraphicFramePr>
        <p:xfrm>
          <a:off x="838200" y="2831100"/>
          <a:ext cx="5220393" cy="2225040"/>
        </p:xfrm>
        <a:graphic>
          <a:graphicData uri="http://schemas.openxmlformats.org/drawingml/2006/table">
            <a:tbl>
              <a:tblPr firstRow="1" bandRow="1">
                <a:tableStyleId>{5940675A-B579-460E-94D1-54222C63F5DA}</a:tableStyleId>
              </a:tblPr>
              <a:tblGrid>
                <a:gridCol w="933450"/>
                <a:gridCol w="895350"/>
                <a:gridCol w="831273"/>
                <a:gridCol w="847898"/>
                <a:gridCol w="864524"/>
                <a:gridCol w="847898"/>
              </a:tblGrid>
              <a:tr h="370840">
                <a:tc>
                  <a:txBody>
                    <a:bodyPr/>
                    <a:lstStyle/>
                    <a:p>
                      <a:pPr algn="ctr" fontAlgn="ct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Aatrox</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Ahri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Akali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Alistar</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Amumu</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Aatrox</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b="1" u="sng" strike="noStrike" dirty="0">
                          <a:effectLst/>
                        </a:rPr>
                        <a:t>232</a:t>
                      </a:r>
                      <a:endParaRPr lang="en-US" altLang="zh-CN" sz="1800" b="1" i="0" u="sng"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141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198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195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Ahri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314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761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1601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1032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Akali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151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942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352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316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Alistar</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82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445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143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201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Amumu</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177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754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274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601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75704300"/>
              </p:ext>
            </p:extLst>
          </p:nvPr>
        </p:nvGraphicFramePr>
        <p:xfrm>
          <a:off x="6374476" y="2831100"/>
          <a:ext cx="5220396" cy="2225040"/>
        </p:xfrm>
        <a:graphic>
          <a:graphicData uri="http://schemas.openxmlformats.org/drawingml/2006/table">
            <a:tbl>
              <a:tblPr firstRow="1" bandRow="1">
                <a:tableStyleId>{5940675A-B579-460E-94D1-54222C63F5DA}</a:tableStyleId>
              </a:tblPr>
              <a:tblGrid>
                <a:gridCol w="870066"/>
                <a:gridCol w="870066"/>
                <a:gridCol w="870066"/>
                <a:gridCol w="870066"/>
                <a:gridCol w="870066"/>
                <a:gridCol w="870066"/>
              </a:tblGrid>
              <a:tr h="370840">
                <a:tc>
                  <a:txBody>
                    <a:bodyPr/>
                    <a:lstStyle/>
                    <a:p>
                      <a:pPr algn="ctr" fontAlgn="ct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Aatrox</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Ahri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Akali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Alistar</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b="1" u="none" strike="noStrike" dirty="0" err="1">
                          <a:effectLst/>
                        </a:rPr>
                        <a:t>Amumu</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Aatrox</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0.0478</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0.0290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0.0408</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0.0402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Ahri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0.0117</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0.0285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0.0599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0.0386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Akali</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0.0249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0.1551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0.0579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0.0520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Alistar</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0.0034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0.0189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0.0061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0.0086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800" b="1" u="none" strike="noStrike" dirty="0" err="1">
                          <a:effectLst/>
                        </a:rPr>
                        <a:t>Amumu</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0.0125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0.0534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0.0194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smtClean="0">
                          <a:effectLst/>
                        </a:rPr>
                        <a:t>0.0425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2942305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b="1" dirty="0" smtClean="0"/>
              <a:t>Preprocessing</a:t>
            </a:r>
            <a:endParaRPr lang="zh-CN" altLang="en-US" b="1" dirty="0"/>
          </a:p>
        </p:txBody>
      </p:sp>
      <p:sp>
        <p:nvSpPr>
          <p:cNvPr id="3" name="内容占位符 2"/>
          <p:cNvSpPr>
            <a:spLocks noGrp="1"/>
          </p:cNvSpPr>
          <p:nvPr>
            <p:ph idx="1"/>
          </p:nvPr>
        </p:nvSpPr>
        <p:spPr>
          <a:xfrm>
            <a:off x="838200" y="2305378"/>
            <a:ext cx="10515600" cy="4351338"/>
          </a:xfrm>
        </p:spPr>
        <p:txBody>
          <a:bodyPr/>
          <a:lstStyle/>
          <a:p>
            <a:r>
              <a:rPr lang="en-US" altLang="zh-CN" dirty="0" smtClean="0"/>
              <a:t>2. Player </a:t>
            </a:r>
            <a:r>
              <a:rPr lang="en-US" altLang="zh-CN" dirty="0"/>
              <a:t>level </a:t>
            </a:r>
            <a:r>
              <a:rPr lang="en-US" altLang="zh-CN" dirty="0" smtClean="0"/>
              <a:t>separation: </a:t>
            </a:r>
          </a:p>
        </p:txBody>
      </p:sp>
      <p:graphicFrame>
        <p:nvGraphicFramePr>
          <p:cNvPr id="5" name="表格 4"/>
          <p:cNvGraphicFramePr>
            <a:graphicFrameLocks noGrp="1"/>
          </p:cNvGraphicFramePr>
          <p:nvPr>
            <p:extLst>
              <p:ext uri="{D42A27DB-BD31-4B8C-83A1-F6EECF244321}">
                <p14:modId xmlns:p14="http://schemas.microsoft.com/office/powerpoint/2010/main" val="2396243231"/>
              </p:ext>
            </p:extLst>
          </p:nvPr>
        </p:nvGraphicFramePr>
        <p:xfrm>
          <a:off x="920637" y="3113728"/>
          <a:ext cx="9942984" cy="479753"/>
        </p:xfrm>
        <a:graphic>
          <a:graphicData uri="http://schemas.openxmlformats.org/drawingml/2006/table">
            <a:tbl>
              <a:tblPr firstRow="1" bandRow="1">
                <a:tableStyleId>{5940675A-B579-460E-94D1-54222C63F5DA}</a:tableStyleId>
              </a:tblPr>
              <a:tblGrid>
                <a:gridCol w="1242873"/>
                <a:gridCol w="1418491"/>
                <a:gridCol w="1067255"/>
                <a:gridCol w="1242873"/>
                <a:gridCol w="1242873"/>
                <a:gridCol w="1242873"/>
                <a:gridCol w="1242873"/>
                <a:gridCol w="1242873"/>
              </a:tblGrid>
              <a:tr h="479753">
                <a:tc>
                  <a:txBody>
                    <a:bodyPr/>
                    <a:lstStyle/>
                    <a:p>
                      <a:pPr algn="ctr"/>
                      <a:r>
                        <a:rPr lang="en-US" altLang="zh-CN" sz="2000" b="1" dirty="0" smtClean="0"/>
                        <a:t>Tiers : </a:t>
                      </a:r>
                      <a:endParaRPr lang="zh-CN" altLang="en-US" sz="2000" b="1" dirty="0"/>
                    </a:p>
                  </a:txBody>
                  <a:tcPr/>
                </a:tc>
                <a:tc>
                  <a:txBody>
                    <a:bodyPr/>
                    <a:lstStyle/>
                    <a:p>
                      <a:pPr algn="ctr"/>
                      <a:r>
                        <a:rPr lang="en-US" altLang="zh-CN" sz="2000" kern="1200" dirty="0" smtClean="0">
                          <a:effectLst/>
                        </a:rPr>
                        <a:t>Challenger</a:t>
                      </a:r>
                      <a:endParaRPr lang="zh-CN" altLang="en-US" sz="2000" b="0" dirty="0"/>
                    </a:p>
                  </a:txBody>
                  <a:tcPr/>
                </a:tc>
                <a:tc>
                  <a:txBody>
                    <a:bodyPr/>
                    <a:lstStyle/>
                    <a:p>
                      <a:pPr algn="ctr"/>
                      <a:r>
                        <a:rPr lang="en-US" altLang="zh-CN" sz="2000" dirty="0" smtClean="0"/>
                        <a:t>Master</a:t>
                      </a:r>
                      <a:endParaRPr lang="zh-CN" altLang="en-US" sz="2000" b="0" dirty="0"/>
                    </a:p>
                  </a:txBody>
                  <a:tcPr/>
                </a:tc>
                <a:tc>
                  <a:txBody>
                    <a:bodyPr/>
                    <a:lstStyle/>
                    <a:p>
                      <a:pPr algn="ctr"/>
                      <a:r>
                        <a:rPr lang="en-US" altLang="zh-CN" sz="2000" dirty="0" smtClean="0"/>
                        <a:t>Diamond</a:t>
                      </a:r>
                      <a:endParaRPr lang="zh-CN" altLang="en-US" sz="2000" b="0" dirty="0"/>
                    </a:p>
                  </a:txBody>
                  <a:tcPr/>
                </a:tc>
                <a:tc>
                  <a:txBody>
                    <a:bodyPr/>
                    <a:lstStyle/>
                    <a:p>
                      <a:pPr algn="ctr"/>
                      <a:r>
                        <a:rPr lang="en-US" altLang="zh-CN" sz="2000" dirty="0" smtClean="0"/>
                        <a:t>Platinum</a:t>
                      </a:r>
                      <a:endParaRPr lang="zh-CN" altLang="en-US" sz="2000" b="0" dirty="0"/>
                    </a:p>
                  </a:txBody>
                  <a:tcPr/>
                </a:tc>
                <a:tc>
                  <a:txBody>
                    <a:bodyPr/>
                    <a:lstStyle/>
                    <a:p>
                      <a:pPr algn="ctr"/>
                      <a:r>
                        <a:rPr lang="en-US" altLang="zh-CN" sz="2000" dirty="0" smtClean="0"/>
                        <a:t>Gold</a:t>
                      </a:r>
                      <a:endParaRPr lang="zh-CN" altLang="en-US" sz="2000" b="0" dirty="0"/>
                    </a:p>
                  </a:txBody>
                  <a:tcPr/>
                </a:tc>
                <a:tc>
                  <a:txBody>
                    <a:bodyPr/>
                    <a:lstStyle/>
                    <a:p>
                      <a:pPr algn="ctr"/>
                      <a:r>
                        <a:rPr lang="en-US" altLang="zh-CN" sz="2000" dirty="0" smtClean="0"/>
                        <a:t>Silver</a:t>
                      </a:r>
                      <a:endParaRPr lang="zh-CN" altLang="en-US" sz="2000" b="0" dirty="0"/>
                    </a:p>
                  </a:txBody>
                  <a:tcPr/>
                </a:tc>
                <a:tc>
                  <a:txBody>
                    <a:bodyPr/>
                    <a:lstStyle/>
                    <a:p>
                      <a:pPr algn="ctr"/>
                      <a:r>
                        <a:rPr lang="en-US" altLang="zh-CN" sz="2000" dirty="0" smtClean="0"/>
                        <a:t>Bronze</a:t>
                      </a:r>
                      <a:endParaRPr lang="zh-CN" altLang="en-US" sz="2000" b="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5470997"/>
              </p:ext>
            </p:extLst>
          </p:nvPr>
        </p:nvGraphicFramePr>
        <p:xfrm>
          <a:off x="920636" y="4001294"/>
          <a:ext cx="7763046" cy="479753"/>
        </p:xfrm>
        <a:graphic>
          <a:graphicData uri="http://schemas.openxmlformats.org/drawingml/2006/table">
            <a:tbl>
              <a:tblPr firstRow="1" bandRow="1">
                <a:tableStyleId>{5940675A-B579-460E-94D1-54222C63F5DA}</a:tableStyleId>
              </a:tblPr>
              <a:tblGrid>
                <a:gridCol w="1293841"/>
                <a:gridCol w="1293841"/>
                <a:gridCol w="1293841"/>
                <a:gridCol w="1293841"/>
                <a:gridCol w="1293841"/>
                <a:gridCol w="1293841"/>
              </a:tblGrid>
              <a:tr h="479753">
                <a:tc>
                  <a:txBody>
                    <a:bodyPr/>
                    <a:lstStyle/>
                    <a:p>
                      <a:pPr algn="ctr"/>
                      <a:r>
                        <a:rPr lang="en-US" altLang="zh-CN" sz="2000" b="1" dirty="0" smtClean="0"/>
                        <a:t>Versions : </a:t>
                      </a:r>
                      <a:endParaRPr lang="zh-CN" altLang="en-US" sz="2000" b="1" dirty="0"/>
                    </a:p>
                  </a:txBody>
                  <a:tcPr/>
                </a:tc>
                <a:tc>
                  <a:txBody>
                    <a:bodyPr/>
                    <a:lstStyle/>
                    <a:p>
                      <a:pPr algn="ctr"/>
                      <a:r>
                        <a:rPr lang="en-US" altLang="zh-CN" sz="2000" dirty="0" smtClean="0"/>
                        <a:t>5.21</a:t>
                      </a:r>
                      <a:endParaRPr lang="zh-CN" altLang="en-US" sz="2000" dirty="0"/>
                    </a:p>
                  </a:txBody>
                  <a:tcPr/>
                </a:tc>
                <a:tc>
                  <a:txBody>
                    <a:bodyPr/>
                    <a:lstStyle/>
                    <a:p>
                      <a:pPr algn="ctr"/>
                      <a:r>
                        <a:rPr lang="en-US" altLang="zh-CN" sz="2000" dirty="0" smtClean="0"/>
                        <a:t>5.22</a:t>
                      </a:r>
                      <a:endParaRPr lang="zh-CN" altLang="en-US" sz="2000" dirty="0"/>
                    </a:p>
                  </a:txBody>
                  <a:tcPr/>
                </a:tc>
                <a:tc>
                  <a:txBody>
                    <a:bodyPr/>
                    <a:lstStyle/>
                    <a:p>
                      <a:pPr algn="ctr"/>
                      <a:r>
                        <a:rPr lang="en-US" altLang="zh-CN" sz="2000" dirty="0" smtClean="0"/>
                        <a:t>5.23</a:t>
                      </a:r>
                      <a:endParaRPr lang="zh-CN" altLang="en-US" sz="2000" dirty="0"/>
                    </a:p>
                  </a:txBody>
                  <a:tcPr/>
                </a:tc>
                <a:tc>
                  <a:txBody>
                    <a:bodyPr/>
                    <a:lstStyle/>
                    <a:p>
                      <a:pPr algn="ctr"/>
                      <a:r>
                        <a:rPr lang="en-US" altLang="zh-CN" sz="2000" dirty="0" smtClean="0"/>
                        <a:t>5.24</a:t>
                      </a:r>
                      <a:endParaRPr lang="zh-CN" altLang="en-US" sz="2000" dirty="0"/>
                    </a:p>
                  </a:txBody>
                  <a:tcPr/>
                </a:tc>
                <a:tc>
                  <a:txBody>
                    <a:bodyPr/>
                    <a:lstStyle/>
                    <a:p>
                      <a:pPr algn="ctr"/>
                      <a:r>
                        <a:rPr lang="en-US" altLang="zh-CN" sz="2000" dirty="0" smtClean="0"/>
                        <a:t>6.1</a:t>
                      </a:r>
                      <a:endParaRPr lang="zh-CN" altLang="en-US" sz="2000" dirty="0"/>
                    </a:p>
                  </a:txBody>
                  <a:tcPr/>
                </a:tc>
              </a:tr>
            </a:tbl>
          </a:graphicData>
        </a:graphic>
      </p:graphicFrame>
    </p:spTree>
    <p:extLst>
      <p:ext uri="{BB962C8B-B14F-4D97-AF65-F5344CB8AC3E}">
        <p14:creationId xmlns:p14="http://schemas.microsoft.com/office/powerpoint/2010/main" val="4250725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b="1" dirty="0"/>
              <a:t>Introduction of Champion Recommendation</a:t>
            </a:r>
            <a:endParaRPr lang="zh-CN" altLang="en-US" dirty="0"/>
          </a:p>
        </p:txBody>
      </p:sp>
      <p:sp>
        <p:nvSpPr>
          <p:cNvPr id="3" name="内容占位符 2"/>
          <p:cNvSpPr>
            <a:spLocks noGrp="1"/>
          </p:cNvSpPr>
          <p:nvPr>
            <p:ph idx="1"/>
          </p:nvPr>
        </p:nvSpPr>
        <p:spPr>
          <a:xfrm>
            <a:off x="838200" y="4039737"/>
            <a:ext cx="10515600" cy="2137225"/>
          </a:xfrm>
        </p:spPr>
        <p:txBody>
          <a:bodyPr/>
          <a:lstStyle/>
          <a:p>
            <a:r>
              <a:rPr lang="en-US" altLang="zh-CN" dirty="0" smtClean="0"/>
              <a:t>1. Recommend according to popularity and win rate</a:t>
            </a:r>
          </a:p>
          <a:p>
            <a:endParaRPr lang="en-US" altLang="zh-CN" dirty="0" smtClean="0"/>
          </a:p>
          <a:p>
            <a:r>
              <a:rPr lang="en-US" altLang="zh-CN" dirty="0" smtClean="0"/>
              <a:t>2. Recommend according to kill/assist matrices</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826656118"/>
              </p:ext>
            </p:extLst>
          </p:nvPr>
        </p:nvGraphicFramePr>
        <p:xfrm>
          <a:off x="4344713" y="2144683"/>
          <a:ext cx="3502574" cy="1381760"/>
        </p:xfrm>
        <a:graphic>
          <a:graphicData uri="http://schemas.openxmlformats.org/drawingml/2006/table">
            <a:tbl>
              <a:tblPr firstRow="1" bandRow="1">
                <a:tableStyleId>{5940675A-B579-460E-94D1-54222C63F5DA}</a:tableStyleId>
              </a:tblPr>
              <a:tblGrid>
                <a:gridCol w="1457643"/>
                <a:gridCol w="2044931"/>
              </a:tblGrid>
              <a:tr h="370840">
                <a:tc>
                  <a:txBody>
                    <a:bodyPr/>
                    <a:lstStyle/>
                    <a:p>
                      <a:pPr algn="ctr"/>
                      <a:r>
                        <a:rPr lang="en-US" altLang="zh-CN" b="1" dirty="0" smtClean="0"/>
                        <a:t>Time</a:t>
                      </a:r>
                      <a:endParaRPr lang="zh-CN" altLang="en-US" b="1" dirty="0"/>
                    </a:p>
                  </a:txBody>
                  <a:tcPr anchor="ctr"/>
                </a:tc>
                <a:tc>
                  <a:txBody>
                    <a:bodyPr/>
                    <a:lstStyle/>
                    <a:p>
                      <a:pPr algn="ctr"/>
                      <a:r>
                        <a:rPr lang="en-US" altLang="zh-CN" b="1" dirty="0" smtClean="0"/>
                        <a:t>Number of Champions</a:t>
                      </a:r>
                      <a:endParaRPr lang="zh-CN" altLang="en-US" b="1" dirty="0"/>
                    </a:p>
                  </a:txBody>
                  <a:tcPr anchor="ctr"/>
                </a:tc>
              </a:tr>
              <a:tr h="370840">
                <a:tc>
                  <a:txBody>
                    <a:bodyPr/>
                    <a:lstStyle/>
                    <a:p>
                      <a:pPr algn="ctr"/>
                      <a:r>
                        <a:rPr lang="en-US" altLang="zh-CN" dirty="0" smtClean="0"/>
                        <a:t>01/01/2016</a:t>
                      </a:r>
                      <a:endParaRPr lang="zh-CN" altLang="en-US" dirty="0"/>
                    </a:p>
                  </a:txBody>
                  <a:tcPr anchor="ctr"/>
                </a:tc>
                <a:tc>
                  <a:txBody>
                    <a:bodyPr/>
                    <a:lstStyle/>
                    <a:p>
                      <a:pPr algn="ctr"/>
                      <a:r>
                        <a:rPr lang="en-US" altLang="zh-CN" dirty="0" smtClean="0"/>
                        <a:t>128</a:t>
                      </a:r>
                      <a:endParaRPr lang="zh-CN" altLang="en-US" dirty="0"/>
                    </a:p>
                  </a:txBody>
                  <a:tcPr anchor="ctr"/>
                </a:tc>
              </a:tr>
              <a:tr h="370840">
                <a:tc>
                  <a:txBody>
                    <a:bodyPr/>
                    <a:lstStyle/>
                    <a:p>
                      <a:pPr algn="ctr"/>
                      <a:r>
                        <a:rPr lang="en-US" altLang="zh-CN" dirty="0" smtClean="0"/>
                        <a:t>05/01/2016</a:t>
                      </a:r>
                      <a:endParaRPr lang="zh-CN" altLang="en-US" dirty="0"/>
                    </a:p>
                  </a:txBody>
                  <a:tcPr anchor="ctr"/>
                </a:tc>
                <a:tc>
                  <a:txBody>
                    <a:bodyPr/>
                    <a:lstStyle/>
                    <a:p>
                      <a:pPr algn="ctr"/>
                      <a:r>
                        <a:rPr lang="en-US" altLang="zh-CN" dirty="0" smtClean="0"/>
                        <a:t>140</a:t>
                      </a:r>
                      <a:endParaRPr lang="zh-CN" altLang="en-US" dirty="0"/>
                    </a:p>
                  </a:txBody>
                  <a:tcPr anchor="ctr"/>
                </a:tc>
              </a:tr>
            </a:tbl>
          </a:graphicData>
        </a:graphic>
      </p:graphicFrame>
    </p:spTree>
    <p:extLst>
      <p:ext uri="{BB962C8B-B14F-4D97-AF65-F5344CB8AC3E}">
        <p14:creationId xmlns:p14="http://schemas.microsoft.com/office/powerpoint/2010/main" val="2725246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b="1" dirty="0"/>
              <a:t>Introduction of Champion Recommendation</a:t>
            </a:r>
            <a:endParaRPr lang="zh-CN" altLang="en-US" dirty="0"/>
          </a:p>
        </p:txBody>
      </p:sp>
      <p:sp>
        <p:nvSpPr>
          <p:cNvPr id="3" name="内容占位符 2"/>
          <p:cNvSpPr>
            <a:spLocks noGrp="1"/>
          </p:cNvSpPr>
          <p:nvPr>
            <p:ph idx="1"/>
          </p:nvPr>
        </p:nvSpPr>
        <p:spPr/>
        <p:txBody>
          <a:bodyPr/>
          <a:lstStyle/>
          <a:p>
            <a:r>
              <a:rPr lang="en-US" altLang="zh-CN" dirty="0" smtClean="0"/>
              <a:t>1. Recommend </a:t>
            </a:r>
            <a:r>
              <a:rPr lang="en-US" altLang="zh-CN" dirty="0"/>
              <a:t>according to popularity and win </a:t>
            </a:r>
            <a:r>
              <a:rPr lang="en-US" altLang="zh-CN" dirty="0" smtClean="0"/>
              <a:t>rate: </a:t>
            </a:r>
            <a:endParaRPr lang="en-US" altLang="zh-CN" dirty="0"/>
          </a:p>
          <a:p>
            <a:endParaRPr lang="zh-CN" altLang="en-US" dirty="0"/>
          </a:p>
        </p:txBody>
      </p:sp>
      <p:pic>
        <p:nvPicPr>
          <p:cNvPr id="5" name="图片 4" descr="C:\Users\Administrator\Desktop\top-10-win-rate.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61" y="2483965"/>
            <a:ext cx="6173586" cy="4222114"/>
          </a:xfrm>
          <a:prstGeom prst="rect">
            <a:avLst/>
          </a:prstGeom>
          <a:noFill/>
          <a:ln>
            <a:noFill/>
          </a:ln>
        </p:spPr>
      </p:pic>
      <p:graphicFrame>
        <p:nvGraphicFramePr>
          <p:cNvPr id="7" name="表格 6"/>
          <p:cNvGraphicFramePr>
            <a:graphicFrameLocks noGrp="1"/>
          </p:cNvGraphicFramePr>
          <p:nvPr>
            <p:extLst>
              <p:ext uri="{D42A27DB-BD31-4B8C-83A1-F6EECF244321}">
                <p14:modId xmlns:p14="http://schemas.microsoft.com/office/powerpoint/2010/main" val="2474954495"/>
              </p:ext>
            </p:extLst>
          </p:nvPr>
        </p:nvGraphicFramePr>
        <p:xfrm>
          <a:off x="6850920" y="2473250"/>
          <a:ext cx="2128060" cy="4205605"/>
        </p:xfrm>
        <a:graphic>
          <a:graphicData uri="http://schemas.openxmlformats.org/drawingml/2006/table">
            <a:tbl>
              <a:tblPr firstRow="1" bandRow="1">
                <a:tableStyleId>{5940675A-B579-460E-94D1-54222C63F5DA}</a:tableStyleId>
              </a:tblPr>
              <a:tblGrid>
                <a:gridCol w="1064030"/>
                <a:gridCol w="1064030"/>
              </a:tblGrid>
              <a:tr h="370840">
                <a:tc>
                  <a:txBody>
                    <a:bodyPr/>
                    <a:lstStyle/>
                    <a:p>
                      <a:pPr algn="ctr" fontAlgn="ctr"/>
                      <a:r>
                        <a:rPr lang="en-US" sz="1600" b="1" u="none" strike="noStrike" dirty="0" smtClean="0">
                          <a:effectLst/>
                        </a:rPr>
                        <a:t>Champion</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600" b="1" u="none" strike="noStrike" dirty="0" err="1">
                          <a:effectLst/>
                        </a:rPr>
                        <a:t>win_rate</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dirty="0">
                          <a:effectLst/>
                        </a:rPr>
                        <a:t>Miss Fortune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0.546508</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dirty="0">
                          <a:effectLst/>
                        </a:rPr>
                        <a:t>Janna</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0.542181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dirty="0">
                          <a:effectLst/>
                        </a:rPr>
                        <a:t>Dr. </a:t>
                      </a:r>
                      <a:r>
                        <a:rPr lang="en-US" sz="1600" u="none" strike="noStrike" dirty="0" err="1">
                          <a:effectLst/>
                        </a:rPr>
                        <a:t>Mundo</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0.541674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Brand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0.539527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Trundle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0.535452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Amumu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0.534467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Rammus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0.534403</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Malzahar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0.533652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Volibear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0.533047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0840">
                <a:tc>
                  <a:txBody>
                    <a:bodyPr/>
                    <a:lstStyle/>
                    <a:p>
                      <a:pPr algn="ctr" fontAlgn="ctr"/>
                      <a:r>
                        <a:rPr lang="en-US" sz="1600" u="none" strike="noStrike">
                          <a:effectLst/>
                        </a:rPr>
                        <a:t>Sona</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600" u="none" strike="noStrike" dirty="0">
                          <a:effectLst/>
                        </a:rPr>
                        <a:t>0.529421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51559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Introduction of Champion Recommendation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9992932" cy="4758056"/>
              </a:xfrm>
            </p:spPr>
            <p:txBody>
              <a:bodyPr>
                <a:normAutofit/>
              </a:bodyPr>
              <a:lstStyle/>
              <a:p>
                <a:endParaRPr lang="en-US" altLang="zh-CN" b="1" dirty="0" smtClean="0"/>
              </a:p>
              <a:p>
                <a:r>
                  <a:rPr lang="en-US" altLang="zh-CN" b="1" dirty="0" smtClean="0"/>
                  <a:t>Bibliographic </a:t>
                </a:r>
                <a:r>
                  <a:rPr lang="en-US" altLang="zh-CN" b="1" dirty="0"/>
                  <a:t>coupling matrix</a:t>
                </a:r>
                <a:r>
                  <a:rPr lang="en-US" altLang="zh-CN" b="1" dirty="0" smtClean="0"/>
                  <a:t>: </a:t>
                </a:r>
              </a:p>
              <a:p>
                <a:endParaRPr lang="en-US" altLang="zh-CN" b="1" dirty="0"/>
              </a:p>
              <a:p>
                <a:endParaRPr lang="en-US" altLang="zh-CN" b="1" dirty="0" smtClean="0"/>
              </a:p>
              <a:p>
                <a:endParaRPr lang="en-US" altLang="zh-CN" b="1" dirty="0"/>
              </a:p>
              <a:p>
                <a:endParaRPr lang="en-US" altLang="zh-CN" b="1" dirty="0" smtClean="0"/>
              </a:p>
              <a:p>
                <a:r>
                  <a:rPr lang="en-US" altLang="zh-CN" dirty="0"/>
                  <a:t>Let </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𝑨</m:t>
                        </m:r>
                      </m:e>
                      <m:sub>
                        <m:r>
                          <a:rPr lang="en-US" altLang="zh-CN" i="1">
                            <a:latin typeface="Cambria Math" panose="02040503050406030204" pitchFamily="18" charset="0"/>
                          </a:rPr>
                          <m:t>𝑖𝑗</m:t>
                        </m:r>
                      </m:sub>
                    </m:sSub>
                  </m:oMath>
                </a14:m>
                <a:r>
                  <a:rPr lang="en-US" altLang="zh-CN" dirty="0"/>
                  <a:t> represents the amount of times vertex </a:t>
                </a:r>
                <a:r>
                  <a:rPr lang="en-US" altLang="zh-CN" dirty="0" err="1"/>
                  <a:t>i</a:t>
                </a:r>
                <a:r>
                  <a:rPr lang="en-US" altLang="zh-CN" dirty="0"/>
                  <a:t> cites vertex j. The bibliographic coupling matrix, B, is defined as: </a:t>
                </a:r>
                <a:endParaRPr lang="zh-CN" altLang="zh-CN" dirty="0"/>
              </a:p>
              <a:p>
                <a:pPr algn="ct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𝑩</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smtClean="0">
                                <a:latin typeface="Cambria Math" panose="02040503050406030204" pitchFamily="18" charset="0"/>
                              </a:rPr>
                              <m:t>𝐴</m:t>
                            </m:r>
                          </m:e>
                          <m:sub>
                            <m:r>
                              <a:rPr lang="en-US" altLang="zh-CN" i="1">
                                <a:latin typeface="Cambria Math" panose="02040503050406030204" pitchFamily="18" charset="0"/>
                              </a:rPr>
                              <m:t>𝑖𝑘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𝑗𝑘</m:t>
                            </m:r>
                          </m:sub>
                        </m:sSub>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𝑖𝑘</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𝑘𝑗</m:t>
                            </m:r>
                          </m:sub>
                          <m:sup>
                            <m:r>
                              <a:rPr lang="en-US" altLang="zh-CN" i="1">
                                <a:latin typeface="Cambria Math" panose="02040503050406030204" pitchFamily="18" charset="0"/>
                              </a:rPr>
                              <m:t>𝑇</m:t>
                            </m:r>
                          </m:sup>
                        </m:sSubSup>
                      </m:e>
                    </m:nary>
                  </m:oMath>
                </a14:m>
                <a:endParaRPr lang="zh-CN" altLang="zh-CN" dirty="0"/>
              </a:p>
              <a:p>
                <a:pPr algn="ctr"/>
                <a14:m>
                  <m:oMath xmlns:m="http://schemas.openxmlformats.org/officeDocument/2006/math">
                    <m:r>
                      <a:rPr lang="en-US" altLang="zh-CN" b="1" i="1">
                        <a:latin typeface="Cambria Math" panose="02040503050406030204" pitchFamily="18" charset="0"/>
                      </a:rPr>
                      <m:t>𝐁</m:t>
                    </m:r>
                    <m:r>
                      <a:rPr lang="en-US" altLang="zh-CN">
                        <a:latin typeface="Cambria Math" panose="02040503050406030204" pitchFamily="18" charset="0"/>
                      </a:rPr>
                      <m:t>=</m:t>
                    </m:r>
                    <m:r>
                      <a:rPr lang="en-US" altLang="zh-CN" b="1" i="1">
                        <a:latin typeface="Cambria Math" panose="02040503050406030204" pitchFamily="18" charset="0"/>
                      </a:rPr>
                      <m:t>𝐀</m:t>
                    </m:r>
                    <m:sSup>
                      <m:sSupPr>
                        <m:ctrlPr>
                          <a:rPr lang="zh-CN" altLang="zh-CN" i="1">
                            <a:latin typeface="Cambria Math" panose="02040503050406030204" pitchFamily="18" charset="0"/>
                          </a:rPr>
                        </m:ctrlPr>
                      </m:sSupPr>
                      <m:e>
                        <m:r>
                          <a:rPr lang="en-US" altLang="zh-CN" b="1" i="1">
                            <a:latin typeface="Cambria Math" panose="02040503050406030204" pitchFamily="18" charset="0"/>
                          </a:rPr>
                          <m:t>𝑨</m:t>
                        </m:r>
                      </m:e>
                      <m:sup>
                        <m:r>
                          <a:rPr lang="en-US" altLang="zh-CN" i="1">
                            <a:latin typeface="Cambria Math" panose="02040503050406030204" pitchFamily="18" charset="0"/>
                          </a:rPr>
                          <m:t>𝑇</m:t>
                        </m:r>
                      </m:sup>
                    </m:sSup>
                  </m:oMath>
                </a14:m>
                <a:endParaRPr lang="zh-CN" altLang="zh-CN" dirty="0"/>
              </a:p>
              <a:p>
                <a:r>
                  <a:rPr lang="en-US" altLang="zh-CN" dirty="0"/>
                  <a:t>While </a:t>
                </a:r>
                <a:r>
                  <a:rPr lang="en-US" altLang="zh-CN" b="1" dirty="0"/>
                  <a:t>A</a:t>
                </a:r>
                <a:r>
                  <a:rPr lang="en-US" altLang="zh-CN" dirty="0"/>
                  <a:t> is the adjacency matrix of the citation network. </a:t>
                </a:r>
                <a:endParaRPr lang="en-US" altLang="zh-CN" b="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9992932" cy="4758056"/>
              </a:xfrm>
              <a:blipFill rotWithShape="0">
                <a:blip r:embed="rId3"/>
                <a:stretch>
                  <a:fillRect l="-183"/>
                </a:stretch>
              </a:blipFill>
            </p:spPr>
            <p:txBody>
              <a:bodyPr/>
              <a:lstStyle/>
              <a:p>
                <a:r>
                  <a:rPr lang="zh-CN" altLang="en-US">
                    <a:noFill/>
                  </a:rPr>
                  <a:t> </a:t>
                </a:r>
              </a:p>
            </p:txBody>
          </p:sp>
        </mc:Fallback>
      </mc:AlternateContent>
      <p:pic>
        <p:nvPicPr>
          <p:cNvPr id="4" name="图片 3"/>
          <p:cNvPicPr/>
          <p:nvPr/>
        </p:nvPicPr>
        <p:blipFill>
          <a:blip r:embed="rId4"/>
          <a:stretch>
            <a:fillRect/>
          </a:stretch>
        </p:blipFill>
        <p:spPr>
          <a:xfrm>
            <a:off x="6969613" y="2576520"/>
            <a:ext cx="2085975" cy="1409700"/>
          </a:xfrm>
          <a:prstGeom prst="rect">
            <a:avLst/>
          </a:prstGeom>
        </p:spPr>
      </p:pic>
    </p:spTree>
    <p:extLst>
      <p:ext uri="{BB962C8B-B14F-4D97-AF65-F5344CB8AC3E}">
        <p14:creationId xmlns:p14="http://schemas.microsoft.com/office/powerpoint/2010/main" val="3975790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b="1" dirty="0"/>
              <a:t>Introduction of Champion Recommendation</a:t>
            </a:r>
            <a:endParaRPr lang="zh-CN" altLang="en-US" dirty="0"/>
          </a:p>
        </p:txBody>
      </p:sp>
      <p:sp>
        <p:nvSpPr>
          <p:cNvPr id="3" name="内容占位符 2"/>
          <p:cNvSpPr>
            <a:spLocks noGrp="1"/>
          </p:cNvSpPr>
          <p:nvPr>
            <p:ph idx="1"/>
          </p:nvPr>
        </p:nvSpPr>
        <p:spPr/>
        <p:txBody>
          <a:bodyPr/>
          <a:lstStyle/>
          <a:p>
            <a:r>
              <a:rPr lang="en-US" altLang="zh-CN" dirty="0" smtClean="0"/>
              <a:t>2. Recommend </a:t>
            </a:r>
            <a:r>
              <a:rPr lang="en-US" altLang="zh-CN" dirty="0"/>
              <a:t>according to kill/assist </a:t>
            </a:r>
            <a:r>
              <a:rPr lang="en-US" altLang="zh-CN" dirty="0" smtClean="0"/>
              <a:t>matrices </a:t>
            </a:r>
            <a:r>
              <a:rPr lang="en-US" altLang="zh-CN" b="1" dirty="0" smtClean="0"/>
              <a:t>K</a:t>
            </a:r>
            <a:r>
              <a:rPr lang="en-US" altLang="zh-CN" dirty="0" smtClean="0"/>
              <a:t> / </a:t>
            </a:r>
            <a:r>
              <a:rPr lang="en-US" altLang="zh-CN" b="1" dirty="0" smtClean="0"/>
              <a:t>A</a:t>
            </a:r>
            <a:r>
              <a:rPr lang="en-US" altLang="zh-CN" dirty="0" smtClean="0"/>
              <a:t>: </a:t>
            </a:r>
            <a:endParaRPr lang="zh-CN" altLang="en-US" dirty="0"/>
          </a:p>
          <a:p>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74627" y="2895977"/>
            <a:ext cx="4755524" cy="3375574"/>
          </a:xfrm>
          <a:prstGeom prst="rect">
            <a:avLst/>
          </a:prstGeom>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5933469" y="2895977"/>
            <a:ext cx="4511227" cy="3375574"/>
          </a:xfrm>
          <a:prstGeom prst="rect">
            <a:avLst/>
          </a:prstGeom>
        </p:spPr>
      </p:pic>
    </p:spTree>
    <p:extLst>
      <p:ext uri="{BB962C8B-B14F-4D97-AF65-F5344CB8AC3E}">
        <p14:creationId xmlns:p14="http://schemas.microsoft.com/office/powerpoint/2010/main" val="1257661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en-US" altLang="zh-CN" b="1" dirty="0"/>
              <a:t>Introduction of Champion Recommendation</a:t>
            </a:r>
            <a:endParaRPr lang="zh-CN" altLang="en-US" dirty="0"/>
          </a:p>
        </p:txBody>
      </p:sp>
      <p:sp>
        <p:nvSpPr>
          <p:cNvPr id="7" name="内容占位符 2"/>
          <p:cNvSpPr>
            <a:spLocks noGrp="1"/>
          </p:cNvSpPr>
          <p:nvPr>
            <p:ph idx="1"/>
          </p:nvPr>
        </p:nvSpPr>
        <p:spPr/>
        <p:txBody>
          <a:bodyPr/>
          <a:lstStyle/>
          <a:p>
            <a:r>
              <a:rPr lang="en-US" altLang="zh-CN" dirty="0" smtClean="0"/>
              <a:t>2. Recommend </a:t>
            </a:r>
            <a:r>
              <a:rPr lang="en-US" altLang="zh-CN" dirty="0"/>
              <a:t>according to kill/assist </a:t>
            </a:r>
            <a:r>
              <a:rPr lang="en-US" altLang="zh-CN" dirty="0" smtClean="0"/>
              <a:t>matrices: </a:t>
            </a:r>
            <a:endParaRPr lang="zh-CN" altLang="en-US" dirty="0"/>
          </a:p>
          <a:p>
            <a:endParaRPr lang="zh-CN" altLang="en-US" dirty="0"/>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480202" y="2872534"/>
            <a:ext cx="4990931" cy="3563737"/>
          </a:xfrm>
          <a:prstGeom prst="rect">
            <a:avLst/>
          </a:prstGeom>
        </p:spPr>
      </p:pic>
    </p:spTree>
    <p:extLst>
      <p:ext uri="{BB962C8B-B14F-4D97-AF65-F5344CB8AC3E}">
        <p14:creationId xmlns:p14="http://schemas.microsoft.com/office/powerpoint/2010/main" val="705355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b="1" dirty="0"/>
              <a:t>Single Feature Win Rate </a:t>
            </a:r>
            <a:r>
              <a:rPr lang="en-US" altLang="zh-CN" b="1" dirty="0" smtClean="0"/>
              <a:t>Prediction</a:t>
            </a:r>
            <a:endParaRPr lang="zh-CN" altLang="en-US" b="1" dirty="0"/>
          </a:p>
        </p:txBody>
      </p:sp>
      <p:sp>
        <p:nvSpPr>
          <p:cNvPr id="3" name="内容占位符 2"/>
          <p:cNvSpPr>
            <a:spLocks noGrp="1"/>
          </p:cNvSpPr>
          <p:nvPr>
            <p:ph idx="1"/>
          </p:nvPr>
        </p:nvSpPr>
        <p:spPr/>
        <p:txBody>
          <a:bodyPr/>
          <a:lstStyle/>
          <a:p>
            <a:r>
              <a:rPr lang="en-US" altLang="zh-CN" dirty="0" smtClean="0"/>
              <a:t>0-1 classification problem.</a:t>
            </a:r>
          </a:p>
          <a:p>
            <a:endParaRPr lang="en-US" altLang="zh-CN" dirty="0"/>
          </a:p>
          <a:p>
            <a:r>
              <a:rPr lang="en-US" altLang="zh-CN" dirty="0" smtClean="0"/>
              <a:t>Totally 31 features of each match.</a:t>
            </a:r>
          </a:p>
          <a:p>
            <a:endParaRPr lang="en-US" altLang="zh-CN" dirty="0"/>
          </a:p>
          <a:p>
            <a:r>
              <a:rPr lang="en-US" altLang="zh-CN" dirty="0" smtClean="0"/>
              <a:t>220 thousand match – 80% for training, 20% for testing. </a:t>
            </a:r>
          </a:p>
          <a:p>
            <a:endParaRPr lang="en-US" altLang="zh-CN" dirty="0" smtClean="0"/>
          </a:p>
          <a:p>
            <a:r>
              <a:rPr lang="en-US" altLang="zh-CN" dirty="0" smtClean="0"/>
              <a:t>Train models and select the best model and the best predict result. </a:t>
            </a:r>
            <a:endParaRPr lang="en-US" altLang="zh-CN" dirty="0"/>
          </a:p>
        </p:txBody>
      </p:sp>
    </p:spTree>
    <p:extLst>
      <p:ext uri="{BB962C8B-B14F-4D97-AF65-F5344CB8AC3E}">
        <p14:creationId xmlns:p14="http://schemas.microsoft.com/office/powerpoint/2010/main" val="127436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Overview</a:t>
            </a:r>
            <a:endParaRPr lang="zh-CN" altLang="en-US" b="1"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t>Data Crawling</a:t>
            </a:r>
          </a:p>
          <a:p>
            <a:r>
              <a:rPr lang="en-US" altLang="zh-CN" dirty="0" smtClean="0"/>
              <a:t>Champion Matrix and Recommendation</a:t>
            </a:r>
          </a:p>
          <a:p>
            <a:r>
              <a:rPr lang="en-US" altLang="zh-CN" dirty="0" smtClean="0"/>
              <a:t>Champion Ability Ranking</a:t>
            </a:r>
          </a:p>
          <a:p>
            <a:r>
              <a:rPr lang="en-US" altLang="zh-CN" dirty="0" smtClean="0"/>
              <a:t>Champion Clustering and Match Prediction</a:t>
            </a:r>
            <a:endParaRPr lang="zh-CN" altLang="en-US" dirty="0"/>
          </a:p>
        </p:txBody>
      </p:sp>
    </p:spTree>
    <p:extLst>
      <p:ext uri="{BB962C8B-B14F-4D97-AF65-F5344CB8AC3E}">
        <p14:creationId xmlns:p14="http://schemas.microsoft.com/office/powerpoint/2010/main" val="3936575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Single Feature Win Rate </a:t>
            </a:r>
            <a:r>
              <a:rPr lang="en-US" altLang="zh-CN" b="1" dirty="0" smtClean="0"/>
              <a:t>Prediction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34909945"/>
              </p:ext>
            </p:extLst>
          </p:nvPr>
        </p:nvGraphicFramePr>
        <p:xfrm>
          <a:off x="387823" y="1608800"/>
          <a:ext cx="4747953" cy="4758400"/>
        </p:xfrm>
        <a:graphic>
          <a:graphicData uri="http://schemas.openxmlformats.org/drawingml/2006/table">
            <a:tbl>
              <a:tblPr firstRow="1" firstCol="1" bandRow="1">
                <a:tableStyleId>{5940675A-B579-460E-94D1-54222C63F5DA}</a:tableStyleId>
              </a:tblPr>
              <a:tblGrid>
                <a:gridCol w="2509733"/>
                <a:gridCol w="956089"/>
                <a:gridCol w="1282131"/>
              </a:tblGrid>
              <a:tr h="286789">
                <a:tc>
                  <a:txBody>
                    <a:bodyPr/>
                    <a:lstStyle/>
                    <a:p>
                      <a:pPr marL="6350" marR="53340" indent="-6350" algn="ctr">
                        <a:lnSpc>
                          <a:spcPct val="107000"/>
                        </a:lnSpc>
                        <a:spcAft>
                          <a:spcPts val="235"/>
                        </a:spcAft>
                      </a:pPr>
                      <a:r>
                        <a:rPr lang="en-US" sz="1400" b="1" kern="100" dirty="0">
                          <a:effectLst/>
                        </a:rPr>
                        <a:t>Feature type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b="1" kern="100" dirty="0">
                          <a:effectLst/>
                        </a:rPr>
                        <a:t>Error Rate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b="1" kern="100" dirty="0">
                          <a:effectLst/>
                        </a:rPr>
                        <a:t>Predict Rate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a:effectLst/>
                        </a:rPr>
                        <a:t>gold_earned</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0.0267</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0.9733</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a:effectLst/>
                        </a:rPr>
                        <a:t>turret_kills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0.0427</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0.9573</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a:effectLst/>
                        </a:rPr>
                        <a:t>champion_level</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0.0538</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0.9462</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a:effectLst/>
                        </a:rPr>
                        <a:t>kills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0.0668</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0.9332</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a:effectLst/>
                        </a:rPr>
                        <a:t>deaths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0.0673</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0.9327</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a:effectLst/>
                        </a:rPr>
                        <a:t>kda</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0.0721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0.9279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smtClean="0">
                          <a:effectLst/>
                        </a:rPr>
                        <a:t>damage_dealt</a:t>
                      </a:r>
                      <a:r>
                        <a:rPr lang="en-US" sz="1400" kern="100" dirty="0" smtClean="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0.1028</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0.8972</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err="1">
                          <a:effectLst/>
                        </a:rPr>
                        <a:t>gold_spent</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0.1043</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0.8957</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dirty="0">
                          <a:effectLst/>
                        </a:rPr>
                        <a:t>assists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0.1095</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0.8905</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largest_killing_spree</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0.124</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0.876</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killing_sprees</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0.131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0.869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damage_dealt_to_champions </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0.131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0.869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largest_multi_kill</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0.1916</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0.8084</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physical_damage_dealt</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0.2307</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0.7693</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6789">
                <a:tc>
                  <a:txBody>
                    <a:bodyPr/>
                    <a:lstStyle/>
                    <a:p>
                      <a:pPr marL="6350" marR="53340" indent="-6350" algn="ctr">
                        <a:lnSpc>
                          <a:spcPct val="107000"/>
                        </a:lnSpc>
                        <a:spcAft>
                          <a:spcPts val="235"/>
                        </a:spcAft>
                      </a:pPr>
                      <a:r>
                        <a:rPr lang="en-US" sz="1400" kern="100">
                          <a:effectLst/>
                        </a:rPr>
                        <a:t>cs</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0.248</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0.752</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9652245"/>
              </p:ext>
            </p:extLst>
          </p:nvPr>
        </p:nvGraphicFramePr>
        <p:xfrm>
          <a:off x="5484911" y="1608800"/>
          <a:ext cx="5304213" cy="5201135"/>
        </p:xfrm>
        <a:graphic>
          <a:graphicData uri="http://schemas.openxmlformats.org/drawingml/2006/table">
            <a:tbl>
              <a:tblPr firstRow="1" firstCol="1" bandRow="1">
                <a:tableStyleId>{5940675A-B579-460E-94D1-54222C63F5DA}</a:tableStyleId>
              </a:tblPr>
              <a:tblGrid>
                <a:gridCol w="3081713"/>
                <a:gridCol w="1016000"/>
                <a:gridCol w="1206500"/>
              </a:tblGrid>
              <a:tr h="285867">
                <a:tc>
                  <a:txBody>
                    <a:bodyPr/>
                    <a:lstStyle/>
                    <a:p>
                      <a:pPr marL="6350" marR="53340" indent="-6350" algn="ctr">
                        <a:lnSpc>
                          <a:spcPct val="107000"/>
                        </a:lnSpc>
                        <a:spcAft>
                          <a:spcPts val="235"/>
                        </a:spcAft>
                      </a:pPr>
                      <a:r>
                        <a:rPr lang="en-US" sz="1400" b="1" kern="100" dirty="0">
                          <a:effectLst/>
                        </a:rPr>
                        <a:t>Feature type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b="1" kern="100" dirty="0">
                          <a:effectLst/>
                        </a:rPr>
                        <a:t>Error Rate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b="1" kern="100" dirty="0">
                          <a:effectLst/>
                        </a:rPr>
                        <a:t>Predict Rate</a:t>
                      </a:r>
                      <a:endParaRPr lang="zh-CN" sz="1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physical_damage_dealt_to_champions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0.2543</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0.7457</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damage_taken</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0.2582</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0.7418</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magic_damage_dealt_to_champions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0.3229</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0.6771</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magic_damage_taken</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0.3334</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0.6666</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healing_done</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0.3339</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0.6661</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largest_critical_strike</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0.361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0.639</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true_damage_dealt</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0.3649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0.6351</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magic_damage_dealt</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0.3694</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0.6306</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wards_placed</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a:effectLst/>
                        </a:rPr>
                        <a:t>0.3837</a:t>
                      </a:r>
                      <a:endParaRPr lang="zh-CN" sz="1400" kern="1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0.6163</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crowd_control_dealt</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0.3961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0.6039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true_damage_dealt_to_champions</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0.4156</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0.5844</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true_damage_taken</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0.4156</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0.5844</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physical_damage_taken</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0.4221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0.5779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vision_wards_bought</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0.4391</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0.5609</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units_healed</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0.4567</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0.5433</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285867">
                <a:tc>
                  <a:txBody>
                    <a:bodyPr/>
                    <a:lstStyle/>
                    <a:p>
                      <a:pPr marL="6350" marR="53340" indent="-6350" algn="ctr">
                        <a:lnSpc>
                          <a:spcPct val="107000"/>
                        </a:lnSpc>
                        <a:spcAft>
                          <a:spcPts val="235"/>
                        </a:spcAft>
                      </a:pPr>
                      <a:r>
                        <a:rPr lang="en-US" sz="1400" kern="100" dirty="0" err="1">
                          <a:effectLst/>
                        </a:rPr>
                        <a:t>ward_kills</a:t>
                      </a:r>
                      <a:r>
                        <a:rPr lang="en-US" sz="1400" kern="100" dirty="0">
                          <a:effectLst/>
                        </a:rPr>
                        <a:t> </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0.4758</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6350" marR="53340" indent="-6350" algn="ctr">
                        <a:lnSpc>
                          <a:spcPct val="107000"/>
                        </a:lnSpc>
                        <a:spcAft>
                          <a:spcPts val="235"/>
                        </a:spcAft>
                      </a:pPr>
                      <a:r>
                        <a:rPr lang="en-US" sz="1400" kern="100" dirty="0">
                          <a:effectLst/>
                        </a:rPr>
                        <a:t>0.5242</a:t>
                      </a:r>
                      <a:endParaRPr lang="zh-CN" sz="1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018108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p:txBody>
          <a:bodyPr/>
          <a:lstStyle/>
          <a:p>
            <a:r>
              <a:rPr lang="en-US" altLang="zh-CN" dirty="0" smtClean="0">
                <a:solidFill>
                  <a:schemeClr val="bg2"/>
                </a:solidFill>
              </a:rPr>
              <a:t>Introduction</a:t>
            </a:r>
          </a:p>
          <a:p>
            <a:r>
              <a:rPr lang="en-US" altLang="zh-CN" dirty="0" smtClean="0">
                <a:solidFill>
                  <a:schemeClr val="bg2"/>
                </a:solidFill>
              </a:rPr>
              <a:t>Data Crawling</a:t>
            </a:r>
          </a:p>
          <a:p>
            <a:r>
              <a:rPr lang="en-US" altLang="zh-CN" dirty="0" smtClean="0">
                <a:solidFill>
                  <a:schemeClr val="bg2"/>
                </a:solidFill>
              </a:rPr>
              <a:t>Champion Matrix and Recommendation</a:t>
            </a:r>
          </a:p>
          <a:p>
            <a:r>
              <a:rPr lang="en-US" altLang="zh-CN" dirty="0" smtClean="0"/>
              <a:t>Champion Ability Ranking</a:t>
            </a:r>
          </a:p>
          <a:p>
            <a:r>
              <a:rPr lang="en-US" altLang="zh-CN" dirty="0" smtClean="0">
                <a:solidFill>
                  <a:schemeClr val="bg2"/>
                </a:solidFill>
              </a:rPr>
              <a:t>Champion Clustering and Match Prediction</a:t>
            </a:r>
            <a:endParaRPr lang="zh-CN" altLang="en-US" dirty="0">
              <a:solidFill>
                <a:schemeClr val="bg2"/>
              </a:solidFill>
            </a:endParaRPr>
          </a:p>
        </p:txBody>
      </p:sp>
    </p:spTree>
    <p:extLst>
      <p:ext uri="{BB962C8B-B14F-4D97-AF65-F5344CB8AC3E}">
        <p14:creationId xmlns:p14="http://schemas.microsoft.com/office/powerpoint/2010/main" val="2697263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Average Score</a:t>
            </a:r>
            <a:endParaRPr lang="zh-CN" altLang="en-US" b="1" dirty="0"/>
          </a:p>
        </p:txBody>
      </p:sp>
      <p:sp>
        <p:nvSpPr>
          <p:cNvPr id="3" name="内容占位符 2"/>
          <p:cNvSpPr>
            <a:spLocks noGrp="1"/>
          </p:cNvSpPr>
          <p:nvPr>
            <p:ph idx="1"/>
          </p:nvPr>
        </p:nvSpPr>
        <p:spPr>
          <a:xfrm>
            <a:off x="677334" y="2160589"/>
            <a:ext cx="8596668" cy="4226563"/>
          </a:xfrm>
        </p:spPr>
        <p:txBody>
          <a:bodyPr>
            <a:normAutofit/>
          </a:bodyPr>
          <a:lstStyle/>
          <a:p>
            <a:r>
              <a:rPr lang="en-US" altLang="zh-CN" dirty="0" smtClean="0"/>
              <a:t>Killing Ability Ranking</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  </a:t>
            </a:r>
          </a:p>
          <a:p>
            <a:pPr marL="0" indent="0">
              <a:buNone/>
            </a:pPr>
            <a:r>
              <a:rPr lang="en-US" altLang="zh-CN" dirty="0"/>
              <a:t> </a:t>
            </a:r>
            <a:r>
              <a:rPr lang="en-US" altLang="zh-CN" dirty="0" smtClean="0"/>
              <a:t> Tops all have Assassin labels, while bottoms all have Support Labels.</a:t>
            </a:r>
          </a:p>
          <a:p>
            <a:pPr marL="0" indent="0">
              <a:buNone/>
            </a:pPr>
            <a:r>
              <a:rPr lang="en-US" altLang="zh-CN" dirty="0"/>
              <a:t>  </a:t>
            </a:r>
            <a:r>
              <a:rPr lang="en-US" altLang="zh-CN" dirty="0" smtClean="0"/>
              <a:t>Underperformed: Vi(55, F, A), </a:t>
            </a:r>
            <a:r>
              <a:rPr lang="en-US" altLang="zh-CN" dirty="0"/>
              <a:t>Xin </a:t>
            </a:r>
            <a:r>
              <a:rPr lang="en-US" altLang="zh-CN" dirty="0" smtClean="0"/>
              <a:t>Zhao(60, F, A), </a:t>
            </a:r>
            <a:r>
              <a:rPr lang="en-US" altLang="zh-CN" dirty="0" err="1" smtClean="0"/>
              <a:t>Teemo</a:t>
            </a:r>
            <a:r>
              <a:rPr lang="en-US" altLang="zh-CN" dirty="0" smtClean="0"/>
              <a:t>(64, Mar, A)</a:t>
            </a:r>
          </a:p>
          <a:p>
            <a:pPr marL="0" indent="0">
              <a:buNone/>
            </a:pPr>
            <a:r>
              <a:rPr lang="en-US" altLang="zh-CN" dirty="0"/>
              <a:t> </a:t>
            </a:r>
            <a:r>
              <a:rPr lang="en-US" altLang="zh-CN" dirty="0" smtClean="0"/>
              <a:t> Outperformed: Quinn(10, Mar, F), </a:t>
            </a:r>
            <a:r>
              <a:rPr lang="en-US" altLang="zh-CN" dirty="0" err="1" smtClean="0"/>
              <a:t>Corki</a:t>
            </a:r>
            <a:r>
              <a:rPr lang="en-US" altLang="zh-CN" dirty="0" smtClean="0"/>
              <a:t>(19, Mar)</a:t>
            </a:r>
            <a:endParaRPr lang="zh-CN" altLang="en-US" dirty="0"/>
          </a:p>
        </p:txBody>
      </p:sp>
      <p:pic>
        <p:nvPicPr>
          <p:cNvPr id="7" name="图片 6"/>
          <p:cNvPicPr>
            <a:picLocks noChangeAspect="1"/>
          </p:cNvPicPr>
          <p:nvPr/>
        </p:nvPicPr>
        <p:blipFill>
          <a:blip r:embed="rId2"/>
          <a:stretch>
            <a:fillRect/>
          </a:stretch>
        </p:blipFill>
        <p:spPr>
          <a:xfrm>
            <a:off x="255372" y="2568322"/>
            <a:ext cx="9440592" cy="2267266"/>
          </a:xfrm>
          <a:prstGeom prst="rect">
            <a:avLst/>
          </a:prstGeom>
        </p:spPr>
      </p:pic>
    </p:spTree>
    <p:extLst>
      <p:ext uri="{BB962C8B-B14F-4D97-AF65-F5344CB8AC3E}">
        <p14:creationId xmlns:p14="http://schemas.microsoft.com/office/powerpoint/2010/main" val="1445582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Average Score</a:t>
            </a:r>
            <a:endParaRPr lang="zh-CN" altLang="en-US" b="1" dirty="0"/>
          </a:p>
        </p:txBody>
      </p:sp>
      <p:sp>
        <p:nvSpPr>
          <p:cNvPr id="3" name="内容占位符 2"/>
          <p:cNvSpPr>
            <a:spLocks noGrp="1"/>
          </p:cNvSpPr>
          <p:nvPr>
            <p:ph idx="1"/>
          </p:nvPr>
        </p:nvSpPr>
        <p:spPr>
          <a:xfrm>
            <a:off x="677334" y="2160589"/>
            <a:ext cx="8596668" cy="4076438"/>
          </a:xfrm>
        </p:spPr>
        <p:txBody>
          <a:bodyPr>
            <a:normAutofit fontScale="92500" lnSpcReduction="20000"/>
          </a:bodyPr>
          <a:lstStyle/>
          <a:p>
            <a:r>
              <a:rPr lang="en-US" altLang="zh-CN" dirty="0" smtClean="0"/>
              <a:t>Assisting Ability Ranking</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  </a:t>
            </a:r>
          </a:p>
          <a:p>
            <a:pPr marL="0" indent="0">
              <a:buNone/>
            </a:pPr>
            <a:r>
              <a:rPr lang="en-US" altLang="zh-CN" dirty="0"/>
              <a:t> </a:t>
            </a:r>
            <a:endParaRPr lang="en-US" altLang="zh-CN" dirty="0" smtClean="0"/>
          </a:p>
          <a:p>
            <a:pPr marL="0" indent="0">
              <a:buNone/>
            </a:pPr>
            <a:r>
              <a:rPr lang="en-US" altLang="zh-CN" dirty="0"/>
              <a:t> </a:t>
            </a:r>
            <a:r>
              <a:rPr lang="en-US" altLang="zh-CN" dirty="0" smtClean="0"/>
              <a:t> Tops </a:t>
            </a:r>
            <a:r>
              <a:rPr lang="en-US" altLang="zh-CN" dirty="0"/>
              <a:t>all have Support </a:t>
            </a:r>
            <a:r>
              <a:rPr lang="en-US" altLang="zh-CN" dirty="0" smtClean="0"/>
              <a:t>labels, bottoms </a:t>
            </a:r>
            <a:r>
              <a:rPr lang="en-US" altLang="zh-CN" dirty="0"/>
              <a:t>all have Assassin </a:t>
            </a:r>
            <a:r>
              <a:rPr lang="en-US" altLang="zh-CN" dirty="0" smtClean="0"/>
              <a:t>and Fighter Labels.</a:t>
            </a:r>
          </a:p>
          <a:p>
            <a:pPr marL="0" indent="0">
              <a:buNone/>
            </a:pPr>
            <a:r>
              <a:rPr lang="en-US" altLang="zh-CN" dirty="0"/>
              <a:t> </a:t>
            </a:r>
            <a:r>
              <a:rPr lang="en-US" altLang="zh-CN" dirty="0" smtClean="0"/>
              <a:t> Underperformed: </a:t>
            </a:r>
            <a:r>
              <a:rPr lang="en-US" altLang="zh-CN" dirty="0" err="1" smtClean="0"/>
              <a:t>Kayle</a:t>
            </a:r>
            <a:r>
              <a:rPr lang="en-US" altLang="zh-CN" dirty="0" smtClean="0"/>
              <a:t>(75, F, </a:t>
            </a:r>
            <a:r>
              <a:rPr lang="en-US" altLang="zh-CN" dirty="0"/>
              <a:t>S), </a:t>
            </a:r>
            <a:r>
              <a:rPr lang="en-US" altLang="zh-CN" dirty="0" err="1" smtClean="0"/>
              <a:t>Anivia</a:t>
            </a:r>
            <a:r>
              <a:rPr lang="en-US" altLang="zh-CN" dirty="0" smtClean="0"/>
              <a:t>(49, Ma, S)</a:t>
            </a:r>
          </a:p>
          <a:p>
            <a:pPr marL="0" indent="0">
              <a:buNone/>
            </a:pPr>
            <a:r>
              <a:rPr lang="en-US" altLang="zh-CN" dirty="0"/>
              <a:t> </a:t>
            </a:r>
            <a:r>
              <a:rPr lang="en-US" altLang="zh-CN" dirty="0" smtClean="0"/>
              <a:t> Outperformed: Nautilus, (13, T, F), </a:t>
            </a:r>
            <a:r>
              <a:rPr lang="en-US" altLang="zh-CN" dirty="0" err="1" smtClean="0"/>
              <a:t>Rammus</a:t>
            </a:r>
            <a:r>
              <a:rPr lang="en-US" altLang="zh-CN" dirty="0" smtClean="0"/>
              <a:t>(18, T, F)</a:t>
            </a:r>
          </a:p>
          <a:p>
            <a:pPr marL="0" indent="0">
              <a:buNone/>
            </a:pPr>
            <a:r>
              <a:rPr lang="en-US" altLang="zh-CN" dirty="0"/>
              <a:t> </a:t>
            </a:r>
            <a:r>
              <a:rPr lang="en-US" altLang="zh-CN" dirty="0" smtClean="0"/>
              <a:t> </a:t>
            </a:r>
          </a:p>
        </p:txBody>
      </p:sp>
      <p:pic>
        <p:nvPicPr>
          <p:cNvPr id="1026" name="Picture 2" descr="计算机生成了可选文字:&#10;Champ1011 &#10;Nam_l &#10;Janna &#10;Braum &#10;Soraka &#10;Thresh &#10;Score &#10;15 ． 268267 &#10;14 ， 27506 &#10;14 ． 124870 &#10;14 ． 058027 &#10;13 ． 8 Il 561 &#10;Position &#10;瓯 屮 POI ． t ， Mage &#10;瓯 屮 p01 ． t Mage &#10;Suppolt, Tank &#10;瓯 屮 POI ． t ， Mage &#10;SUPP01t, Fighter &#10;Bottom &#10;Champion &#10;Master 、 1 &#10;TlY1damere &#10;Rlven &#10;Flora &#10;Score &#10;5 ． 003692 &#10;5 ． 052246 &#10;5 ． 103746 &#10;5 ． 268868 &#10;5 ． 3 18112 &#10;Position &#10;Assassm, Fighter &#10;Fighter Assassin &#10;Fighter Assassin &#10;Fighter Assassin &#10;Fighter Assass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93" y="2505501"/>
            <a:ext cx="95059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53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Graph Model of Champion Relationship</a:t>
            </a:r>
            <a:endParaRPr lang="zh-CN" altLang="en-US" b="1" dirty="0"/>
          </a:p>
        </p:txBody>
      </p:sp>
      <p:sp>
        <p:nvSpPr>
          <p:cNvPr id="3" name="内容占位符 2"/>
          <p:cNvSpPr>
            <a:spLocks noGrp="1"/>
          </p:cNvSpPr>
          <p:nvPr>
            <p:ph idx="1"/>
          </p:nvPr>
        </p:nvSpPr>
        <p:spPr/>
        <p:txBody>
          <a:bodyPr>
            <a:normAutofit fontScale="92500" lnSpcReduction="10000"/>
          </a:bodyPr>
          <a:lstStyle/>
          <a:p>
            <a:pPr marL="0" indent="0">
              <a:buNone/>
            </a:pPr>
            <a:r>
              <a:rPr lang="it-IT" altLang="zh-CN" dirty="0" smtClean="0"/>
              <a:t>Champion Kill Matrix </a:t>
            </a:r>
            <a:r>
              <a:rPr lang="it-IT" altLang="zh-CN" b="1" dirty="0" smtClean="0"/>
              <a:t>K</a:t>
            </a:r>
            <a:r>
              <a:rPr lang="it-IT" altLang="zh-CN" dirty="0" smtClean="0"/>
              <a:t>:</a:t>
            </a:r>
          </a:p>
          <a:p>
            <a:r>
              <a:rPr lang="it-IT" altLang="zh-CN" dirty="0" smtClean="0"/>
              <a:t>non-negative: K</a:t>
            </a:r>
            <a:r>
              <a:rPr lang="it-IT" altLang="zh-CN" baseline="-25000" dirty="0" smtClean="0"/>
              <a:t>ij</a:t>
            </a:r>
            <a:r>
              <a:rPr lang="it-IT" altLang="zh-CN" dirty="0" smtClean="0"/>
              <a:t> = k ≥ 0</a:t>
            </a:r>
          </a:p>
          <a:p>
            <a:pPr marL="0" indent="0">
              <a:buNone/>
            </a:pPr>
            <a:r>
              <a:rPr lang="it-IT" altLang="zh-CN" dirty="0" smtClean="0"/>
              <a:t>   champion i kills j for k times in all matches</a:t>
            </a:r>
          </a:p>
          <a:p>
            <a:r>
              <a:rPr lang="it-IT" altLang="zh-CN" dirty="0" smtClean="0"/>
              <a:t>asymmetric: K</a:t>
            </a:r>
            <a:r>
              <a:rPr lang="it-IT" altLang="zh-CN" baseline="-25000" dirty="0" smtClean="0"/>
              <a:t>ij </a:t>
            </a:r>
            <a:r>
              <a:rPr lang="it-IT" altLang="zh-CN" dirty="0" smtClean="0"/>
              <a:t>≠ K</a:t>
            </a:r>
            <a:r>
              <a:rPr lang="it-IT" altLang="zh-CN" baseline="-25000" dirty="0" smtClean="0"/>
              <a:t>ji</a:t>
            </a:r>
            <a:endParaRPr lang="it-IT" altLang="zh-CN" dirty="0" smtClean="0"/>
          </a:p>
          <a:p>
            <a:r>
              <a:rPr lang="it-IT" altLang="zh-CN" dirty="0" smtClean="0"/>
              <a:t>diagonal entries are all 0: </a:t>
            </a:r>
            <a:r>
              <a:rPr lang="en-US" altLang="zh-CN" dirty="0" err="1" smtClean="0"/>
              <a:t>K</a:t>
            </a:r>
            <a:r>
              <a:rPr lang="en-US" altLang="zh-CN" baseline="-25000" dirty="0" err="1" smtClean="0"/>
              <a:t>ii</a:t>
            </a:r>
            <a:r>
              <a:rPr lang="en-US" altLang="zh-CN" dirty="0" smtClean="0"/>
              <a:t> = 0</a:t>
            </a:r>
            <a:endParaRPr lang="it-IT" altLang="zh-CN" dirty="0" smtClean="0"/>
          </a:p>
          <a:p>
            <a:pPr marL="0" indent="0">
              <a:buNone/>
            </a:pPr>
            <a:r>
              <a:rPr lang="it-IT" altLang="zh-CN" dirty="0" smtClean="0"/>
              <a:t>   </a:t>
            </a:r>
            <a:r>
              <a:rPr lang="en-US" altLang="zh-CN" dirty="0" smtClean="0"/>
              <a:t>any champion can only be picked once in a match</a:t>
            </a:r>
          </a:p>
          <a:p>
            <a:pPr marL="0" indent="0">
              <a:buNone/>
            </a:pPr>
            <a:r>
              <a:rPr lang="it-IT" altLang="zh-CN" b="1" dirty="0" smtClean="0"/>
              <a:t>K’</a:t>
            </a:r>
            <a:r>
              <a:rPr lang="it-IT" altLang="zh-CN" dirty="0" smtClean="0"/>
              <a:t>:</a:t>
            </a:r>
            <a:r>
              <a:rPr lang="it-IT" altLang="zh-CN" b="1" dirty="0" smtClean="0"/>
              <a:t> K </a:t>
            </a:r>
            <a:r>
              <a:rPr lang="it-IT" altLang="zh-CN" dirty="0"/>
              <a:t>n</a:t>
            </a:r>
            <a:r>
              <a:rPr lang="it-IT" altLang="zh-CN" dirty="0" smtClean="0"/>
              <a:t>ormalized by picks(i)</a:t>
            </a:r>
          </a:p>
          <a:p>
            <a:pPr marL="0" indent="0">
              <a:buNone/>
            </a:pPr>
            <a:r>
              <a:rPr lang="en-US" altLang="zh-CN" b="1" dirty="0" smtClean="0"/>
              <a:t>K’’</a:t>
            </a:r>
            <a:r>
              <a:rPr lang="en-US" altLang="zh-CN" dirty="0" smtClean="0"/>
              <a:t>: </a:t>
            </a:r>
            <a:r>
              <a:rPr lang="en-US" altLang="zh-CN" b="1" dirty="0" smtClean="0"/>
              <a:t>K</a:t>
            </a:r>
            <a:r>
              <a:rPr lang="en-US" altLang="zh-CN" dirty="0" smtClean="0"/>
              <a:t> normalized by </a:t>
            </a:r>
            <a:r>
              <a:rPr lang="en-US" altLang="zh-CN" dirty="0" err="1" smtClean="0"/>
              <a:t>enemy_incidence</a:t>
            </a:r>
            <a:r>
              <a:rPr lang="en-US" altLang="zh-CN" dirty="0" smtClean="0"/>
              <a:t>(</a:t>
            </a:r>
            <a:r>
              <a:rPr lang="en-US" altLang="zh-CN" dirty="0" err="1" smtClean="0"/>
              <a:t>i,j</a:t>
            </a:r>
            <a:r>
              <a:rPr lang="en-US" altLang="zh-CN" dirty="0" smtClean="0"/>
              <a:t>)</a:t>
            </a:r>
          </a:p>
          <a:p>
            <a:pPr marL="0" indent="0">
              <a:buNone/>
            </a:pPr>
            <a:endParaRPr lang="en-US" altLang="zh-CN" dirty="0" smtClean="0"/>
          </a:p>
          <a:p>
            <a:pPr marL="0" indent="0">
              <a:buNone/>
            </a:pPr>
            <a:r>
              <a:rPr lang="en-US" altLang="zh-CN" dirty="0" smtClean="0"/>
              <a:t>Champion Assist Matrix </a:t>
            </a:r>
            <a:r>
              <a:rPr lang="en-US" altLang="zh-CN" b="1" dirty="0" smtClean="0"/>
              <a:t>A: A, A’ </a:t>
            </a:r>
            <a:r>
              <a:rPr lang="en-US" altLang="zh-CN" dirty="0" smtClean="0"/>
              <a:t>and</a:t>
            </a:r>
            <a:r>
              <a:rPr lang="en-US" altLang="zh-CN" b="1" dirty="0" smtClean="0"/>
              <a:t> A’’</a:t>
            </a:r>
            <a:r>
              <a:rPr lang="en-US" altLang="zh-CN" dirty="0" smtClean="0"/>
              <a:t>(normed by </a:t>
            </a:r>
            <a:r>
              <a:rPr lang="en-US" altLang="zh-CN" dirty="0" err="1" smtClean="0"/>
              <a:t>partner_incidence</a:t>
            </a:r>
            <a:r>
              <a:rPr lang="en-US" altLang="zh-CN" dirty="0" smtClean="0"/>
              <a:t>), with similar properties</a:t>
            </a:r>
          </a:p>
          <a:p>
            <a:pPr marL="0" indent="0">
              <a:buNone/>
            </a:pPr>
            <a:endParaRPr lang="zh-CN" altLang="en-US" dirty="0"/>
          </a:p>
        </p:txBody>
      </p:sp>
    </p:spTree>
    <p:extLst>
      <p:ext uri="{BB962C8B-B14F-4D97-AF65-F5344CB8AC3E}">
        <p14:creationId xmlns:p14="http://schemas.microsoft.com/office/powerpoint/2010/main" val="3297930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Graph Model of Champion Relationship</a:t>
            </a:r>
            <a:endParaRPr lang="zh-CN" altLang="en-US" b="1" dirty="0"/>
          </a:p>
        </p:txBody>
      </p:sp>
      <p:sp>
        <p:nvSpPr>
          <p:cNvPr id="3" name="内容占位符 2"/>
          <p:cNvSpPr>
            <a:spLocks noGrp="1"/>
          </p:cNvSpPr>
          <p:nvPr>
            <p:ph idx="1"/>
          </p:nvPr>
        </p:nvSpPr>
        <p:spPr/>
        <p:txBody>
          <a:bodyPr>
            <a:normAutofit/>
          </a:bodyPr>
          <a:lstStyle/>
          <a:p>
            <a:r>
              <a:rPr lang="en-US" altLang="zh-CN" dirty="0"/>
              <a:t>R</a:t>
            </a:r>
            <a:r>
              <a:rPr lang="en-US" altLang="zh-CN" dirty="0" smtClean="0"/>
              <a:t>elationship between each pair of champions</a:t>
            </a:r>
          </a:p>
          <a:p>
            <a:r>
              <a:rPr lang="en-US" altLang="zh-CN" dirty="0" smtClean="0"/>
              <a:t>Transitive assumption: if champion </a:t>
            </a:r>
            <a:r>
              <a:rPr lang="en-US" altLang="zh-CN" dirty="0" err="1" smtClean="0"/>
              <a:t>i</a:t>
            </a:r>
            <a:r>
              <a:rPr lang="en-US" altLang="zh-CN" dirty="0" smtClean="0"/>
              <a:t> kills j many times, </a:t>
            </a:r>
            <a:r>
              <a:rPr lang="en-US" altLang="zh-CN" dirty="0"/>
              <a:t>j</a:t>
            </a:r>
            <a:r>
              <a:rPr lang="en-US" altLang="zh-CN" dirty="0" smtClean="0"/>
              <a:t> itself has high killing ability, then </a:t>
            </a:r>
            <a:r>
              <a:rPr lang="en-US" altLang="zh-CN" dirty="0" err="1" smtClean="0"/>
              <a:t>i</a:t>
            </a:r>
            <a:r>
              <a:rPr lang="en-US" altLang="zh-CN" dirty="0" smtClean="0"/>
              <a:t> also has high killing ability</a:t>
            </a:r>
          </a:p>
          <a:p>
            <a:endParaRPr lang="en-US" altLang="zh-CN" dirty="0" smtClean="0"/>
          </a:p>
          <a:p>
            <a:r>
              <a:rPr lang="en-US" altLang="zh-CN" dirty="0" smtClean="0"/>
              <a:t>Eigenvector Centrality: </a:t>
            </a:r>
            <a:r>
              <a:rPr lang="en-US" altLang="zh-CN" b="1" dirty="0" err="1"/>
              <a:t>K’x</a:t>
            </a:r>
            <a:r>
              <a:rPr lang="en-US" altLang="zh-CN" dirty="0"/>
              <a:t> = </a:t>
            </a:r>
            <a:r>
              <a:rPr lang="en-US" altLang="zh-CN" dirty="0" err="1" smtClean="0"/>
              <a:t>w</a:t>
            </a:r>
            <a:r>
              <a:rPr lang="en-US" altLang="zh-CN" b="1" dirty="0" err="1" smtClean="0"/>
              <a:t>x</a:t>
            </a:r>
            <a:endParaRPr lang="en-US" altLang="zh-CN" b="1" dirty="0" smtClean="0"/>
          </a:p>
          <a:p>
            <a:r>
              <a:rPr lang="en-US" altLang="zh-CN" dirty="0" smtClean="0"/>
              <a:t>find the eigenvector </a:t>
            </a:r>
            <a:r>
              <a:rPr lang="en-US" altLang="zh-CN" b="1" dirty="0" smtClean="0"/>
              <a:t>x</a:t>
            </a:r>
            <a:r>
              <a:rPr lang="en-US" altLang="zh-CN" dirty="0" smtClean="0"/>
              <a:t> corresponding to the largest eigenvalue w; </a:t>
            </a:r>
          </a:p>
          <a:p>
            <a:pPr marL="0" indent="0">
              <a:buNone/>
            </a:pPr>
            <a:r>
              <a:rPr lang="en-US" altLang="zh-CN" dirty="0"/>
              <a:t> </a:t>
            </a:r>
            <a:r>
              <a:rPr lang="en-US" altLang="zh-CN" dirty="0" smtClean="0"/>
              <a:t>  x</a:t>
            </a:r>
            <a:r>
              <a:rPr lang="en-US" altLang="zh-CN" baseline="-25000" dirty="0" smtClean="0"/>
              <a:t>i</a:t>
            </a:r>
            <a:r>
              <a:rPr lang="en-US" altLang="zh-CN" dirty="0" smtClean="0"/>
              <a:t> is the score of champion i’s killing ability</a:t>
            </a:r>
          </a:p>
          <a:p>
            <a:r>
              <a:rPr lang="en-US" altLang="zh-CN" dirty="0" smtClean="0"/>
              <a:t>HITS: hub score of </a:t>
            </a:r>
            <a:r>
              <a:rPr lang="en-US" altLang="zh-CN" dirty="0" err="1" smtClean="0"/>
              <a:t>i</a:t>
            </a:r>
            <a:r>
              <a:rPr lang="en-US" altLang="zh-CN" dirty="0" smtClean="0"/>
              <a:t> in </a:t>
            </a:r>
            <a:r>
              <a:rPr lang="en-US" altLang="zh-CN" b="1" dirty="0" smtClean="0"/>
              <a:t>K’</a:t>
            </a:r>
            <a:r>
              <a:rPr lang="en-US" altLang="zh-CN" dirty="0" smtClean="0"/>
              <a:t> measures its </a:t>
            </a:r>
            <a:r>
              <a:rPr lang="en-US" altLang="zh-CN" dirty="0"/>
              <a:t>killing ability</a:t>
            </a:r>
            <a:endParaRPr lang="en-US" altLang="zh-CN" dirty="0" smtClean="0"/>
          </a:p>
        </p:txBody>
      </p:sp>
    </p:spTree>
    <p:extLst>
      <p:ext uri="{BB962C8B-B14F-4D97-AF65-F5344CB8AC3E}">
        <p14:creationId xmlns:p14="http://schemas.microsoft.com/office/powerpoint/2010/main" val="1515929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Graph Model</a:t>
            </a:r>
            <a:endParaRPr lang="zh-CN" altLang="en-US" b="1" dirty="0"/>
          </a:p>
        </p:txBody>
      </p:sp>
      <p:sp>
        <p:nvSpPr>
          <p:cNvPr id="3" name="内容占位符 2"/>
          <p:cNvSpPr>
            <a:spLocks noGrp="1"/>
          </p:cNvSpPr>
          <p:nvPr>
            <p:ph idx="1"/>
          </p:nvPr>
        </p:nvSpPr>
        <p:spPr>
          <a:xfrm>
            <a:off x="677334" y="2160589"/>
            <a:ext cx="8596668" cy="4253859"/>
          </a:xfrm>
        </p:spPr>
        <p:txBody>
          <a:bodyPr/>
          <a:lstStyle/>
          <a:p>
            <a:r>
              <a:rPr lang="en-US" altLang="zh-CN" dirty="0" smtClean="0"/>
              <a:t>Killing Ranking with Eigenvector Centrality of </a:t>
            </a:r>
            <a:r>
              <a:rPr lang="en-US" altLang="zh-CN" b="1" dirty="0" smtClean="0"/>
              <a:t>K’</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dirty="0"/>
              <a:t>  </a:t>
            </a:r>
            <a:endParaRPr lang="en-US" altLang="zh-CN" dirty="0" smtClean="0"/>
          </a:p>
          <a:p>
            <a:pPr marL="0" indent="0">
              <a:buNone/>
            </a:pPr>
            <a:r>
              <a:rPr lang="en-US" altLang="zh-CN" dirty="0" smtClean="0"/>
              <a:t>No </a:t>
            </a:r>
            <a:r>
              <a:rPr lang="en-US" altLang="zh-CN" dirty="0"/>
              <a:t>significant </a:t>
            </a:r>
            <a:r>
              <a:rPr lang="en-US" altLang="zh-CN" dirty="0" smtClean="0"/>
              <a:t>difference.</a:t>
            </a:r>
            <a:endParaRPr lang="zh-CN" altLang="en-US" dirty="0"/>
          </a:p>
        </p:txBody>
      </p:sp>
      <p:pic>
        <p:nvPicPr>
          <p:cNvPr id="4" name="图片 3"/>
          <p:cNvPicPr>
            <a:picLocks noChangeAspect="1"/>
          </p:cNvPicPr>
          <p:nvPr/>
        </p:nvPicPr>
        <p:blipFill>
          <a:blip r:embed="rId2"/>
          <a:stretch>
            <a:fillRect/>
          </a:stretch>
        </p:blipFill>
        <p:spPr>
          <a:xfrm>
            <a:off x="269661" y="2632439"/>
            <a:ext cx="9412013" cy="2248214"/>
          </a:xfrm>
          <a:prstGeom prst="rect">
            <a:avLst/>
          </a:prstGeom>
        </p:spPr>
      </p:pic>
    </p:spTree>
    <p:extLst>
      <p:ext uri="{BB962C8B-B14F-4D97-AF65-F5344CB8AC3E}">
        <p14:creationId xmlns:p14="http://schemas.microsoft.com/office/powerpoint/2010/main" val="3027534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Graph Model</a:t>
            </a:r>
            <a:endParaRPr lang="zh-CN" altLang="en-US" b="1" dirty="0"/>
          </a:p>
        </p:txBody>
      </p:sp>
      <p:sp>
        <p:nvSpPr>
          <p:cNvPr id="3" name="内容占位符 2"/>
          <p:cNvSpPr>
            <a:spLocks noGrp="1"/>
          </p:cNvSpPr>
          <p:nvPr>
            <p:ph idx="1"/>
          </p:nvPr>
        </p:nvSpPr>
        <p:spPr/>
        <p:txBody>
          <a:bodyPr/>
          <a:lstStyle/>
          <a:p>
            <a:r>
              <a:rPr lang="en-US" altLang="zh-CN" dirty="0"/>
              <a:t>Killing Ranking with Hub Centrality of </a:t>
            </a:r>
            <a:r>
              <a:rPr lang="en-US" altLang="zh-CN" b="1" dirty="0"/>
              <a:t>K’</a:t>
            </a:r>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r>
              <a:rPr lang="en-US" altLang="zh-CN" dirty="0" smtClean="0"/>
              <a:t>  </a:t>
            </a:r>
          </a:p>
          <a:p>
            <a:pPr marL="0" indent="0">
              <a:buNone/>
            </a:pPr>
            <a:r>
              <a:rPr lang="en-US" altLang="zh-CN" dirty="0" smtClean="0"/>
              <a:t>No </a:t>
            </a:r>
            <a:r>
              <a:rPr lang="en-US" altLang="zh-CN" dirty="0"/>
              <a:t>significant </a:t>
            </a:r>
            <a:r>
              <a:rPr lang="en-US" altLang="zh-CN" dirty="0" smtClean="0"/>
              <a:t>difference: average </a:t>
            </a:r>
            <a:r>
              <a:rPr lang="en-US" altLang="zh-CN" dirty="0"/>
              <a:t>score method is good enough</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279187" y="2691793"/>
            <a:ext cx="9392961" cy="2238687"/>
          </a:xfrm>
          <a:prstGeom prst="rect">
            <a:avLst/>
          </a:prstGeom>
        </p:spPr>
      </p:pic>
    </p:spTree>
    <p:extLst>
      <p:ext uri="{BB962C8B-B14F-4D97-AF65-F5344CB8AC3E}">
        <p14:creationId xmlns:p14="http://schemas.microsoft.com/office/powerpoint/2010/main" val="902702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Graph Model</a:t>
            </a:r>
            <a:endParaRPr lang="zh-CN" altLang="en-US" b="1" dirty="0"/>
          </a:p>
        </p:txBody>
      </p:sp>
      <p:sp>
        <p:nvSpPr>
          <p:cNvPr id="3" name="内容占位符 2"/>
          <p:cNvSpPr>
            <a:spLocks noGrp="1"/>
          </p:cNvSpPr>
          <p:nvPr>
            <p:ph idx="1"/>
          </p:nvPr>
        </p:nvSpPr>
        <p:spPr/>
        <p:txBody>
          <a:bodyPr/>
          <a:lstStyle/>
          <a:p>
            <a:r>
              <a:rPr lang="en-US" altLang="zh-CN" dirty="0" smtClean="0"/>
              <a:t>Assisting Ranking with Eigenvector </a:t>
            </a:r>
            <a:r>
              <a:rPr lang="en-US" altLang="zh-CN" dirty="0"/>
              <a:t>Centrality of </a:t>
            </a:r>
            <a:r>
              <a:rPr lang="en-US" altLang="zh-CN" b="1" dirty="0" smtClean="0"/>
              <a:t>A’</a:t>
            </a:r>
            <a:endParaRPr lang="en-US" altLang="zh-CN" b="1"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r>
              <a:rPr lang="en-US" altLang="zh-CN" dirty="0" smtClean="0"/>
              <a:t>   </a:t>
            </a:r>
          </a:p>
          <a:p>
            <a:pPr marL="0" indent="0">
              <a:buNone/>
            </a:pPr>
            <a:r>
              <a:rPr lang="en-US" altLang="zh-CN" dirty="0" smtClean="0"/>
              <a:t>No </a:t>
            </a:r>
            <a:r>
              <a:rPr lang="en-US" altLang="zh-CN" dirty="0"/>
              <a:t>significant </a:t>
            </a:r>
            <a:r>
              <a:rPr lang="en-US" altLang="zh-CN" dirty="0" smtClean="0"/>
              <a:t>difference.</a:t>
            </a:r>
            <a:endParaRPr lang="zh-CN" altLang="en-US" dirty="0"/>
          </a:p>
        </p:txBody>
      </p:sp>
      <p:pic>
        <p:nvPicPr>
          <p:cNvPr id="4" name="图片 3"/>
          <p:cNvPicPr>
            <a:picLocks noChangeAspect="1"/>
          </p:cNvPicPr>
          <p:nvPr/>
        </p:nvPicPr>
        <p:blipFill>
          <a:blip r:embed="rId2"/>
          <a:stretch>
            <a:fillRect/>
          </a:stretch>
        </p:blipFill>
        <p:spPr>
          <a:xfrm>
            <a:off x="260135" y="2623555"/>
            <a:ext cx="9431066" cy="2238687"/>
          </a:xfrm>
          <a:prstGeom prst="rect">
            <a:avLst/>
          </a:prstGeom>
        </p:spPr>
      </p:pic>
    </p:spTree>
    <p:extLst>
      <p:ext uri="{BB962C8B-B14F-4D97-AF65-F5344CB8AC3E}">
        <p14:creationId xmlns:p14="http://schemas.microsoft.com/office/powerpoint/2010/main" val="1266702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Ranking with Graph Model</a:t>
            </a:r>
            <a:endParaRPr lang="zh-CN" altLang="en-US" b="1" dirty="0"/>
          </a:p>
        </p:txBody>
      </p:sp>
      <p:sp>
        <p:nvSpPr>
          <p:cNvPr id="3" name="内容占位符 2"/>
          <p:cNvSpPr>
            <a:spLocks noGrp="1"/>
          </p:cNvSpPr>
          <p:nvPr>
            <p:ph idx="1"/>
          </p:nvPr>
        </p:nvSpPr>
        <p:spPr/>
        <p:txBody>
          <a:bodyPr>
            <a:normAutofit/>
          </a:bodyPr>
          <a:lstStyle/>
          <a:p>
            <a:r>
              <a:rPr lang="en-US" altLang="zh-CN" dirty="0" smtClean="0"/>
              <a:t>Assisting Ranking with Hub </a:t>
            </a:r>
            <a:r>
              <a:rPr lang="en-US" altLang="zh-CN" dirty="0"/>
              <a:t>Centrality of </a:t>
            </a:r>
            <a:r>
              <a:rPr lang="en-US" altLang="zh-CN" b="1" dirty="0" smtClean="0"/>
              <a:t>A’</a:t>
            </a:r>
            <a:endParaRPr lang="en-US" altLang="zh-CN" b="1"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smtClean="0"/>
          </a:p>
          <a:p>
            <a:r>
              <a:rPr lang="en-US" altLang="zh-CN" dirty="0" smtClean="0"/>
              <a:t>Bottoms are quite different: Marksman instead of Fighter and Assassin.</a:t>
            </a:r>
            <a:endParaRPr lang="zh-CN" altLang="en-US" dirty="0"/>
          </a:p>
        </p:txBody>
      </p:sp>
      <p:pic>
        <p:nvPicPr>
          <p:cNvPr id="5" name="图片 4"/>
          <p:cNvPicPr>
            <a:picLocks noChangeAspect="1"/>
          </p:cNvPicPr>
          <p:nvPr/>
        </p:nvPicPr>
        <p:blipFill>
          <a:blip r:embed="rId2"/>
          <a:stretch>
            <a:fillRect/>
          </a:stretch>
        </p:blipFill>
        <p:spPr>
          <a:xfrm>
            <a:off x="112477" y="2677505"/>
            <a:ext cx="9726382" cy="2267266"/>
          </a:xfrm>
          <a:prstGeom prst="rect">
            <a:avLst/>
          </a:prstGeom>
        </p:spPr>
      </p:pic>
    </p:spTree>
    <p:extLst>
      <p:ext uri="{BB962C8B-B14F-4D97-AF65-F5344CB8AC3E}">
        <p14:creationId xmlns:p14="http://schemas.microsoft.com/office/powerpoint/2010/main" val="523020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solidFill>
                  <a:schemeClr val="bg2"/>
                </a:solidFill>
              </a:rPr>
              <a:t>Data Crawling</a:t>
            </a:r>
          </a:p>
          <a:p>
            <a:r>
              <a:rPr lang="en-US" altLang="zh-CN" dirty="0" smtClean="0">
                <a:solidFill>
                  <a:schemeClr val="bg2"/>
                </a:solidFill>
              </a:rPr>
              <a:t>Champion Matrix and Recommendation</a:t>
            </a:r>
          </a:p>
          <a:p>
            <a:r>
              <a:rPr lang="en-US" altLang="zh-CN" dirty="0" smtClean="0">
                <a:solidFill>
                  <a:schemeClr val="bg2"/>
                </a:solidFill>
              </a:rPr>
              <a:t>Champion Ability Ranking</a:t>
            </a:r>
          </a:p>
          <a:p>
            <a:r>
              <a:rPr lang="en-US" altLang="zh-CN" dirty="0" smtClean="0">
                <a:solidFill>
                  <a:schemeClr val="bg2"/>
                </a:solidFill>
              </a:rPr>
              <a:t>Champion Clustering and Match Prediction</a:t>
            </a:r>
            <a:endParaRPr lang="zh-CN" altLang="en-US" dirty="0">
              <a:solidFill>
                <a:schemeClr val="bg2"/>
              </a:solidFill>
            </a:endParaRPr>
          </a:p>
        </p:txBody>
      </p:sp>
    </p:spTree>
    <p:extLst>
      <p:ext uri="{BB962C8B-B14F-4D97-AF65-F5344CB8AC3E}">
        <p14:creationId xmlns:p14="http://schemas.microsoft.com/office/powerpoint/2010/main" val="2624359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Champion Ranking with Graph Model</a:t>
            </a:r>
            <a:endParaRPr lang="en-US" b="1" dirty="0"/>
          </a:p>
        </p:txBody>
      </p:sp>
      <p:sp>
        <p:nvSpPr>
          <p:cNvPr id="3" name="内容占位符 2"/>
          <p:cNvSpPr>
            <a:spLocks noGrp="1"/>
          </p:cNvSpPr>
          <p:nvPr>
            <p:ph idx="1"/>
          </p:nvPr>
        </p:nvSpPr>
        <p:spPr/>
        <p:txBody>
          <a:bodyPr>
            <a:normAutofit/>
          </a:bodyPr>
          <a:lstStyle/>
          <a:p>
            <a:r>
              <a:rPr lang="en-US" dirty="0" smtClean="0"/>
              <a:t>However, </a:t>
            </a:r>
            <a:r>
              <a:rPr lang="en-US" b="1" dirty="0" smtClean="0"/>
              <a:t>K’</a:t>
            </a:r>
            <a:r>
              <a:rPr lang="en-US" dirty="0" smtClean="0"/>
              <a:t> and </a:t>
            </a:r>
            <a:r>
              <a:rPr lang="en-US" b="1" dirty="0" smtClean="0"/>
              <a:t>A’</a:t>
            </a:r>
            <a:r>
              <a:rPr lang="en-US" dirty="0" smtClean="0"/>
              <a:t> gives us only biased result, because we ignore how the victim / assisted champion is picked in normalization</a:t>
            </a:r>
          </a:p>
          <a:p>
            <a:r>
              <a:rPr lang="en-US" dirty="0" smtClean="0"/>
              <a:t>Using </a:t>
            </a:r>
            <a:r>
              <a:rPr lang="en-US" b="1" dirty="0" smtClean="0"/>
              <a:t>K’’ and </a:t>
            </a:r>
            <a:r>
              <a:rPr lang="en-US" b="1" dirty="0"/>
              <a:t>A</a:t>
            </a:r>
            <a:r>
              <a:rPr lang="en-US" b="1" dirty="0" smtClean="0"/>
              <a:t>’’ </a:t>
            </a:r>
            <a:r>
              <a:rPr lang="en-US" dirty="0" smtClean="0"/>
              <a:t>is more reasonable, but Killing Ranking using eigenvector centrality with </a:t>
            </a:r>
            <a:r>
              <a:rPr lang="en-US" b="1" dirty="0" smtClean="0"/>
              <a:t>K’’</a:t>
            </a:r>
            <a:r>
              <a:rPr lang="en-US" dirty="0" smtClean="0"/>
              <a:t> cannot get a stable solution in our experiments, and HITS cannot even converge</a:t>
            </a:r>
          </a:p>
          <a:p>
            <a:r>
              <a:rPr lang="en-US" dirty="0" smtClean="0"/>
              <a:t>So we try another method: PageRank</a:t>
            </a:r>
          </a:p>
          <a:p>
            <a:pPr marL="0" indent="0">
              <a:buNone/>
            </a:pPr>
            <a:r>
              <a:rPr lang="en-US" i="1" dirty="0"/>
              <a:t> </a:t>
            </a:r>
            <a:r>
              <a:rPr lang="en-US" i="1" dirty="0" smtClean="0"/>
              <a:t>  x</a:t>
            </a:r>
            <a:r>
              <a:rPr lang="en-US" i="1" baseline="-25000" dirty="0" smtClean="0"/>
              <a:t>i</a:t>
            </a:r>
            <a:r>
              <a:rPr lang="en-US" i="1" dirty="0" smtClean="0"/>
              <a:t> </a:t>
            </a:r>
            <a:r>
              <a:rPr lang="en-US" dirty="0"/>
              <a:t>= </a:t>
            </a:r>
            <a:r>
              <a:rPr lang="el-GR" i="1" dirty="0" smtClean="0"/>
              <a:t>α</a:t>
            </a:r>
            <a:r>
              <a:rPr lang="en-US" i="1" dirty="0" smtClean="0"/>
              <a:t> </a:t>
            </a:r>
            <a:r>
              <a:rPr lang="el-GR" dirty="0" smtClean="0"/>
              <a:t>Σ</a:t>
            </a:r>
            <a:r>
              <a:rPr lang="en-US" i="1" baseline="-25000" dirty="0" smtClean="0"/>
              <a:t>j</a:t>
            </a:r>
            <a:r>
              <a:rPr lang="en-US" i="1" dirty="0" smtClean="0"/>
              <a:t>(K’’)</a:t>
            </a:r>
            <a:r>
              <a:rPr lang="en-US" i="1" baseline="30000" dirty="0" err="1" smtClean="0"/>
              <a:t>T</a:t>
            </a:r>
            <a:r>
              <a:rPr lang="en-US" i="1" baseline="-25000" dirty="0" err="1"/>
              <a:t>ij</a:t>
            </a:r>
            <a:r>
              <a:rPr lang="en-US" i="1" dirty="0" err="1" smtClean="0"/>
              <a:t>x</a:t>
            </a:r>
            <a:r>
              <a:rPr lang="en-US" i="1" baseline="-25000" dirty="0" err="1" smtClean="0"/>
              <a:t>j</a:t>
            </a:r>
            <a:r>
              <a:rPr lang="en-US" i="1" baseline="-25000" dirty="0" smtClean="0"/>
              <a:t> </a:t>
            </a:r>
            <a:r>
              <a:rPr lang="en-US" i="1" dirty="0" smtClean="0"/>
              <a:t>/ </a:t>
            </a:r>
            <a:r>
              <a:rPr lang="en-US" i="1" dirty="0" err="1" smtClean="0"/>
              <a:t>k</a:t>
            </a:r>
            <a:r>
              <a:rPr lang="en-US" baseline="30000" dirty="0" err="1" smtClean="0"/>
              <a:t>out</a:t>
            </a:r>
            <a:r>
              <a:rPr lang="en-US" i="1" baseline="-25000" dirty="0" err="1" smtClean="0"/>
              <a:t>j</a:t>
            </a:r>
            <a:r>
              <a:rPr lang="en-US" i="1" dirty="0" smtClean="0"/>
              <a:t> </a:t>
            </a:r>
            <a:r>
              <a:rPr lang="el-GR" dirty="0" smtClean="0"/>
              <a:t>+ </a:t>
            </a:r>
            <a:r>
              <a:rPr lang="en-US" altLang="zh-CN" i="1" dirty="0" smtClean="0"/>
              <a:t>β</a:t>
            </a:r>
          </a:p>
          <a:p>
            <a:pPr marL="0" indent="0">
              <a:buNone/>
            </a:pPr>
            <a:r>
              <a:rPr lang="en-US" dirty="0"/>
              <a:t> </a:t>
            </a:r>
            <a:r>
              <a:rPr lang="en-US" dirty="0" smtClean="0"/>
              <a:t>  We use transpose of </a:t>
            </a:r>
            <a:r>
              <a:rPr lang="en-US" b="1" dirty="0" smtClean="0"/>
              <a:t>K’’ </a:t>
            </a:r>
            <a:r>
              <a:rPr lang="en-US" dirty="0" smtClean="0"/>
              <a:t>because </a:t>
            </a:r>
            <a:r>
              <a:rPr lang="en-US" dirty="0" err="1" smtClean="0"/>
              <a:t>i</a:t>
            </a:r>
            <a:r>
              <a:rPr lang="en-US" dirty="0" smtClean="0"/>
              <a:t> kills j means </a:t>
            </a:r>
            <a:r>
              <a:rPr lang="en-US" dirty="0" err="1" smtClean="0"/>
              <a:t>i</a:t>
            </a:r>
            <a:r>
              <a:rPr lang="en-US" dirty="0" smtClean="0"/>
              <a:t> has higher killing ability than j; </a:t>
            </a:r>
            <a:r>
              <a:rPr lang="el-GR" dirty="0" smtClean="0"/>
              <a:t>α</a:t>
            </a:r>
            <a:r>
              <a:rPr lang="en-US" dirty="0" smtClean="0"/>
              <a:t>=0.85, </a:t>
            </a:r>
            <a:r>
              <a:rPr lang="en-US" altLang="zh-CN" dirty="0" smtClean="0"/>
              <a:t>β=0.15; similar for </a:t>
            </a:r>
            <a:r>
              <a:rPr lang="en-US" altLang="zh-CN" b="1" dirty="0" smtClean="0"/>
              <a:t>A’’</a:t>
            </a:r>
            <a:endParaRPr lang="en-US" b="1" dirty="0"/>
          </a:p>
        </p:txBody>
      </p:sp>
    </p:spTree>
    <p:extLst>
      <p:ext uri="{BB962C8B-B14F-4D97-AF65-F5344CB8AC3E}">
        <p14:creationId xmlns:p14="http://schemas.microsoft.com/office/powerpoint/2010/main" val="1479216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Champion Ranking with Graph Model</a:t>
            </a:r>
            <a:endParaRPr lang="en-US" b="1" dirty="0"/>
          </a:p>
        </p:txBody>
      </p:sp>
      <p:sp>
        <p:nvSpPr>
          <p:cNvPr id="3" name="内容占位符 2"/>
          <p:cNvSpPr>
            <a:spLocks noGrp="1"/>
          </p:cNvSpPr>
          <p:nvPr>
            <p:ph idx="1"/>
          </p:nvPr>
        </p:nvSpPr>
        <p:spPr/>
        <p:txBody>
          <a:bodyPr/>
          <a:lstStyle/>
          <a:p>
            <a:r>
              <a:rPr lang="en-US" altLang="zh-CN" dirty="0"/>
              <a:t>Killing Ranking with </a:t>
            </a:r>
            <a:r>
              <a:rPr lang="en-US" altLang="zh-CN" dirty="0" smtClean="0"/>
              <a:t>PageRank </a:t>
            </a:r>
            <a:r>
              <a:rPr lang="en-US" altLang="zh-CN" dirty="0"/>
              <a:t>Centrality of </a:t>
            </a:r>
            <a:r>
              <a:rPr lang="en-US" altLang="zh-CN" b="1" dirty="0"/>
              <a:t>K</a:t>
            </a:r>
            <a:r>
              <a:rPr lang="en-US" altLang="zh-CN" b="1"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en-US" altLang="zh-CN" dirty="0" smtClean="0"/>
              <a:t>   </a:t>
            </a:r>
          </a:p>
          <a:p>
            <a:pPr marL="0" indent="0">
              <a:buNone/>
            </a:pPr>
            <a:r>
              <a:rPr lang="en-US" altLang="zh-CN" dirty="0" smtClean="0"/>
              <a:t>Twisted Fate is outstanding.</a:t>
            </a:r>
            <a:endParaRPr lang="en-US" altLang="zh-CN" dirty="0"/>
          </a:p>
          <a:p>
            <a:endParaRPr lang="en-US" dirty="0"/>
          </a:p>
        </p:txBody>
      </p:sp>
      <p:pic>
        <p:nvPicPr>
          <p:cNvPr id="4" name="图片 3"/>
          <p:cNvPicPr>
            <a:picLocks noChangeAspect="1"/>
          </p:cNvPicPr>
          <p:nvPr/>
        </p:nvPicPr>
        <p:blipFill>
          <a:blip r:embed="rId2"/>
          <a:stretch>
            <a:fillRect/>
          </a:stretch>
        </p:blipFill>
        <p:spPr>
          <a:xfrm>
            <a:off x="178462" y="2678682"/>
            <a:ext cx="9594411" cy="2568163"/>
          </a:xfrm>
          <a:prstGeom prst="rect">
            <a:avLst/>
          </a:prstGeom>
        </p:spPr>
      </p:pic>
    </p:spTree>
    <p:extLst>
      <p:ext uri="{BB962C8B-B14F-4D97-AF65-F5344CB8AC3E}">
        <p14:creationId xmlns:p14="http://schemas.microsoft.com/office/powerpoint/2010/main" val="746746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Champion Ranking with Graph Model</a:t>
            </a:r>
            <a:endParaRPr lang="en-US" b="1" dirty="0"/>
          </a:p>
        </p:txBody>
      </p:sp>
      <p:sp>
        <p:nvSpPr>
          <p:cNvPr id="3" name="内容占位符 2"/>
          <p:cNvSpPr>
            <a:spLocks noGrp="1"/>
          </p:cNvSpPr>
          <p:nvPr>
            <p:ph idx="1"/>
          </p:nvPr>
        </p:nvSpPr>
        <p:spPr/>
        <p:txBody>
          <a:bodyPr/>
          <a:lstStyle/>
          <a:p>
            <a:r>
              <a:rPr lang="en-US" altLang="zh-CN" dirty="0" smtClean="0"/>
              <a:t>Assisting Ranking </a:t>
            </a:r>
            <a:r>
              <a:rPr lang="en-US" altLang="zh-CN" dirty="0"/>
              <a:t>with PageRank Centrality of </a:t>
            </a:r>
            <a:r>
              <a:rPr lang="en-US" altLang="zh-CN" b="1" dirty="0" smtClean="0"/>
              <a:t>A’’</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   </a:t>
            </a:r>
          </a:p>
          <a:p>
            <a:pPr marL="0" indent="0">
              <a:buNone/>
            </a:pPr>
            <a:r>
              <a:rPr lang="en-US" altLang="zh-CN" dirty="0" smtClean="0"/>
              <a:t>No significant difference.</a:t>
            </a:r>
            <a:endParaRPr lang="en-US" altLang="zh-CN" dirty="0"/>
          </a:p>
          <a:p>
            <a:endParaRPr lang="en-US" dirty="0"/>
          </a:p>
        </p:txBody>
      </p:sp>
      <p:pic>
        <p:nvPicPr>
          <p:cNvPr id="4" name="图片 3"/>
          <p:cNvPicPr>
            <a:picLocks noChangeAspect="1"/>
          </p:cNvPicPr>
          <p:nvPr/>
        </p:nvPicPr>
        <p:blipFill>
          <a:blip r:embed="rId2"/>
          <a:stretch>
            <a:fillRect/>
          </a:stretch>
        </p:blipFill>
        <p:spPr>
          <a:xfrm>
            <a:off x="246354" y="2607824"/>
            <a:ext cx="9731583" cy="2362405"/>
          </a:xfrm>
          <a:prstGeom prst="rect">
            <a:avLst/>
          </a:prstGeom>
        </p:spPr>
      </p:pic>
    </p:spTree>
    <p:extLst>
      <p:ext uri="{BB962C8B-B14F-4D97-AF65-F5344CB8AC3E}">
        <p14:creationId xmlns:p14="http://schemas.microsoft.com/office/powerpoint/2010/main" val="1427926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Champion Ability Ranking</a:t>
            </a:r>
            <a:endParaRPr lang="zh-CN" altLang="en-US" b="1" dirty="0"/>
          </a:p>
        </p:txBody>
      </p:sp>
      <p:sp>
        <p:nvSpPr>
          <p:cNvPr id="3" name="内容占位符 2"/>
          <p:cNvSpPr>
            <a:spLocks noGrp="1"/>
          </p:cNvSpPr>
          <p:nvPr>
            <p:ph idx="1"/>
          </p:nvPr>
        </p:nvSpPr>
        <p:spPr/>
        <p:txBody>
          <a:bodyPr/>
          <a:lstStyle/>
          <a:p>
            <a:r>
              <a:rPr lang="en-US" altLang="zh-CN" dirty="0" smtClean="0"/>
              <a:t>Some possible future Works in this part:</a:t>
            </a:r>
            <a:endParaRPr lang="en-US" altLang="zh-CN" dirty="0"/>
          </a:p>
          <a:p>
            <a:pPr lvl="1"/>
            <a:r>
              <a:rPr lang="en-US" altLang="zh-CN" dirty="0" smtClean="0"/>
              <a:t>Deep analysis on exceptional results like non-convergence HITS</a:t>
            </a:r>
          </a:p>
          <a:p>
            <a:pPr lvl="1"/>
            <a:r>
              <a:rPr lang="en-US" altLang="zh-CN" dirty="0" smtClean="0"/>
              <a:t>Combine the result from match data with static champion setting like health, skills, and growth curve (by level)</a:t>
            </a:r>
          </a:p>
          <a:p>
            <a:pPr lvl="1"/>
            <a:r>
              <a:rPr lang="en-US" altLang="zh-CN" dirty="0" smtClean="0"/>
              <a:t>Comparison with the champion clustering results</a:t>
            </a:r>
          </a:p>
          <a:p>
            <a:pPr lvl="1"/>
            <a:r>
              <a:rPr lang="en-US" altLang="zh-CN" dirty="0"/>
              <a:t>Champion Popularity Ranking</a:t>
            </a:r>
          </a:p>
          <a:p>
            <a:endParaRPr lang="zh-CN" altLang="en-US" dirty="0"/>
          </a:p>
        </p:txBody>
      </p:sp>
    </p:spTree>
    <p:extLst>
      <p:ext uri="{BB962C8B-B14F-4D97-AF65-F5344CB8AC3E}">
        <p14:creationId xmlns:p14="http://schemas.microsoft.com/office/powerpoint/2010/main" val="35943326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p:txBody>
          <a:bodyPr/>
          <a:lstStyle/>
          <a:p>
            <a:r>
              <a:rPr lang="en-US" altLang="zh-CN" dirty="0" smtClean="0">
                <a:solidFill>
                  <a:schemeClr val="bg2"/>
                </a:solidFill>
              </a:rPr>
              <a:t>Introduction</a:t>
            </a:r>
          </a:p>
          <a:p>
            <a:r>
              <a:rPr lang="en-US" altLang="zh-CN" dirty="0" smtClean="0">
                <a:solidFill>
                  <a:schemeClr val="bg2"/>
                </a:solidFill>
              </a:rPr>
              <a:t>Data Crawling</a:t>
            </a:r>
          </a:p>
          <a:p>
            <a:r>
              <a:rPr lang="en-US" altLang="zh-CN" dirty="0" smtClean="0">
                <a:solidFill>
                  <a:schemeClr val="bg2"/>
                </a:solidFill>
              </a:rPr>
              <a:t>Champion Matrix and Recommendation</a:t>
            </a:r>
          </a:p>
          <a:p>
            <a:r>
              <a:rPr lang="en-US" altLang="zh-CN" dirty="0" smtClean="0">
                <a:solidFill>
                  <a:schemeClr val="bg2"/>
                </a:solidFill>
              </a:rPr>
              <a:t>Champion Ability Ranking</a:t>
            </a:r>
          </a:p>
          <a:p>
            <a:r>
              <a:rPr lang="en-US" altLang="zh-CN" dirty="0" smtClean="0"/>
              <a:t>Champion Clustering and Match Prediction</a:t>
            </a:r>
            <a:endParaRPr lang="zh-CN" altLang="en-US" dirty="0"/>
          </a:p>
        </p:txBody>
      </p:sp>
    </p:spTree>
    <p:extLst>
      <p:ext uri="{BB962C8B-B14F-4D97-AF65-F5344CB8AC3E}">
        <p14:creationId xmlns:p14="http://schemas.microsoft.com/office/powerpoint/2010/main" val="2041768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a:t>
            </a:r>
            <a:r>
              <a:rPr kumimoji="1" lang="zh-CN" altLang="en-US" b="1" dirty="0" smtClean="0"/>
              <a:t> </a:t>
            </a:r>
            <a:r>
              <a:rPr kumimoji="1" lang="en-US" altLang="zh-CN" b="1" dirty="0"/>
              <a:t>C</a:t>
            </a:r>
            <a:r>
              <a:rPr kumimoji="1" lang="en-US" altLang="zh-CN" b="1" dirty="0" smtClean="0"/>
              <a:t>lustering</a:t>
            </a:r>
            <a:endParaRPr kumimoji="1" lang="zh-CN" altLang="en-US" b="1" dirty="0"/>
          </a:p>
        </p:txBody>
      </p:sp>
      <p:sp>
        <p:nvSpPr>
          <p:cNvPr id="3" name="内容占位符 2"/>
          <p:cNvSpPr>
            <a:spLocks noGrp="1"/>
          </p:cNvSpPr>
          <p:nvPr>
            <p:ph idx="1"/>
          </p:nvPr>
        </p:nvSpPr>
        <p:spPr>
          <a:xfrm>
            <a:off x="677334" y="1733267"/>
            <a:ext cx="8596668" cy="4308096"/>
          </a:xfrm>
        </p:spPr>
        <p:txBody>
          <a:bodyPr/>
          <a:lstStyle/>
          <a:p>
            <a:r>
              <a:rPr kumimoji="1" lang="en-US" altLang="zh-CN" dirty="0" smtClean="0"/>
              <a:t>Features</a:t>
            </a:r>
            <a:endParaRPr kumimoji="1" lang="zh-CN" altLang="en-US" dirty="0" smtClean="0"/>
          </a:p>
          <a:p>
            <a:pPr marL="342891" lvl="1" indent="0">
              <a:buNone/>
            </a:pP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45855542"/>
              </p:ext>
            </p:extLst>
          </p:nvPr>
        </p:nvGraphicFramePr>
        <p:xfrm>
          <a:off x="839053" y="2256806"/>
          <a:ext cx="7429500" cy="4164070"/>
        </p:xfrm>
        <a:graphic>
          <a:graphicData uri="http://schemas.openxmlformats.org/drawingml/2006/table">
            <a:tbl>
              <a:tblPr firstRow="1" firstCol="1" bandRow="1"/>
              <a:tblGrid>
                <a:gridCol w="2466911"/>
                <a:gridCol w="4962589"/>
              </a:tblGrid>
              <a:tr h="326999">
                <a:tc>
                  <a:txBody>
                    <a:bodyPr/>
                    <a:lstStyle/>
                    <a:p>
                      <a:pPr algn="just">
                        <a:spcAft>
                          <a:spcPts val="0"/>
                        </a:spcAft>
                      </a:pPr>
                      <a:r>
                        <a:rPr lang="en-US" sz="1500" kern="100" dirty="0">
                          <a:effectLst/>
                          <a:latin typeface="Calibri" charset="0"/>
                          <a:ea typeface="宋体" charset="0"/>
                          <a:cs typeface="Times New Roman" charset="0"/>
                        </a:rPr>
                        <a:t>Match champion</a:t>
                      </a:r>
                      <a:endParaRPr lang="zh-CN" sz="1500" kern="100" dirty="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Champions that involve in this match</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Kills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Number of enemy champions killed</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Deaths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Number of time champions die</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7040">
                <a:tc>
                  <a:txBody>
                    <a:bodyPr/>
                    <a:lstStyle/>
                    <a:p>
                      <a:pPr algn="just">
                        <a:spcAft>
                          <a:spcPts val="0"/>
                        </a:spcAft>
                      </a:pPr>
                      <a:r>
                        <a:rPr lang="en-US" sz="1500" kern="100">
                          <a:effectLst/>
                          <a:latin typeface="Calibri" charset="0"/>
                          <a:ea typeface="宋体" charset="0"/>
                          <a:cs typeface="Times New Roman" charset="0"/>
                        </a:rPr>
                        <a:t>Assists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dirty="0">
                          <a:effectLst/>
                          <a:latin typeface="Calibri" charset="0"/>
                          <a:ea typeface="宋体" charset="0"/>
                          <a:cs typeface="Times New Roman" charset="0"/>
                        </a:rPr>
                        <a:t>Number of times assisting teammates to kill enemy champions</a:t>
                      </a:r>
                      <a:endParaRPr lang="zh-CN" sz="1500" kern="100" dirty="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dirty="0">
                          <a:effectLst/>
                          <a:latin typeface="Calibri" charset="0"/>
                          <a:ea typeface="宋体" charset="0"/>
                          <a:cs typeface="Times New Roman" charset="0"/>
                        </a:rPr>
                        <a:t>Gold earned</a:t>
                      </a:r>
                      <a:endParaRPr lang="zh-CN" sz="1500" kern="100" dirty="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How much gold earned by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Magic damage</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Magic damage dealt to enemy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Physical damage</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Physical damage dealt to enemy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True damage</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True damage dealt to enemy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Damage taken</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Damage taken from enemy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7040">
                <a:tc>
                  <a:txBody>
                    <a:bodyPr/>
                    <a:lstStyle/>
                    <a:p>
                      <a:pPr algn="just">
                        <a:spcAft>
                          <a:spcPts val="0"/>
                        </a:spcAft>
                      </a:pPr>
                      <a:r>
                        <a:rPr lang="en-US" sz="1500" kern="100">
                          <a:effectLst/>
                          <a:latin typeface="Calibri" charset="0"/>
                          <a:ea typeface="宋体" charset="0"/>
                          <a:cs typeface="Times New Roman" charset="0"/>
                        </a:rPr>
                        <a:t>Crowd control dealt</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Sum of time of dealing control to enemy champions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Ward placed</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a:effectLst/>
                          <a:latin typeface="Calibri" charset="0"/>
                          <a:ea typeface="宋体" charset="0"/>
                          <a:cs typeface="Times New Roman" charset="0"/>
                        </a:rPr>
                        <a:t>Number of wards that have been placed</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6999">
                <a:tc>
                  <a:txBody>
                    <a:bodyPr/>
                    <a:lstStyle/>
                    <a:p>
                      <a:pPr algn="just">
                        <a:spcAft>
                          <a:spcPts val="0"/>
                        </a:spcAft>
                      </a:pPr>
                      <a:r>
                        <a:rPr lang="en-US" sz="1500" kern="100">
                          <a:effectLst/>
                          <a:latin typeface="Calibri" charset="0"/>
                          <a:ea typeface="宋体" charset="0"/>
                          <a:cs typeface="Times New Roman" charset="0"/>
                        </a:rPr>
                        <a:t>Ward kills</a:t>
                      </a:r>
                      <a:endParaRPr lang="zh-CN" sz="1500" kern="10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500" kern="100" dirty="0">
                          <a:effectLst/>
                          <a:latin typeface="Calibri" charset="0"/>
                          <a:ea typeface="宋体" charset="0"/>
                          <a:cs typeface="Times New Roman" charset="0"/>
                        </a:rPr>
                        <a:t>Number of wards that have been killed</a:t>
                      </a:r>
                      <a:endParaRPr lang="zh-CN" sz="1500" kern="100" dirty="0">
                        <a:effectLst/>
                        <a:latin typeface="Calibri" charset="0"/>
                        <a:ea typeface="宋体" charset="0"/>
                        <a:cs typeface="Times New Roman"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83514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a:t>
            </a:r>
            <a:r>
              <a:rPr kumimoji="1" lang="zh-CN" altLang="en-US" b="1" dirty="0" smtClean="0"/>
              <a:t> </a:t>
            </a:r>
            <a:r>
              <a:rPr kumimoji="1" lang="en-US" altLang="zh-CN" b="1" dirty="0" smtClean="0"/>
              <a:t>Clustering</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kumimoji="1" lang="en-US" altLang="zh-CN" dirty="0" smtClean="0"/>
                  <a:t>Algorithms</a:t>
                </a:r>
                <a:endParaRPr kumimoji="1" lang="zh-CN" altLang="en-US" dirty="0" smtClean="0"/>
              </a:p>
              <a:p>
                <a:pPr lvl="1"/>
                <a:r>
                  <a:rPr kumimoji="1" lang="en-US" altLang="zh-CN" dirty="0" smtClean="0"/>
                  <a:t>K-means</a:t>
                </a:r>
              </a:p>
              <a:p>
                <a:pPr marL="457200" lvl="1" indent="0">
                  <a:buNone/>
                </a:pPr>
                <a:r>
                  <a:rPr kumimoji="1" lang="en-US" altLang="zh-CN" dirty="0" smtClean="0"/>
                  <a:t>    </a:t>
                </a:r>
                <a:r>
                  <a:rPr lang="en-US" altLang="zh-CN" dirty="0" smtClean="0"/>
                  <a:t>Minimize within-cluster sum of squares</a:t>
                </a:r>
              </a:p>
              <a:p>
                <a:pPr marL="342891" lvl="1"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𝑚𝑖𝑛</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𝑘</m:t>
                          </m:r>
                        </m:sup>
                        <m:e>
                          <m:nary>
                            <m:naryPr>
                              <m:chr m:val="∑"/>
                              <m:supHide m:val="on"/>
                              <m:ctrlPr>
                                <a:rPr kumimoji="1" lang="is-IS" altLang="zh-CN" b="0" i="1" smtClean="0">
                                  <a:latin typeface="Cambria Math" panose="02040503050406030204" pitchFamily="18" charset="0"/>
                                </a:rPr>
                              </m:ctrlPr>
                            </m:naryPr>
                            <m:sub>
                              <m:r>
                                <m:rPr>
                                  <m:brk m:alnAt="7"/>
                                </m:rPr>
                                <a:rPr kumimoji="1" lang="en-US" altLang="zh-CN" b="0" i="1" smtClean="0">
                                  <a:latin typeface="Cambria Math" charset="0"/>
                                </a:rPr>
                                <m:t>𝑥</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panose="02040503050406030204" pitchFamily="18" charset="0"/>
                                      <a:ea typeface="Cambria Math" charset="0"/>
                                      <a:cs typeface="Cambria Math" charset="0"/>
                                    </a:rPr>
                                  </m:ctrlPr>
                                </m:sSubPr>
                                <m:e>
                                  <m:r>
                                    <a:rPr kumimoji="1" lang="en-US" altLang="zh-CN" b="0" i="1" smtClean="0">
                                      <a:latin typeface="Cambria Math" charset="0"/>
                                      <a:ea typeface="Cambria Math" charset="0"/>
                                      <a:cs typeface="Cambria Math" charset="0"/>
                                    </a:rPr>
                                    <m:t>𝑆</m:t>
                                  </m:r>
                                </m:e>
                                <m:sub>
                                  <m:r>
                                    <a:rPr kumimoji="1" lang="en-US" altLang="zh-CN" b="0" i="1" smtClean="0">
                                      <a:latin typeface="Cambria Math" charset="0"/>
                                      <a:ea typeface="Cambria Math" charset="0"/>
                                      <a:cs typeface="Cambria Math" charset="0"/>
                                    </a:rPr>
                                    <m:t>𝑖</m:t>
                                  </m:r>
                                </m:sub>
                              </m:sSub>
                            </m:sub>
                            <m:sup/>
                            <m:e>
                              <m:sSup>
                                <m:sSupPr>
                                  <m:ctrlPr>
                                    <a:rPr kumimoji="1" lang="is-IS" altLang="zh-CN" b="0" i="1" smtClean="0">
                                      <a:latin typeface="Cambria Math" panose="02040503050406030204" pitchFamily="18" charset="0"/>
                                    </a:rPr>
                                  </m:ctrlPr>
                                </m:sSupPr>
                                <m:e>
                                  <m:r>
                                    <a:rPr kumimoji="1" lang="en-US" altLang="zh-CN" b="0" i="1" smtClean="0">
                                      <a:latin typeface="Cambria Math"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charset="0"/>
                                        </a:rPr>
                                        <m:t>𝑥</m:t>
                                      </m:r>
                                      <m:r>
                                        <a:rPr kumimoji="1" lang="en-US" altLang="zh-CN" b="0" i="1" smtClean="0">
                                          <a:latin typeface="Cambria Math"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charset="0"/>
                                              <a:ea typeface="Cambria Math" charset="0"/>
                                              <a:cs typeface="Cambria Math" charset="0"/>
                                            </a:rPr>
                                            <m:t>𝜇</m:t>
                                          </m:r>
                                        </m:e>
                                        <m:sub>
                                          <m:r>
                                            <a:rPr kumimoji="1" lang="en-US" altLang="zh-CN" b="0" i="1" smtClean="0">
                                              <a:latin typeface="Cambria Math" charset="0"/>
                                            </a:rPr>
                                            <m:t>𝑖</m:t>
                                          </m:r>
                                        </m:sub>
                                      </m:sSub>
                                    </m:e>
                                  </m:d>
                                  <m:r>
                                    <a:rPr kumimoji="1" lang="en-US" altLang="zh-CN" b="0" i="1" smtClean="0">
                                      <a:latin typeface="Cambria Math" charset="0"/>
                                    </a:rPr>
                                    <m:t>|</m:t>
                                  </m:r>
                                </m:e>
                                <m:sup>
                                  <m:r>
                                    <a:rPr kumimoji="1" lang="en-US" altLang="zh-CN" b="0" i="1" smtClean="0">
                                      <a:latin typeface="Cambria Math" charset="0"/>
                                    </a:rPr>
                                    <m:t>2</m:t>
                                  </m:r>
                                </m:sup>
                              </m:sSup>
                            </m:e>
                          </m:nary>
                        </m:e>
                      </m:nary>
                    </m:oMath>
                  </m:oMathPara>
                </a14:m>
                <a:endParaRPr kumimoji="1" lang="en-US" altLang="zh-CN" b="0" dirty="0" smtClean="0"/>
              </a:p>
              <a:p>
                <a:pPr marL="1257291" lvl="2" indent="-457200">
                  <a:buFont typeface="+mj-lt"/>
                  <a:buAutoNum type="arabicPeriod"/>
                </a:pPr>
                <a:r>
                  <a:rPr kumimoji="1" lang="en-US" altLang="zh-CN" dirty="0" smtClean="0"/>
                  <a:t>Randomly initialize k centroids.</a:t>
                </a:r>
              </a:p>
              <a:p>
                <a:pPr marL="1257291" lvl="2" indent="-457200">
                  <a:buFont typeface="+mj-lt"/>
                  <a:buAutoNum type="arabicPeriod"/>
                </a:pPr>
                <a:r>
                  <a:rPr kumimoji="1" lang="en-US" altLang="zh-CN" dirty="0" smtClean="0"/>
                  <a:t>For each point, find the closest centroid and put this point into that cluster.</a:t>
                </a:r>
              </a:p>
              <a:p>
                <a:pPr marL="1257291" lvl="2" indent="-457200">
                  <a:buFont typeface="+mj-lt"/>
                  <a:buAutoNum type="arabicPeriod"/>
                </a:pPr>
                <a:r>
                  <a:rPr kumimoji="1" lang="en-US" altLang="zh-CN" dirty="0" smtClean="0"/>
                  <a:t>Re-calculate centroids.</a:t>
                </a:r>
              </a:p>
              <a:p>
                <a:pPr marL="1257291" lvl="2" indent="-457200">
                  <a:buFont typeface="+mj-lt"/>
                  <a:buAutoNum type="arabicPeriod"/>
                </a:pPr>
                <a:r>
                  <a:rPr kumimoji="1" lang="en-US" altLang="zh-CN" dirty="0" smtClean="0"/>
                  <a:t>Repeat step 2 and 3 until it converges.</a:t>
                </a:r>
                <a:endParaRPr kumimoji="1" lang="zh-CN" altLang="en-US" dirty="0" smtClean="0"/>
              </a:p>
              <a:p>
                <a:pPr marL="342891" lvl="1" indent="0">
                  <a:buNone/>
                </a:pPr>
                <a:r>
                  <a:rPr kumimoji="1" lang="zh-CN" altLang="en-US" dirty="0" smtClean="0"/>
                  <a:t>	</a:t>
                </a:r>
              </a:p>
              <a:p>
                <a:pPr marL="0" indent="0">
                  <a:buNone/>
                </a:pP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7866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a:t>
            </a:r>
            <a:r>
              <a:rPr kumimoji="1" lang="zh-CN" altLang="en-US" b="1" dirty="0" smtClean="0"/>
              <a:t> </a:t>
            </a:r>
            <a:r>
              <a:rPr kumimoji="1" lang="en-US" altLang="zh-CN" b="1" dirty="0" smtClean="0"/>
              <a:t>Clustering</a:t>
            </a:r>
            <a:endParaRPr kumimoji="1" lang="zh-CN" altLang="en-US" b="1" dirty="0"/>
          </a:p>
        </p:txBody>
      </p:sp>
      <p:sp>
        <p:nvSpPr>
          <p:cNvPr id="3" name="内容占位符 2"/>
          <p:cNvSpPr>
            <a:spLocks noGrp="1"/>
          </p:cNvSpPr>
          <p:nvPr>
            <p:ph idx="1"/>
          </p:nvPr>
        </p:nvSpPr>
        <p:spPr/>
        <p:txBody>
          <a:bodyPr/>
          <a:lstStyle/>
          <a:p>
            <a:r>
              <a:rPr kumimoji="1" lang="en-US" altLang="zh-CN" dirty="0" smtClean="0"/>
              <a:t>Algorithms</a:t>
            </a:r>
            <a:endParaRPr kumimoji="1" lang="zh-CN" altLang="en-US" dirty="0" smtClean="0"/>
          </a:p>
          <a:p>
            <a:pPr lvl="1"/>
            <a:r>
              <a:rPr kumimoji="1" lang="en-US" altLang="zh-CN" dirty="0" smtClean="0"/>
              <a:t>K-means</a:t>
            </a:r>
          </a:p>
          <a:p>
            <a:pPr marL="342891" lvl="1" indent="0">
              <a:buNone/>
            </a:pPr>
            <a:r>
              <a:rPr lang="en-US" altLang="zh-CN" dirty="0" smtClean="0"/>
              <a:t>	</a:t>
            </a:r>
            <a:r>
              <a:rPr kumimoji="1" lang="zh-CN" altLang="en-US" dirty="0" smtClean="0"/>
              <a:t>	</a:t>
            </a:r>
          </a:p>
          <a:p>
            <a:pPr marL="0" indent="0">
              <a:buNone/>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293" y="3073794"/>
            <a:ext cx="4442548" cy="1855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73794"/>
            <a:ext cx="4459135" cy="1855000"/>
          </a:xfrm>
          <a:prstGeom prst="rect">
            <a:avLst/>
          </a:prstGeom>
        </p:spPr>
      </p:pic>
    </p:spTree>
    <p:extLst>
      <p:ext uri="{BB962C8B-B14F-4D97-AF65-F5344CB8AC3E}">
        <p14:creationId xmlns:p14="http://schemas.microsoft.com/office/powerpoint/2010/main" val="39414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p:txBody>
          <a:bodyPr>
            <a:normAutofit/>
          </a:bodyPr>
          <a:lstStyle/>
          <a:p>
            <a:r>
              <a:rPr kumimoji="1" lang="en-US" altLang="zh-CN" dirty="0" smtClean="0"/>
              <a:t>Algorithms</a:t>
            </a:r>
          </a:p>
          <a:p>
            <a:pPr lvl="1"/>
            <a:r>
              <a:rPr kumimoji="1" lang="en-US" altLang="zh-CN" dirty="0" smtClean="0"/>
              <a:t>Agglomerative</a:t>
            </a:r>
            <a:endParaRPr kumimoji="1" lang="en-US" altLang="zh-CN" dirty="0"/>
          </a:p>
          <a:p>
            <a:pPr marL="628635" lvl="3" indent="0">
              <a:spcBef>
                <a:spcPts val="751"/>
              </a:spcBef>
              <a:buNone/>
            </a:pPr>
            <a:r>
              <a:rPr kumimoji="1" lang="en-US" altLang="zh-CN" sz="2400" dirty="0"/>
              <a:t>Pair nearest points/clusters and finally obtain n clusters.</a:t>
            </a:r>
          </a:p>
          <a:p>
            <a:pPr marL="1085824" lvl="3" indent="-457189">
              <a:spcBef>
                <a:spcPts val="751"/>
              </a:spcBef>
              <a:buFont typeface="+mj-lt"/>
              <a:buAutoNum type="arabicPeriod"/>
            </a:pPr>
            <a:r>
              <a:rPr kumimoji="1" lang="en-US" altLang="zh-CN" sz="2400" dirty="0"/>
              <a:t>Initialize with m points.</a:t>
            </a:r>
          </a:p>
          <a:p>
            <a:pPr marL="1085824" lvl="3" indent="-457189">
              <a:spcBef>
                <a:spcPts val="751"/>
              </a:spcBef>
              <a:buFont typeface="+mj-lt"/>
              <a:buAutoNum type="arabicPeriod"/>
            </a:pPr>
            <a:r>
              <a:rPr kumimoji="1" lang="en-US" altLang="zh-CN" sz="2400" dirty="0"/>
              <a:t>For each point, find and be merged with the nearest cluster as a cluster.</a:t>
            </a:r>
          </a:p>
          <a:p>
            <a:pPr marL="1085824" lvl="3" indent="-457189">
              <a:spcBef>
                <a:spcPts val="751"/>
              </a:spcBef>
              <a:buFont typeface="+mj-lt"/>
              <a:buAutoNum type="arabicPeriod"/>
            </a:pPr>
            <a:r>
              <a:rPr kumimoji="1" lang="en-US" altLang="zh-CN" sz="2400" dirty="0"/>
              <a:t>For each cluster, find and be merged with the nearest cluster as a new cluster.</a:t>
            </a:r>
          </a:p>
          <a:p>
            <a:pPr marL="1085824" lvl="3" indent="-457189">
              <a:spcBef>
                <a:spcPts val="751"/>
              </a:spcBef>
              <a:buFont typeface="+mj-lt"/>
              <a:buAutoNum type="arabicPeriod"/>
            </a:pPr>
            <a:r>
              <a:rPr kumimoji="1" lang="en-US" altLang="zh-CN" sz="2400" dirty="0"/>
              <a:t>Repeat step 3 until there are exactly n clusters.</a:t>
            </a:r>
            <a:endParaRPr kumimoji="1" lang="zh-CN" altLang="en-US" sz="2400" dirty="0"/>
          </a:p>
          <a:p>
            <a:endParaRPr kumimoji="1" lang="zh-CN" altLang="en-US" dirty="0"/>
          </a:p>
        </p:txBody>
      </p:sp>
    </p:spTree>
    <p:extLst>
      <p:ext uri="{BB962C8B-B14F-4D97-AF65-F5344CB8AC3E}">
        <p14:creationId xmlns:p14="http://schemas.microsoft.com/office/powerpoint/2010/main" val="4240236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p:txBody>
          <a:bodyPr/>
          <a:lstStyle/>
          <a:p>
            <a:r>
              <a:rPr kumimoji="1" lang="en-US" altLang="zh-CN" dirty="0" smtClean="0"/>
              <a:t>Algorithms</a:t>
            </a:r>
          </a:p>
          <a:p>
            <a:pPr lvl="1"/>
            <a:r>
              <a:rPr kumimoji="1" lang="en-US" altLang="zh-CN" dirty="0" smtClean="0"/>
              <a:t>Agglomerative</a:t>
            </a:r>
            <a:endParaRPr kumimoji="1" lang="en-US" altLang="zh-CN" dirty="0"/>
          </a:p>
          <a:p>
            <a:pPr marL="0" indent="0">
              <a:buNone/>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44" y="3449768"/>
            <a:ext cx="3542058" cy="282178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995" y="3449768"/>
            <a:ext cx="2810541" cy="2821783"/>
          </a:xfrm>
          <a:prstGeom prst="rect">
            <a:avLst/>
          </a:prstGeom>
        </p:spPr>
      </p:pic>
      <p:sp>
        <p:nvSpPr>
          <p:cNvPr id="7" name="右箭头 6"/>
          <p:cNvSpPr/>
          <p:nvPr/>
        </p:nvSpPr>
        <p:spPr>
          <a:xfrm>
            <a:off x="4366690" y="4301462"/>
            <a:ext cx="927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9956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Objectives</a:t>
            </a:r>
            <a:endParaRPr lang="zh-CN" altLang="en-US" b="1" dirty="0"/>
          </a:p>
        </p:txBody>
      </p:sp>
      <p:sp>
        <p:nvSpPr>
          <p:cNvPr id="3" name="内容占位符 2"/>
          <p:cNvSpPr>
            <a:spLocks noGrp="1"/>
          </p:cNvSpPr>
          <p:nvPr>
            <p:ph idx="1"/>
          </p:nvPr>
        </p:nvSpPr>
        <p:spPr/>
        <p:txBody>
          <a:bodyPr/>
          <a:lstStyle/>
          <a:p>
            <a:r>
              <a:rPr lang="en-US" altLang="zh-CN" dirty="0" smtClean="0"/>
              <a:t>MOBA (multiplayer online battle arena): </a:t>
            </a:r>
            <a:r>
              <a:rPr lang="en-US" altLang="zh-CN" smtClean="0"/>
              <a:t>a quite new </a:t>
            </a:r>
            <a:r>
              <a:rPr lang="en-US" altLang="zh-CN" dirty="0" smtClean="0"/>
              <a:t>but popular game </a:t>
            </a:r>
            <a:r>
              <a:rPr lang="en-US" altLang="zh-CN" smtClean="0"/>
              <a:t>genre </a:t>
            </a:r>
            <a:endParaRPr lang="en-US"/>
          </a:p>
          <a:p>
            <a:r>
              <a:rPr lang="en-US" smtClean="0"/>
              <a:t>LoL </a:t>
            </a:r>
            <a:r>
              <a:rPr lang="en-US"/>
              <a:t>(League of </a:t>
            </a:r>
            <a:r>
              <a:rPr lang="en-US" smtClean="0"/>
              <a:t>Legends): one of the most popular MOBA in the world: over 27 </a:t>
            </a:r>
            <a:r>
              <a:rPr lang="en-US"/>
              <a:t>million daily players</a:t>
            </a:r>
            <a:endParaRPr lang="en-US" altLang="zh-CN" smtClean="0"/>
          </a:p>
          <a:p>
            <a:endParaRPr lang="en-US" altLang="zh-CN" smtClean="0"/>
          </a:p>
          <a:p>
            <a:r>
              <a:rPr lang="en-US" altLang="zh-CN" smtClean="0"/>
              <a:t>Data analysis on games</a:t>
            </a:r>
            <a:endParaRPr lang="en-US" altLang="zh-CN" dirty="0" smtClean="0"/>
          </a:p>
          <a:p>
            <a:pPr lvl="1"/>
            <a:r>
              <a:rPr lang="en-US" altLang="zh-CN" smtClean="0"/>
              <a:t>Insights on game design: game balance, champion positioning</a:t>
            </a:r>
            <a:endParaRPr lang="en-US" altLang="zh-CN" dirty="0" smtClean="0"/>
          </a:p>
          <a:p>
            <a:pPr lvl="1"/>
            <a:r>
              <a:rPr lang="en-US" altLang="zh-CN" smtClean="0"/>
              <a:t>Insights for gamers: how to pick champion, how to find champion suitable for a player</a:t>
            </a:r>
            <a:endParaRPr lang="zh-CN" altLang="en-US" dirty="0"/>
          </a:p>
        </p:txBody>
      </p:sp>
    </p:spTree>
    <p:extLst>
      <p:ext uri="{BB962C8B-B14F-4D97-AF65-F5344CB8AC3E}">
        <p14:creationId xmlns:p14="http://schemas.microsoft.com/office/powerpoint/2010/main" val="33177538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en-US" altLang="zh-CN" dirty="0" smtClean="0"/>
                  <a:t>Evaluation</a:t>
                </a:r>
              </a:p>
              <a:p>
                <a:pPr lvl="1"/>
                <a:r>
                  <a:rPr kumimoji="1" lang="en-US" altLang="zh-CN" dirty="0" smtClean="0"/>
                  <a:t>Distortion: sum of distances between points and their centroid.</a:t>
                </a:r>
              </a:p>
              <a:p>
                <a:pPr marL="457189" lvl="1" indent="0">
                  <a:buNone/>
                </a:pPr>
                <a:r>
                  <a:rPr lang="en-US" altLang="zh-CN" dirty="0" smtClean="0"/>
                  <a:t>		</a:t>
                </a:r>
                <a14:m>
                  <m:oMath xmlns:m="http://schemas.openxmlformats.org/officeDocument/2006/math">
                    <m:r>
                      <m:rPr>
                        <m:sty m:val="p"/>
                      </m:rPr>
                      <a:rPr lang="en-US" altLang="zh-CN">
                        <a:latin typeface="Cambria Math" panose="02040503050406030204" pitchFamily="18" charset="0"/>
                      </a:rPr>
                      <m:t>Distortion</m:t>
                    </m:r>
                    <m:r>
                      <a:rPr lang="en-US" altLang="zh-CN">
                        <a:latin typeface="Cambria Math" panose="02040503050406030204" pitchFamily="18" charset="0"/>
                      </a:rPr>
                      <m:t>=</m:t>
                    </m:r>
                    <m:f>
                      <m:fPr>
                        <m:ctrlPr>
                          <a:rPr lang="zh-CN" altLang="zh-CN" i="1">
                            <a:latin typeface="Cambria Math" panose="02040503050406030204" pitchFamily="18" charset="0"/>
                          </a:rPr>
                        </m:ctrlPr>
                      </m:fPr>
                      <m:num>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𝐸𝑢𝑐𝑙𝑖𝑑𝑒𝑎𝑛</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𝑐𝑒𝑛𝑡𝑟𝑜𝑖𝑑</m:t>
                            </m:r>
                            <m:r>
                              <a:rPr lang="en-US" altLang="zh-CN" i="1">
                                <a:latin typeface="Cambria Math" panose="02040503050406030204" pitchFamily="18" charset="0"/>
                              </a:rPr>
                              <m:t>)</m:t>
                            </m:r>
                          </m:e>
                        </m:nary>
                      </m:num>
                      <m:den>
                        <m:r>
                          <a:rPr lang="en-US" altLang="zh-CN" i="1">
                            <a:latin typeface="Cambria Math" panose="02040503050406030204" pitchFamily="18" charset="0"/>
                          </a:rPr>
                          <m:t>𝑛</m:t>
                        </m:r>
                      </m:den>
                    </m:f>
                  </m:oMath>
                </a14:m>
                <a:endParaRPr lang="zh-CN" altLang="zh-CN" dirty="0"/>
              </a:p>
              <a:p>
                <a:pPr marL="457189" lvl="1" indent="0">
                  <a:buNone/>
                </a:pPr>
                <a:endParaRPr kumimoji="1" lang="en-US" altLang="zh-CN" dirty="0" smtClean="0"/>
              </a:p>
              <a:p>
                <a:pPr lvl="1"/>
                <a:r>
                  <a:rPr kumimoji="1" lang="en-US" altLang="zh-CN" dirty="0" smtClean="0"/>
                  <a:t>Distance between clusters</a:t>
                </a:r>
              </a:p>
              <a:p>
                <a:pPr marL="457189" lvl="1" indent="0">
                  <a:buNone/>
                </a:pPr>
                <a:r>
                  <a:rPr kumimoji="1" lang="en-US" altLang="zh-CN" dirty="0"/>
                  <a:t>	</a:t>
                </a:r>
                <a:r>
                  <a:rPr kumimoji="1" lang="en-US" altLang="zh-CN" dirty="0" smtClean="0"/>
                  <a:t>	</a:t>
                </a:r>
                <a14:m>
                  <m:oMath xmlns:m="http://schemas.openxmlformats.org/officeDocument/2006/math">
                    <m:r>
                      <m:rPr>
                        <m:sty m:val="p"/>
                      </m:rPr>
                      <a:rPr lang="en-US" altLang="zh-CN">
                        <a:latin typeface="Cambria Math" panose="02040503050406030204" pitchFamily="18" charset="0"/>
                      </a:rPr>
                      <m:t>Distance</m:t>
                    </m:r>
                    <m:r>
                      <a:rPr lang="en-US" altLang="zh-CN">
                        <a:latin typeface="Cambria Math" panose="02040503050406030204" pitchFamily="18" charset="0"/>
                      </a:rPr>
                      <m:t>= </m:t>
                    </m:r>
                    <m:f>
                      <m:fPr>
                        <m:ctrlPr>
                          <a:rPr lang="zh-CN" altLang="zh-CN" i="1">
                            <a:latin typeface="Cambria Math" panose="02040503050406030204" pitchFamily="18" charset="0"/>
                          </a:rPr>
                        </m:ctrlPr>
                      </m:fPr>
                      <m:num>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𝐸𝑢𝑐𝑙𝑖𝑑𝑒𝑎𝑛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𝑐𝑒𝑛𝑡𝑟𝑜𝑖𝑑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𝑐𝑒𝑛𝑡𝑟𝑜𝑖𝑑</m:t>
                                </m:r>
                              </m:e>
                              <m:sub>
                                <m:r>
                                  <a:rPr lang="en-US" altLang="zh-CN" i="1">
                                    <a:latin typeface="Cambria Math" panose="02040503050406030204" pitchFamily="18" charset="0"/>
                                  </a:rPr>
                                  <m:t>𝑗</m:t>
                                </m:r>
                              </m:sub>
                            </m:sSub>
                            <m:r>
                              <a:rPr lang="en-US" altLang="zh-CN" i="1">
                                <a:latin typeface="Cambria Math" panose="02040503050406030204" pitchFamily="18" charset="0"/>
                              </a:rPr>
                              <m:t>)</m:t>
                            </m:r>
                          </m:e>
                        </m:nary>
                      </m:num>
                      <m:den>
                        <m:r>
                          <a:rPr lang="en-US" altLang="zh-CN" i="1">
                            <a:latin typeface="Cambria Math" panose="02040503050406030204" pitchFamily="18" charset="0"/>
                          </a:rPr>
                          <m:t>2</m:t>
                        </m:r>
                        <m:r>
                          <a:rPr lang="en-US" altLang="zh-CN" i="1">
                            <a:latin typeface="Cambria Math" panose="02040503050406030204" pitchFamily="18" charset="0"/>
                          </a:rPr>
                          <m:t>𝑚</m:t>
                        </m:r>
                      </m:den>
                    </m:f>
                  </m:oMath>
                </a14:m>
                <a:endParaRPr lang="zh-CN" altLang="zh-CN" dirty="0"/>
              </a:p>
              <a:p>
                <a:pPr marL="457189" lvl="1" indent="0">
                  <a:buNone/>
                </a:pP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512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en-US" altLang="zh-CN" dirty="0" smtClean="0"/>
                  <a:t>Evaluation</a:t>
                </a:r>
              </a:p>
              <a:p>
                <a:pPr marL="457189" lvl="1" indent="0">
                  <a:buNone/>
                </a:pPr>
                <a:r>
                  <a:rPr kumimoji="1" lang="en-US" altLang="zh-CN" dirty="0" smtClean="0"/>
                  <a:t>Distortion and distance between clusters are both important. Low distortion and high distance between clusters are what we desire.</a:t>
                </a:r>
              </a:p>
              <a:p>
                <a:pPr marL="457189" lvl="1" indent="0">
                  <a:buNone/>
                </a:pPr>
                <a:endParaRPr kumimoji="1" lang="en-US" altLang="zh-CN" dirty="0" smtClean="0"/>
              </a:p>
              <a:p>
                <a:pPr marL="457189" lvl="1" indent="0">
                  <a:buNone/>
                </a:pPr>
                <a:endParaRPr kumimoji="1" lang="en-US" altLang="zh-CN" dirty="0" smtClean="0"/>
              </a:p>
              <a:p>
                <a:pPr marL="457189" lvl="1"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D</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𝑑𝑖𝑠𝑡𝑎𝑛𝑐𝑒</m:t>
                          </m:r>
                        </m:num>
                        <m:den>
                          <m:r>
                            <a:rPr lang="en-US" altLang="zh-CN" i="1">
                              <a:latin typeface="Cambria Math" panose="02040503050406030204" pitchFamily="18" charset="0"/>
                            </a:rPr>
                            <m:t>𝑑𝑖𝑠𝑡𝑜𝑟𝑡𝑖𝑜𝑛</m:t>
                          </m:r>
                        </m:den>
                      </m:f>
                    </m:oMath>
                  </m:oMathPara>
                </a14:m>
                <a:endParaRPr lang="zh-CN" altLang="zh-CN" dirty="0"/>
              </a:p>
              <a:p>
                <a:pPr marL="457189" lvl="1" indent="0">
                  <a:buNone/>
                </a:pP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8938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p:txBody>
          <a:bodyPr/>
          <a:lstStyle/>
          <a:p>
            <a:r>
              <a:rPr kumimoji="1" lang="en-US" altLang="zh-CN" dirty="0" smtClean="0"/>
              <a:t>Selecting k</a:t>
            </a:r>
          </a:p>
          <a:p>
            <a:pPr marL="457189" lvl="1" indent="0">
              <a:buNone/>
            </a:pPr>
            <a:r>
              <a:rPr kumimoji="1" lang="en-US" altLang="zh-CN" dirty="0" smtClean="0"/>
              <a:t>Elbow method: find k where D decreases the most and slows down the trend afterwards.</a:t>
            </a:r>
          </a:p>
          <a:p>
            <a:pPr marL="457189" lvl="1" indent="0">
              <a:buNone/>
            </a:pPr>
            <a:endParaRPr kumimoji="1" lang="zh-CN" altLang="en-US" dirty="0"/>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473980" y="3198786"/>
            <a:ext cx="4097655" cy="3072765"/>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4323985" y="3243867"/>
            <a:ext cx="4036695" cy="3027680"/>
          </a:xfrm>
          <a:prstGeom prst="rect">
            <a:avLst/>
          </a:prstGeom>
        </p:spPr>
      </p:pic>
    </p:spTree>
    <p:extLst>
      <p:ext uri="{BB962C8B-B14F-4D97-AF65-F5344CB8AC3E}">
        <p14:creationId xmlns:p14="http://schemas.microsoft.com/office/powerpoint/2010/main" val="726679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p:txBody>
          <a:bodyPr/>
          <a:lstStyle/>
          <a:p>
            <a:r>
              <a:rPr kumimoji="1" lang="en-US" altLang="zh-CN" dirty="0" smtClean="0"/>
              <a:t>Result</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09532471"/>
              </p:ext>
            </p:extLst>
          </p:nvPr>
        </p:nvGraphicFramePr>
        <p:xfrm>
          <a:off x="677334" y="2952656"/>
          <a:ext cx="8261347" cy="2900634"/>
        </p:xfrm>
        <a:graphic>
          <a:graphicData uri="http://schemas.openxmlformats.org/drawingml/2006/table">
            <a:tbl>
              <a:tblPr firstRow="1" firstCol="1" bandRow="1"/>
              <a:tblGrid>
                <a:gridCol w="624924"/>
                <a:gridCol w="549383"/>
                <a:gridCol w="727932"/>
                <a:gridCol w="741667"/>
                <a:gridCol w="700463"/>
                <a:gridCol w="796605"/>
                <a:gridCol w="837809"/>
                <a:gridCol w="782871"/>
                <a:gridCol w="879013"/>
                <a:gridCol w="865278"/>
                <a:gridCol w="755402"/>
              </a:tblGrid>
              <a:tr h="670560">
                <a:tc>
                  <a:txBody>
                    <a:bodyPr/>
                    <a:lstStyle/>
                    <a:p>
                      <a:pPr algn="ctr">
                        <a:spcAft>
                          <a:spcPts val="0"/>
                        </a:spcAft>
                      </a:pPr>
                      <a:r>
                        <a:rPr lang="en-US" altLang="zh-CN" sz="1500" kern="100" dirty="0" smtClean="0">
                          <a:effectLst/>
                          <a:latin typeface="Calibri" charset="0"/>
                          <a:ea typeface="宋体" charset="0"/>
                          <a:cs typeface="Times New Roman" charset="0"/>
                        </a:rPr>
                        <a:t>Index</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Kills</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Deaths</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Assists</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smtClean="0">
                          <a:effectLst/>
                          <a:latin typeface="Calibri" charset="0"/>
                          <a:ea typeface="宋体" charset="0"/>
                          <a:cs typeface="Times New Roman" charset="0"/>
                        </a:rPr>
                        <a:t>Gold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smtClean="0">
                          <a:effectLst/>
                          <a:latin typeface="Calibri" charset="0"/>
                          <a:ea typeface="宋体" charset="0"/>
                          <a:cs typeface="Times New Roman" charset="0"/>
                        </a:rPr>
                        <a:t>Magic</a:t>
                      </a:r>
                    </a:p>
                    <a:p>
                      <a:pPr algn="ctr">
                        <a:spcAft>
                          <a:spcPts val="0"/>
                        </a:spcAft>
                      </a:pPr>
                      <a:r>
                        <a:rPr lang="en-US" altLang="zh-CN" sz="1500" kern="100" dirty="0" smtClean="0">
                          <a:effectLst/>
                          <a:latin typeface="Calibri" charset="0"/>
                          <a:ea typeface="宋体" charset="0"/>
                          <a:cs typeface="Times New Roman" charset="0"/>
                        </a:rPr>
                        <a:t>damage</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smtClean="0">
                          <a:effectLst/>
                          <a:latin typeface="Calibri" charset="0"/>
                          <a:ea typeface="宋体" charset="0"/>
                          <a:cs typeface="Times New Roman" charset="0"/>
                        </a:rPr>
                        <a:t>Physical</a:t>
                      </a:r>
                    </a:p>
                    <a:p>
                      <a:pPr algn="ctr">
                        <a:spcAft>
                          <a:spcPts val="0"/>
                        </a:spcAft>
                      </a:pPr>
                      <a:r>
                        <a:rPr lang="en-US" altLang="zh-CN" sz="1500" kern="100" dirty="0" smtClean="0">
                          <a:effectLst/>
                          <a:latin typeface="Calibri" charset="0"/>
                          <a:ea typeface="宋体" charset="0"/>
                          <a:cs typeface="Times New Roman" charset="0"/>
                        </a:rPr>
                        <a:t>damage</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smtClean="0">
                          <a:effectLst/>
                          <a:latin typeface="Calibri" charset="0"/>
                          <a:ea typeface="宋体" charset="0"/>
                          <a:cs typeface="Times New Roman" charset="0"/>
                        </a:rPr>
                        <a:t>True</a:t>
                      </a:r>
                    </a:p>
                    <a:p>
                      <a:pPr algn="ctr">
                        <a:spcAft>
                          <a:spcPts val="0"/>
                        </a:spcAft>
                      </a:pPr>
                      <a:r>
                        <a:rPr lang="en-US" altLang="zh-CN" sz="1500" kern="100" dirty="0" smtClean="0">
                          <a:effectLst/>
                          <a:latin typeface="Calibri" charset="0"/>
                          <a:ea typeface="宋体" charset="0"/>
                          <a:cs typeface="Times New Roman" charset="0"/>
                        </a:rPr>
                        <a:t>damage</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smtClean="0">
                          <a:effectLst/>
                          <a:latin typeface="Calibri" charset="0"/>
                          <a:ea typeface="宋体" charset="0"/>
                          <a:cs typeface="Times New Roman" charset="0"/>
                        </a:rPr>
                        <a:t>Damage</a:t>
                      </a:r>
                      <a:r>
                        <a:rPr lang="en-US" sz="1500" kern="100" baseline="0" dirty="0" smtClean="0">
                          <a:effectLst/>
                          <a:latin typeface="Calibri" charset="0"/>
                          <a:ea typeface="宋体" charset="0"/>
                          <a:cs typeface="Times New Roman" charset="0"/>
                        </a:rPr>
                        <a:t> </a:t>
                      </a:r>
                    </a:p>
                    <a:p>
                      <a:pPr algn="ctr">
                        <a:spcAft>
                          <a:spcPts val="0"/>
                        </a:spcAft>
                      </a:pPr>
                      <a:r>
                        <a:rPr lang="en-US" sz="1500" kern="100" baseline="0" dirty="0" smtClean="0">
                          <a:effectLst/>
                          <a:latin typeface="Calibri" charset="0"/>
                          <a:ea typeface="宋体" charset="0"/>
                          <a:cs typeface="Times New Roman" charset="0"/>
                        </a:rPr>
                        <a:t>t</a:t>
                      </a:r>
                      <a:r>
                        <a:rPr lang="en-US" sz="1500" kern="100" dirty="0" smtClean="0">
                          <a:effectLst/>
                          <a:latin typeface="Calibri" charset="0"/>
                          <a:ea typeface="宋体" charset="0"/>
                          <a:cs typeface="Times New Roman" charset="0"/>
                        </a:rPr>
                        <a:t>aken</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Control</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Ward</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effectLst/>
                          <a:latin typeface="Calibri" charset="0"/>
                          <a:ea typeface="宋体" charset="0"/>
                          <a:cs typeface="Times New Roman" charset="0"/>
                        </a:rPr>
                        <a:t>1</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8</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11291</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13340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2436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890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30760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685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11</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effectLst/>
                          <a:latin typeface="Calibri" charset="0"/>
                          <a:ea typeface="宋体" charset="0"/>
                          <a:cs typeface="Times New Roman" charset="0"/>
                        </a:rPr>
                        <a:t>2</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11742</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3515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11856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1366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29593</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685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effectLst/>
                          <a:latin typeface="Calibri" charset="0"/>
                          <a:ea typeface="宋体" charset="0"/>
                          <a:cs typeface="Times New Roman" charset="0"/>
                        </a:rPr>
                        <a:t>3</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12328</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2545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solidFill>
                            <a:srgbClr val="FF0000"/>
                          </a:solidFill>
                          <a:effectLst/>
                          <a:latin typeface="Calibri" charset="0"/>
                          <a:ea typeface="宋体" charset="0"/>
                          <a:cs typeface="Times New Roman" charset="0"/>
                        </a:rPr>
                        <a:t>16919</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846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20438</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332</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effectLst/>
                          <a:latin typeface="Calibri" charset="0"/>
                          <a:ea typeface="宋体" charset="0"/>
                          <a:cs typeface="Times New Roman" charset="0"/>
                        </a:rPr>
                        <a:t>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7</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11801</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19353</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1624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716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18880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560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11</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solidFill>
                            <a:srgbClr val="000000"/>
                          </a:solidFill>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9</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10684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9367</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3626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682</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24158</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530</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0000"/>
                          </a:solidFill>
                          <a:effectLst/>
                          <a:latin typeface="Calibri" charset="0"/>
                          <a:ea typeface="宋体" charset="0"/>
                          <a:cs typeface="Times New Roman" charset="0"/>
                        </a:rPr>
                        <a:t>15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1679">
                <a:tc>
                  <a:txBody>
                    <a:bodyPr/>
                    <a:lstStyle/>
                    <a:p>
                      <a:pPr algn="ctr">
                        <a:spcAft>
                          <a:spcPts val="0"/>
                        </a:spcAft>
                      </a:pPr>
                      <a:r>
                        <a:rPr lang="en-US" sz="1500" kern="100">
                          <a:solidFill>
                            <a:srgbClr val="000000"/>
                          </a:solidFill>
                          <a:effectLst/>
                          <a:latin typeface="Calibri" charset="0"/>
                          <a:ea typeface="宋体" charset="0"/>
                          <a:cs typeface="Times New Roman" charset="0"/>
                        </a:rPr>
                        <a:t>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solidFill>
                            <a:srgbClr val="FFC000"/>
                          </a:solidFill>
                          <a:effectLst/>
                          <a:latin typeface="Calibri" charset="0"/>
                          <a:ea typeface="宋体" charset="0"/>
                          <a:cs typeface="Times New Roman" charset="0"/>
                        </a:rPr>
                        <a:t>13</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9864</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8806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1765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216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16455</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266</a:t>
                      </a:r>
                      <a:endParaRPr lang="zh-CN" sz="15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solidFill>
                            <a:srgbClr val="FF0000"/>
                          </a:solidFill>
                          <a:effectLst/>
                          <a:latin typeface="Calibri" charset="0"/>
                          <a:ea typeface="宋体" charset="0"/>
                          <a:cs typeface="Times New Roman" charset="0"/>
                        </a:rPr>
                        <a:t>19</a:t>
                      </a:r>
                      <a:endParaRPr lang="zh-CN" sz="15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61366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p:txBody>
          <a:bodyPr/>
          <a:lstStyle/>
          <a:p>
            <a:r>
              <a:rPr kumimoji="1" lang="en-US" altLang="zh-CN" dirty="0" smtClean="0"/>
              <a:t>Result illustration</a:t>
            </a:r>
          </a:p>
          <a:p>
            <a:pPr marL="457189" lvl="1" indent="0">
              <a:buNone/>
            </a:pPr>
            <a:endParaRPr kumimoji="1" lang="en-US" altLang="zh-CN" dirty="0" smtClean="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359643" y="2617788"/>
            <a:ext cx="5746751" cy="4240212"/>
          </a:xfrm>
          <a:prstGeom prst="rect">
            <a:avLst/>
          </a:prstGeom>
        </p:spPr>
      </p:pic>
    </p:spTree>
    <p:extLst>
      <p:ext uri="{BB962C8B-B14F-4D97-AF65-F5344CB8AC3E}">
        <p14:creationId xmlns:p14="http://schemas.microsoft.com/office/powerpoint/2010/main" val="1062441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Champion Clustering</a:t>
            </a:r>
            <a:endParaRPr kumimoji="1" lang="zh-CN" altLang="en-US" b="1" dirty="0"/>
          </a:p>
        </p:txBody>
      </p:sp>
      <p:sp>
        <p:nvSpPr>
          <p:cNvPr id="3" name="内容占位符 2"/>
          <p:cNvSpPr>
            <a:spLocks noGrp="1"/>
          </p:cNvSpPr>
          <p:nvPr>
            <p:ph idx="1"/>
          </p:nvPr>
        </p:nvSpPr>
        <p:spPr>
          <a:xfrm>
            <a:off x="677334" y="2160589"/>
            <a:ext cx="8596668" cy="4417632"/>
          </a:xfrm>
        </p:spPr>
        <p:txBody>
          <a:bodyPr>
            <a:normAutofit/>
          </a:bodyPr>
          <a:lstStyle/>
          <a:p>
            <a:r>
              <a:rPr kumimoji="1" lang="en-US" altLang="zh-CN" dirty="0" smtClean="0"/>
              <a:t>Interesting results</a:t>
            </a:r>
          </a:p>
          <a:p>
            <a:pPr lvl="1"/>
            <a:r>
              <a:rPr kumimoji="1" lang="en-US" altLang="zh-CN" dirty="0" smtClean="0"/>
              <a:t>Fighters perform just like marksman.</a:t>
            </a:r>
          </a:p>
          <a:p>
            <a:pPr lvl="1"/>
            <a:endParaRPr kumimoji="1" lang="en-US" altLang="zh-CN" dirty="0"/>
          </a:p>
          <a:p>
            <a:pPr lvl="1"/>
            <a:endParaRPr kumimoji="1" lang="en-US" altLang="zh-CN" dirty="0" smtClean="0"/>
          </a:p>
          <a:p>
            <a:pPr marL="457189" lvl="1" indent="0">
              <a:buNone/>
            </a:pPr>
            <a:endParaRPr kumimoji="1" lang="en-US" altLang="zh-CN" dirty="0" smtClean="0"/>
          </a:p>
          <a:p>
            <a:pPr lvl="1"/>
            <a:r>
              <a:rPr kumimoji="1" lang="en-US" altLang="zh-CN" dirty="0" smtClean="0"/>
              <a:t>Marksman is alike support character.</a:t>
            </a:r>
          </a:p>
          <a:p>
            <a:pPr lvl="1"/>
            <a:endParaRPr kumimoji="1" lang="en-US" altLang="zh-CN" dirty="0"/>
          </a:p>
          <a:p>
            <a:pPr lvl="1"/>
            <a:endParaRPr kumimoji="1" lang="en-US" altLang="zh-CN" dirty="0" smtClean="0"/>
          </a:p>
          <a:p>
            <a:pPr lvl="1"/>
            <a:endParaRPr kumimoji="1" lang="en-US" altLang="zh-CN" dirty="0"/>
          </a:p>
          <a:p>
            <a:pPr lvl="1"/>
            <a:r>
              <a:rPr kumimoji="1" lang="en-US" altLang="zh-CN" dirty="0" smtClean="0"/>
              <a:t>There are many more.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975" y="3071064"/>
            <a:ext cx="949278" cy="94927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251" y="3071064"/>
            <a:ext cx="949278" cy="94927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525" y="3071064"/>
            <a:ext cx="949278" cy="94927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6667" y="4443281"/>
            <a:ext cx="947586" cy="947586"/>
          </a:xfrm>
          <a:prstGeom prst="rect">
            <a:avLst/>
          </a:prstGeom>
        </p:spPr>
      </p:pic>
    </p:spTree>
    <p:extLst>
      <p:ext uri="{BB962C8B-B14F-4D97-AF65-F5344CB8AC3E}">
        <p14:creationId xmlns:p14="http://schemas.microsoft.com/office/powerpoint/2010/main" val="790480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Win Prediction</a:t>
            </a:r>
            <a:endParaRPr kumimoji="1" lang="zh-CN" altLang="en-US" b="1" dirty="0"/>
          </a:p>
        </p:txBody>
      </p:sp>
      <p:sp>
        <p:nvSpPr>
          <p:cNvPr id="3" name="内容占位符 2"/>
          <p:cNvSpPr>
            <a:spLocks noGrp="1"/>
          </p:cNvSpPr>
          <p:nvPr>
            <p:ph idx="1"/>
          </p:nvPr>
        </p:nvSpPr>
        <p:spPr/>
        <p:txBody>
          <a:bodyPr>
            <a:normAutofit fontScale="92500" lnSpcReduction="10000"/>
          </a:bodyPr>
          <a:lstStyle/>
          <a:p>
            <a:pPr marL="514338" indent="-514338">
              <a:buAutoNum type="arabicPeriod"/>
            </a:pPr>
            <a:r>
              <a:rPr kumimoji="1" lang="en-US" altLang="zh-CN" dirty="0" smtClean="0"/>
              <a:t>Based on character composition</a:t>
            </a:r>
          </a:p>
          <a:p>
            <a:pPr marL="0" indent="0">
              <a:buNone/>
            </a:pPr>
            <a:r>
              <a:rPr kumimoji="1" lang="en-US" altLang="zh-CN" sz="2400" dirty="0"/>
              <a:t>Feature is a vector representing two teams’ character composition. </a:t>
            </a:r>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smtClean="0"/>
          </a:p>
          <a:p>
            <a:pPr marL="0" indent="0">
              <a:buNone/>
            </a:pPr>
            <a:r>
              <a:rPr kumimoji="1" lang="en-US" altLang="zh-CN" sz="2400" dirty="0" smtClean="0"/>
              <a:t>Label </a:t>
            </a:r>
            <a:r>
              <a:rPr kumimoji="1" lang="en-US" altLang="zh-CN" sz="2400" dirty="0"/>
              <a:t>is win/lose of team 1.</a:t>
            </a:r>
          </a:p>
          <a:p>
            <a:pPr marL="0" indent="0">
              <a:buNone/>
            </a:pPr>
            <a:endParaRPr kumimoji="1"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3479273470"/>
              </p:ext>
            </p:extLst>
          </p:nvPr>
        </p:nvGraphicFramePr>
        <p:xfrm>
          <a:off x="3048004" y="3269457"/>
          <a:ext cx="6247810" cy="762000"/>
        </p:xfrm>
        <a:graphic>
          <a:graphicData uri="http://schemas.openxmlformats.org/drawingml/2006/table">
            <a:tbl>
              <a:tblPr firstRow="1" bandRow="1">
                <a:tableStyleId>{5940675A-B579-460E-94D1-54222C63F5DA}</a:tableStyleId>
              </a:tblPr>
              <a:tblGrid>
                <a:gridCol w="1022668"/>
                <a:gridCol w="870857"/>
                <a:gridCol w="870857"/>
                <a:gridCol w="870857"/>
                <a:gridCol w="870857"/>
                <a:gridCol w="870857"/>
                <a:gridCol w="870857"/>
              </a:tblGrid>
              <a:tr h="375920">
                <a:tc>
                  <a:txBody>
                    <a:bodyPr/>
                    <a:lstStyle/>
                    <a:p>
                      <a:pPr algn="ctr"/>
                      <a:r>
                        <a:rPr lang="en-US" altLang="zh-CN" sz="1900" dirty="0" smtClean="0"/>
                        <a:t>Cluster</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2</a:t>
                      </a:r>
                      <a:endParaRPr lang="zh-CN" altLang="en-US" sz="1900" dirty="0"/>
                    </a:p>
                  </a:txBody>
                  <a:tcPr/>
                </a:tc>
                <a:tc>
                  <a:txBody>
                    <a:bodyPr/>
                    <a:lstStyle/>
                    <a:p>
                      <a:pPr algn="ctr"/>
                      <a:r>
                        <a:rPr lang="en-US" altLang="zh-CN" sz="1900" dirty="0" smtClean="0"/>
                        <a:t>3</a:t>
                      </a:r>
                      <a:endParaRPr lang="zh-CN" altLang="en-US" sz="1900" dirty="0"/>
                    </a:p>
                  </a:txBody>
                  <a:tcPr/>
                </a:tc>
                <a:tc>
                  <a:txBody>
                    <a:bodyPr/>
                    <a:lstStyle/>
                    <a:p>
                      <a:pPr algn="ctr"/>
                      <a:r>
                        <a:rPr lang="en-US" altLang="zh-CN" sz="1900" dirty="0" smtClean="0"/>
                        <a:t>4</a:t>
                      </a:r>
                      <a:endParaRPr lang="zh-CN" altLang="en-US" sz="1900" dirty="0"/>
                    </a:p>
                  </a:txBody>
                  <a:tcPr/>
                </a:tc>
                <a:tc>
                  <a:txBody>
                    <a:bodyPr/>
                    <a:lstStyle/>
                    <a:p>
                      <a:pPr algn="ctr"/>
                      <a:r>
                        <a:rPr lang="en-US" altLang="zh-CN" sz="1900" dirty="0" smtClean="0"/>
                        <a:t>5</a:t>
                      </a:r>
                      <a:endParaRPr lang="zh-CN" altLang="en-US" sz="1900" dirty="0"/>
                    </a:p>
                  </a:txBody>
                  <a:tcPr/>
                </a:tc>
                <a:tc>
                  <a:txBody>
                    <a:bodyPr/>
                    <a:lstStyle/>
                    <a:p>
                      <a:pPr algn="ctr"/>
                      <a:r>
                        <a:rPr lang="en-US" altLang="zh-CN" sz="1900" dirty="0" smtClean="0"/>
                        <a:t>6</a:t>
                      </a:r>
                      <a:endParaRPr lang="zh-CN" altLang="en-US" sz="1900" dirty="0"/>
                    </a:p>
                  </a:txBody>
                  <a:tcPr/>
                </a:tc>
              </a:tr>
              <a:tr h="375920">
                <a:tc>
                  <a:txBody>
                    <a:bodyPr/>
                    <a:lstStyle/>
                    <a:p>
                      <a:pPr algn="ctr"/>
                      <a:r>
                        <a:rPr lang="en-US" altLang="zh-CN" sz="1900" dirty="0" smtClean="0"/>
                        <a:t>Count</a:t>
                      </a:r>
                      <a:endParaRPr lang="zh-CN" altLang="en-US" sz="1900" dirty="0"/>
                    </a:p>
                  </a:txBody>
                  <a:tcPr/>
                </a:tc>
                <a:tc>
                  <a:txBody>
                    <a:bodyPr/>
                    <a:lstStyle/>
                    <a:p>
                      <a:pPr algn="ctr"/>
                      <a:r>
                        <a:rPr lang="en-US" altLang="zh-CN" sz="1900" dirty="0" smtClean="0"/>
                        <a:t>2</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0</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0</a:t>
                      </a:r>
                      <a:endParaRPr lang="zh-CN" altLang="en-US" sz="190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14611817"/>
              </p:ext>
            </p:extLst>
          </p:nvPr>
        </p:nvGraphicFramePr>
        <p:xfrm>
          <a:off x="3048004" y="4441825"/>
          <a:ext cx="6247810" cy="762000"/>
        </p:xfrm>
        <a:graphic>
          <a:graphicData uri="http://schemas.openxmlformats.org/drawingml/2006/table">
            <a:tbl>
              <a:tblPr firstRow="1" bandRow="1">
                <a:tableStyleId>{5940675A-B579-460E-94D1-54222C63F5DA}</a:tableStyleId>
              </a:tblPr>
              <a:tblGrid>
                <a:gridCol w="1022668"/>
                <a:gridCol w="870857"/>
                <a:gridCol w="870857"/>
                <a:gridCol w="870857"/>
                <a:gridCol w="870857"/>
                <a:gridCol w="870857"/>
                <a:gridCol w="870857"/>
              </a:tblGrid>
              <a:tr h="375920">
                <a:tc>
                  <a:txBody>
                    <a:bodyPr/>
                    <a:lstStyle/>
                    <a:p>
                      <a:pPr algn="ctr"/>
                      <a:r>
                        <a:rPr lang="en-US" altLang="zh-CN" sz="1900" dirty="0" smtClean="0"/>
                        <a:t>Cluster</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2</a:t>
                      </a:r>
                      <a:endParaRPr lang="zh-CN" altLang="en-US" sz="1900" dirty="0"/>
                    </a:p>
                  </a:txBody>
                  <a:tcPr/>
                </a:tc>
                <a:tc>
                  <a:txBody>
                    <a:bodyPr/>
                    <a:lstStyle/>
                    <a:p>
                      <a:pPr algn="ctr"/>
                      <a:r>
                        <a:rPr lang="en-US" altLang="zh-CN" sz="1900" dirty="0" smtClean="0"/>
                        <a:t>3</a:t>
                      </a:r>
                      <a:endParaRPr lang="zh-CN" altLang="en-US" sz="1900" dirty="0"/>
                    </a:p>
                  </a:txBody>
                  <a:tcPr/>
                </a:tc>
                <a:tc>
                  <a:txBody>
                    <a:bodyPr/>
                    <a:lstStyle/>
                    <a:p>
                      <a:pPr algn="ctr"/>
                      <a:r>
                        <a:rPr lang="en-US" altLang="zh-CN" sz="1900" dirty="0" smtClean="0"/>
                        <a:t>4</a:t>
                      </a:r>
                      <a:endParaRPr lang="zh-CN" altLang="en-US" sz="1900" dirty="0"/>
                    </a:p>
                  </a:txBody>
                  <a:tcPr/>
                </a:tc>
                <a:tc>
                  <a:txBody>
                    <a:bodyPr/>
                    <a:lstStyle/>
                    <a:p>
                      <a:pPr algn="ctr"/>
                      <a:r>
                        <a:rPr lang="en-US" altLang="zh-CN" sz="1900" dirty="0" smtClean="0"/>
                        <a:t>5</a:t>
                      </a:r>
                      <a:endParaRPr lang="zh-CN" altLang="en-US" sz="1900" dirty="0"/>
                    </a:p>
                  </a:txBody>
                  <a:tcPr/>
                </a:tc>
                <a:tc>
                  <a:txBody>
                    <a:bodyPr/>
                    <a:lstStyle/>
                    <a:p>
                      <a:pPr algn="ctr"/>
                      <a:r>
                        <a:rPr lang="en-US" altLang="zh-CN" sz="1900" dirty="0" smtClean="0"/>
                        <a:t>6</a:t>
                      </a:r>
                      <a:endParaRPr lang="zh-CN" altLang="en-US" sz="1900" dirty="0"/>
                    </a:p>
                  </a:txBody>
                  <a:tcPr/>
                </a:tc>
              </a:tr>
              <a:tr h="375920">
                <a:tc>
                  <a:txBody>
                    <a:bodyPr/>
                    <a:lstStyle/>
                    <a:p>
                      <a:pPr algn="ctr"/>
                      <a:r>
                        <a:rPr lang="en-US" altLang="zh-CN" sz="1900" dirty="0" smtClean="0"/>
                        <a:t>Count</a:t>
                      </a:r>
                      <a:endParaRPr lang="zh-CN" altLang="en-US" sz="1900" dirty="0"/>
                    </a:p>
                  </a:txBody>
                  <a:tcPr/>
                </a:tc>
                <a:tc>
                  <a:txBody>
                    <a:bodyPr/>
                    <a:lstStyle/>
                    <a:p>
                      <a:pPr algn="ctr"/>
                      <a:r>
                        <a:rPr lang="en-US" altLang="zh-CN" sz="1900" dirty="0" smtClean="0"/>
                        <a:t>0</a:t>
                      </a:r>
                      <a:endParaRPr lang="zh-CN" altLang="en-US" sz="1900" dirty="0"/>
                    </a:p>
                  </a:txBody>
                  <a:tcPr/>
                </a:tc>
                <a:tc>
                  <a:txBody>
                    <a:bodyPr/>
                    <a:lstStyle/>
                    <a:p>
                      <a:pPr algn="ctr"/>
                      <a:r>
                        <a:rPr lang="en-US" altLang="zh-CN" sz="1900" dirty="0" smtClean="0"/>
                        <a:t>0</a:t>
                      </a:r>
                      <a:endParaRPr lang="zh-CN" altLang="en-US" sz="1900" dirty="0"/>
                    </a:p>
                  </a:txBody>
                  <a:tcPr/>
                </a:tc>
                <a:tc>
                  <a:txBody>
                    <a:bodyPr/>
                    <a:lstStyle/>
                    <a:p>
                      <a:pPr algn="ctr"/>
                      <a:r>
                        <a:rPr lang="en-US" altLang="zh-CN" sz="1900" dirty="0" smtClean="0"/>
                        <a:t>2</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1</a:t>
                      </a:r>
                      <a:endParaRPr lang="zh-CN" altLang="en-US" sz="1900" dirty="0"/>
                    </a:p>
                  </a:txBody>
                  <a:tcPr/>
                </a:tc>
                <a:tc>
                  <a:txBody>
                    <a:bodyPr/>
                    <a:lstStyle/>
                    <a:p>
                      <a:pPr algn="ctr"/>
                      <a:r>
                        <a:rPr lang="en-US" altLang="zh-CN" sz="1900" dirty="0" smtClean="0"/>
                        <a:t>1</a:t>
                      </a:r>
                      <a:endParaRPr lang="zh-CN" altLang="en-US" sz="1900" dirty="0"/>
                    </a:p>
                  </a:txBody>
                  <a:tcPr/>
                </a:tc>
              </a:tr>
            </a:tbl>
          </a:graphicData>
        </a:graphic>
      </p:graphicFrame>
      <p:sp>
        <p:nvSpPr>
          <p:cNvPr id="7" name="文本框 6"/>
          <p:cNvSpPr txBox="1"/>
          <p:nvPr/>
        </p:nvSpPr>
        <p:spPr>
          <a:xfrm>
            <a:off x="5945958" y="4044949"/>
            <a:ext cx="300082" cy="369332"/>
          </a:xfrm>
          <a:prstGeom prst="rect">
            <a:avLst/>
          </a:prstGeom>
          <a:noFill/>
        </p:spPr>
        <p:txBody>
          <a:bodyPr wrap="none" rtlCol="0">
            <a:spAutoFit/>
          </a:bodyPr>
          <a:lstStyle/>
          <a:p>
            <a:r>
              <a:rPr kumimoji="1" lang="en-US" altLang="zh-CN"/>
              <a:t>+</a:t>
            </a:r>
            <a:endParaRPr kumimoji="1" lang="zh-CN" altLang="en-US" dirty="0"/>
          </a:p>
        </p:txBody>
      </p:sp>
    </p:spTree>
    <p:extLst>
      <p:ext uri="{BB962C8B-B14F-4D97-AF65-F5344CB8AC3E}">
        <p14:creationId xmlns:p14="http://schemas.microsoft.com/office/powerpoint/2010/main" val="3295996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Win Prediction</a:t>
            </a:r>
            <a:endParaRPr kumimoji="1" lang="zh-CN" altLang="en-US" b="1" dirty="0"/>
          </a:p>
        </p:txBody>
      </p:sp>
      <p:sp>
        <p:nvSpPr>
          <p:cNvPr id="3" name="内容占位符 2"/>
          <p:cNvSpPr>
            <a:spLocks noGrp="1"/>
          </p:cNvSpPr>
          <p:nvPr>
            <p:ph idx="1"/>
          </p:nvPr>
        </p:nvSpPr>
        <p:spPr>
          <a:xfrm>
            <a:off x="677334" y="2160588"/>
            <a:ext cx="8596668" cy="4376689"/>
          </a:xfrm>
        </p:spPr>
        <p:txBody>
          <a:bodyPr>
            <a:normAutofit/>
          </a:bodyPr>
          <a:lstStyle/>
          <a:p>
            <a:pPr marL="514338" indent="-514338">
              <a:buAutoNum type="arabicPeriod"/>
            </a:pPr>
            <a:r>
              <a:rPr kumimoji="1" lang="en-US" altLang="zh-CN" dirty="0" smtClean="0"/>
              <a:t>Based </a:t>
            </a:r>
            <a:r>
              <a:rPr kumimoji="1" lang="en-US" altLang="zh-CN" dirty="0"/>
              <a:t>on character composition</a:t>
            </a:r>
          </a:p>
          <a:p>
            <a:pPr marL="0" indent="0">
              <a:buNone/>
            </a:pPr>
            <a:r>
              <a:rPr kumimoji="1" lang="en-US" altLang="zh-CN" sz="2400" dirty="0" smtClean="0"/>
              <a:t>Result is not satisfying. That means it’s impossible to predict result before match happens with such features.</a:t>
            </a:r>
          </a:p>
          <a:p>
            <a:pPr marL="0" indent="0">
              <a:buNone/>
            </a:pPr>
            <a:endParaRPr kumimoji="1" lang="en-US" altLang="zh-CN" sz="2400" dirty="0" smtClean="0"/>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a:p>
          <a:p>
            <a:pPr marL="0" indent="0">
              <a:buNone/>
            </a:pPr>
            <a:endParaRPr kumimoji="1" lang="en-US" altLang="zh-CN" sz="2400" dirty="0" smtClean="0"/>
          </a:p>
          <a:p>
            <a:pPr marL="0" indent="0">
              <a:buNone/>
            </a:pPr>
            <a:r>
              <a:rPr kumimoji="1" lang="en-US" altLang="zh-CN" sz="2400" dirty="0" smtClean="0"/>
              <a:t>To </a:t>
            </a:r>
            <a:r>
              <a:rPr kumimoji="1" lang="en-US" altLang="zh-CN" sz="2400" dirty="0"/>
              <a:t>improve: include players’ data.</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85089399"/>
              </p:ext>
            </p:extLst>
          </p:nvPr>
        </p:nvGraphicFramePr>
        <p:xfrm>
          <a:off x="2346768" y="3534579"/>
          <a:ext cx="5257800" cy="2209804"/>
        </p:xfrm>
        <a:graphic>
          <a:graphicData uri="http://schemas.openxmlformats.org/drawingml/2006/table">
            <a:tbl>
              <a:tblPr firstRow="1" firstCol="1" bandRow="1"/>
              <a:tblGrid>
                <a:gridCol w="1193800"/>
                <a:gridCol w="1498600"/>
                <a:gridCol w="1220141"/>
                <a:gridCol w="1345259"/>
              </a:tblGrid>
              <a:tr h="552451">
                <a:tc>
                  <a:txBody>
                    <a:bodyPr/>
                    <a:lstStyle/>
                    <a:p>
                      <a:pPr algn="just">
                        <a:spcAft>
                          <a:spcPts val="0"/>
                        </a:spcAft>
                      </a:pPr>
                      <a:r>
                        <a:rPr lang="en-US" sz="2400" kern="100" dirty="0">
                          <a:effectLst/>
                          <a:latin typeface="Calibri" charset="0"/>
                          <a:ea typeface="宋体" charset="0"/>
                          <a:cs typeface="Times New Roman" charset="0"/>
                        </a:rPr>
                        <a:t> </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Precision</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Recall</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F1-score</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2451">
                <a:tc>
                  <a:txBody>
                    <a:bodyPr/>
                    <a:lstStyle/>
                    <a:p>
                      <a:pPr algn="just">
                        <a:spcAft>
                          <a:spcPts val="0"/>
                        </a:spcAft>
                      </a:pPr>
                      <a:r>
                        <a:rPr lang="en-US" sz="2400" kern="100" dirty="0">
                          <a:effectLst/>
                          <a:latin typeface="Calibri" charset="0"/>
                          <a:ea typeface="宋体" charset="0"/>
                          <a:cs typeface="Times New Roman" charset="0"/>
                        </a:rPr>
                        <a:t>Lose</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49%</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50%</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50%</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2451">
                <a:tc>
                  <a:txBody>
                    <a:bodyPr/>
                    <a:lstStyle/>
                    <a:p>
                      <a:pPr algn="just">
                        <a:spcAft>
                          <a:spcPts val="0"/>
                        </a:spcAft>
                      </a:pPr>
                      <a:r>
                        <a:rPr lang="en-US" sz="2400" kern="100">
                          <a:effectLst/>
                          <a:latin typeface="Calibri" charset="0"/>
                          <a:ea typeface="宋体" charset="0"/>
                          <a:cs typeface="Times New Roman" charset="0"/>
                        </a:rPr>
                        <a:t>Win</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52%</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49%</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50%</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2451">
                <a:tc>
                  <a:txBody>
                    <a:bodyPr/>
                    <a:lstStyle/>
                    <a:p>
                      <a:pPr algn="just">
                        <a:spcAft>
                          <a:spcPts val="0"/>
                        </a:spcAft>
                      </a:pPr>
                      <a:r>
                        <a:rPr lang="en-US" sz="2400" kern="100" dirty="0">
                          <a:effectLst/>
                          <a:latin typeface="Calibri" charset="0"/>
                          <a:ea typeface="宋体" charset="0"/>
                          <a:cs typeface="Times New Roman" charset="0"/>
                        </a:rPr>
                        <a:t>Average</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51%</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49%</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50%</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2368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Win Prediction</a:t>
            </a:r>
            <a:endParaRPr kumimoji="1" lang="zh-CN" altLang="en-US" b="1" dirty="0"/>
          </a:p>
        </p:txBody>
      </p:sp>
      <p:sp>
        <p:nvSpPr>
          <p:cNvPr id="3" name="内容占位符 2"/>
          <p:cNvSpPr>
            <a:spLocks noGrp="1"/>
          </p:cNvSpPr>
          <p:nvPr>
            <p:ph idx="1"/>
          </p:nvPr>
        </p:nvSpPr>
        <p:spPr/>
        <p:txBody>
          <a:bodyPr/>
          <a:lstStyle/>
          <a:p>
            <a:pPr marL="0" indent="0">
              <a:buNone/>
            </a:pPr>
            <a:r>
              <a:rPr kumimoji="1" lang="en-US" altLang="zh-CN" dirty="0" smtClean="0"/>
              <a:t>2. Based on match statistics</a:t>
            </a:r>
          </a:p>
          <a:p>
            <a:pPr lvl="1"/>
            <a:r>
              <a:rPr kumimoji="1" lang="en-US" altLang="zh-CN" dirty="0" smtClean="0"/>
              <a:t>Single feature’s result</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52940676"/>
              </p:ext>
            </p:extLst>
          </p:nvPr>
        </p:nvGraphicFramePr>
        <p:xfrm>
          <a:off x="4114800" y="2680541"/>
          <a:ext cx="3848100" cy="3886200"/>
        </p:xfrm>
        <a:graphic>
          <a:graphicData uri="http://schemas.openxmlformats.org/drawingml/2006/table">
            <a:tbl>
              <a:tblPr firstRow="1" firstCol="1" bandRow="1"/>
              <a:tblGrid>
                <a:gridCol w="2062710"/>
                <a:gridCol w="1785390"/>
              </a:tblGrid>
              <a:tr h="225562">
                <a:tc>
                  <a:txBody>
                    <a:bodyPr/>
                    <a:lstStyle/>
                    <a:p>
                      <a:pPr algn="just">
                        <a:spcAft>
                          <a:spcPts val="0"/>
                        </a:spcAft>
                      </a:pPr>
                      <a:r>
                        <a:rPr lang="en-US" sz="1500" b="1" kern="100" dirty="0">
                          <a:effectLst/>
                          <a:latin typeface="Calibri" charset="0"/>
                          <a:ea typeface="宋体" charset="0"/>
                          <a:cs typeface="Times New Roman" charset="0"/>
                        </a:rPr>
                        <a:t>Feature</a:t>
                      </a:r>
                      <a:endParaRPr lang="zh-CN" sz="1500" b="1"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b="1" kern="100" dirty="0">
                          <a:effectLst/>
                          <a:latin typeface="Calibri" charset="0"/>
                          <a:ea typeface="宋体" charset="0"/>
                          <a:cs typeface="Times New Roman" charset="0"/>
                        </a:rPr>
                        <a:t>Prediction precision</a:t>
                      </a:r>
                      <a:endParaRPr lang="zh-CN" sz="1500" b="1"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dirty="0">
                          <a:effectLst/>
                          <a:latin typeface="Calibri" charset="0"/>
                          <a:ea typeface="宋体" charset="0"/>
                          <a:cs typeface="Times New Roman" charset="0"/>
                        </a:rPr>
                        <a:t>Gold difference</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97%</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dirty="0">
                          <a:effectLst/>
                          <a:latin typeface="Calibri" charset="0"/>
                          <a:ea typeface="宋体" charset="0"/>
                          <a:cs typeface="Times New Roman" charset="0"/>
                        </a:rPr>
                        <a:t>Turret kills</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95%</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Levels</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94%</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dirty="0" smtClean="0">
                          <a:effectLst/>
                          <a:latin typeface="Calibri" charset="0"/>
                          <a:ea typeface="宋体" charset="0"/>
                          <a:cs typeface="Times New Roman" charset="0"/>
                        </a:rPr>
                        <a:t>Kills</a:t>
                      </a:r>
                      <a:endParaRPr lang="zh-CN" altLang="en-US" sz="1500" kern="100" dirty="0" smtClean="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a:effectLst/>
                          <a:latin typeface="Calibri" charset="0"/>
                          <a:ea typeface="宋体" charset="0"/>
                          <a:cs typeface="Times New Roman" charset="0"/>
                        </a:rPr>
                        <a:t>93%</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dirty="0">
                          <a:effectLst/>
                          <a:latin typeface="Calibri" charset="0"/>
                          <a:ea typeface="宋体" charset="0"/>
                          <a:cs typeface="Times New Roman" charset="0"/>
                        </a:rPr>
                        <a:t>Deaths</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93%</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Assists</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89%</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altLang="zh-CN" sz="1500" kern="100" dirty="0" smtClean="0">
                          <a:effectLst/>
                          <a:latin typeface="Calibri" charset="0"/>
                          <a:ea typeface="宋体" charset="0"/>
                          <a:cs typeface="Times New Roman" charset="0"/>
                        </a:rPr>
                        <a:t>Dragon</a:t>
                      </a:r>
                      <a:r>
                        <a:rPr lang="zh-CN" altLang="en-US" sz="1500" kern="100" baseline="0" dirty="0" smtClean="0">
                          <a:effectLst/>
                          <a:latin typeface="Calibri" charset="0"/>
                          <a:ea typeface="宋体" charset="0"/>
                          <a:cs typeface="Times New Roman" charset="0"/>
                        </a:rPr>
                        <a:t> </a:t>
                      </a:r>
                      <a:r>
                        <a:rPr lang="en-US" altLang="zh-CN" sz="1500" kern="100" baseline="0" dirty="0" smtClean="0">
                          <a:effectLst/>
                          <a:latin typeface="Calibri" charset="0"/>
                          <a:ea typeface="宋体" charset="0"/>
                          <a:cs typeface="Times New Roman" charset="0"/>
                        </a:rPr>
                        <a:t>kills</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altLang="zh-CN" sz="1500" kern="100" dirty="0" smtClean="0">
                          <a:effectLst/>
                          <a:latin typeface="Calibri" charset="0"/>
                          <a:ea typeface="宋体" charset="0"/>
                          <a:cs typeface="Times New Roman" charset="0"/>
                        </a:rPr>
                        <a:t>78%</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Physical damage</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74%</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Damage taken</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74%</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altLang="zh-CN" sz="1500" kern="100" dirty="0" smtClean="0">
                          <a:effectLst/>
                          <a:latin typeface="Calibri" charset="0"/>
                          <a:ea typeface="宋体" charset="0"/>
                          <a:cs typeface="Times New Roman" charset="0"/>
                        </a:rPr>
                        <a:t>Baron</a:t>
                      </a:r>
                      <a:r>
                        <a:rPr lang="zh-CN" altLang="en-US" sz="1500" kern="100" dirty="0" smtClean="0">
                          <a:effectLst/>
                          <a:latin typeface="Calibri" charset="0"/>
                          <a:ea typeface="宋体" charset="0"/>
                          <a:cs typeface="Times New Roman" charset="0"/>
                        </a:rPr>
                        <a:t> </a:t>
                      </a:r>
                      <a:r>
                        <a:rPr lang="en-US" altLang="zh-CN" sz="1500" kern="100" dirty="0" smtClean="0">
                          <a:effectLst/>
                          <a:latin typeface="Calibri" charset="0"/>
                          <a:ea typeface="宋体" charset="0"/>
                          <a:cs typeface="Times New Roman" charset="0"/>
                        </a:rPr>
                        <a:t>kills</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altLang="zh-CN" sz="1500" kern="100" dirty="0" smtClean="0">
                          <a:effectLst/>
                          <a:latin typeface="Calibri" charset="0"/>
                          <a:ea typeface="宋体" charset="0"/>
                          <a:cs typeface="Times New Roman" charset="0"/>
                        </a:rPr>
                        <a:t>80%</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Magic damage</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67%</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Heal</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66%</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Wards placed</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61%</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Crowd control dealt</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60%</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True damage</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58%</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62">
                <a:tc>
                  <a:txBody>
                    <a:bodyPr/>
                    <a:lstStyle/>
                    <a:p>
                      <a:pPr algn="just">
                        <a:spcAft>
                          <a:spcPts val="0"/>
                        </a:spcAft>
                      </a:pPr>
                      <a:r>
                        <a:rPr lang="en-US" sz="1500" kern="100">
                          <a:effectLst/>
                          <a:latin typeface="Calibri" charset="0"/>
                          <a:ea typeface="宋体" charset="0"/>
                          <a:cs typeface="Times New Roman" charset="0"/>
                        </a:rPr>
                        <a:t>Ward kills</a:t>
                      </a:r>
                      <a:endParaRPr lang="zh-CN" sz="15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500" kern="100" dirty="0">
                          <a:effectLst/>
                          <a:latin typeface="Calibri" charset="0"/>
                          <a:ea typeface="宋体" charset="0"/>
                          <a:cs typeface="Times New Roman" charset="0"/>
                        </a:rPr>
                        <a:t>52%</a:t>
                      </a:r>
                      <a:endParaRPr lang="zh-CN" sz="15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01097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Win Prediction</a:t>
            </a:r>
            <a:endParaRPr kumimoji="1" lang="zh-CN" altLang="en-US" b="1" dirty="0"/>
          </a:p>
        </p:txBody>
      </p:sp>
      <p:sp>
        <p:nvSpPr>
          <p:cNvPr id="3" name="内容占位符 2"/>
          <p:cNvSpPr>
            <a:spLocks noGrp="1"/>
          </p:cNvSpPr>
          <p:nvPr>
            <p:ph idx="1"/>
          </p:nvPr>
        </p:nvSpPr>
        <p:spPr/>
        <p:txBody>
          <a:bodyPr/>
          <a:lstStyle/>
          <a:p>
            <a:pPr marL="0" indent="0">
              <a:buNone/>
            </a:pPr>
            <a:r>
              <a:rPr kumimoji="1" lang="en-US" altLang="zh-CN" dirty="0" smtClean="0"/>
              <a:t>2. Based on match statistics</a:t>
            </a:r>
          </a:p>
          <a:p>
            <a:pPr lvl="1"/>
            <a:r>
              <a:rPr kumimoji="1" lang="en-US" altLang="zh-CN" dirty="0" smtClean="0"/>
              <a:t>Included features</a:t>
            </a:r>
            <a:endParaRPr kumimoji="1" lang="zh-CN" altLang="en-US" dirty="0"/>
          </a:p>
        </p:txBody>
      </p:sp>
      <p:graphicFrame>
        <p:nvGraphicFramePr>
          <p:cNvPr id="4" name="表格 3"/>
          <p:cNvGraphicFramePr>
            <a:graphicFrameLocks noGrp="1"/>
          </p:cNvGraphicFramePr>
          <p:nvPr>
            <p:extLst/>
          </p:nvPr>
        </p:nvGraphicFramePr>
        <p:xfrm>
          <a:off x="2308225" y="3240166"/>
          <a:ext cx="7575550" cy="1522256"/>
        </p:xfrm>
        <a:graphic>
          <a:graphicData uri="http://schemas.openxmlformats.org/drawingml/2006/table">
            <a:tbl>
              <a:tblPr firstRow="1" firstCol="1" bandRow="1"/>
              <a:tblGrid>
                <a:gridCol w="1105622"/>
                <a:gridCol w="6469928"/>
              </a:tblGrid>
              <a:tr h="380564">
                <a:tc>
                  <a:txBody>
                    <a:bodyPr/>
                    <a:lstStyle/>
                    <a:p>
                      <a:pPr algn="just">
                        <a:spcAft>
                          <a:spcPts val="0"/>
                        </a:spcAft>
                      </a:pPr>
                      <a:r>
                        <a:rPr lang="en-US" sz="2000" kern="100" dirty="0">
                          <a:effectLst/>
                          <a:latin typeface="Calibri" charset="0"/>
                          <a:ea typeface="宋体" charset="0"/>
                          <a:cs typeface="Times New Roman" charset="0"/>
                        </a:rPr>
                        <a:t>Damage</a:t>
                      </a:r>
                      <a:endParaRPr lang="zh-CN" sz="20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000" kern="100">
                          <a:effectLst/>
                          <a:latin typeface="Calibri" charset="0"/>
                          <a:ea typeface="宋体" charset="0"/>
                          <a:cs typeface="Times New Roman" charset="0"/>
                        </a:rPr>
                        <a:t>Physical damage, magic damage, true damage, damage taken</a:t>
                      </a:r>
                      <a:endParaRPr lang="zh-CN" sz="20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0564">
                <a:tc>
                  <a:txBody>
                    <a:bodyPr/>
                    <a:lstStyle/>
                    <a:p>
                      <a:pPr algn="just">
                        <a:spcAft>
                          <a:spcPts val="0"/>
                        </a:spcAft>
                      </a:pPr>
                      <a:r>
                        <a:rPr lang="en-US" sz="2000" kern="100" dirty="0">
                          <a:effectLst/>
                          <a:latin typeface="Calibri" charset="0"/>
                          <a:ea typeface="宋体" charset="0"/>
                          <a:cs typeface="Times New Roman" charset="0"/>
                        </a:rPr>
                        <a:t>Buffs</a:t>
                      </a:r>
                      <a:endParaRPr lang="zh-CN" sz="20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000" kern="100">
                          <a:effectLst/>
                          <a:latin typeface="Calibri" charset="0"/>
                          <a:ea typeface="宋体" charset="0"/>
                          <a:cs typeface="Times New Roman" charset="0"/>
                        </a:rPr>
                        <a:t>Dragon kills, Baron kills</a:t>
                      </a:r>
                      <a:endParaRPr lang="zh-CN" sz="20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0564">
                <a:tc>
                  <a:txBody>
                    <a:bodyPr/>
                    <a:lstStyle/>
                    <a:p>
                      <a:pPr algn="just">
                        <a:spcAft>
                          <a:spcPts val="0"/>
                        </a:spcAft>
                      </a:pPr>
                      <a:r>
                        <a:rPr lang="en-US" sz="2000" kern="100">
                          <a:effectLst/>
                          <a:latin typeface="Calibri" charset="0"/>
                          <a:ea typeface="宋体" charset="0"/>
                          <a:cs typeface="Times New Roman" charset="0"/>
                        </a:rPr>
                        <a:t>Wards</a:t>
                      </a:r>
                      <a:endParaRPr lang="zh-CN" sz="20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000" kern="100">
                          <a:effectLst/>
                          <a:latin typeface="Calibri" charset="0"/>
                          <a:ea typeface="宋体" charset="0"/>
                          <a:cs typeface="Times New Roman" charset="0"/>
                        </a:rPr>
                        <a:t>Number of wards placed, killed</a:t>
                      </a:r>
                      <a:endParaRPr lang="zh-CN" sz="20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0564">
                <a:tc>
                  <a:txBody>
                    <a:bodyPr/>
                    <a:lstStyle/>
                    <a:p>
                      <a:pPr algn="just">
                        <a:spcAft>
                          <a:spcPts val="0"/>
                        </a:spcAft>
                      </a:pPr>
                      <a:r>
                        <a:rPr lang="en-US" sz="2000" kern="100">
                          <a:effectLst/>
                          <a:latin typeface="Calibri" charset="0"/>
                          <a:ea typeface="宋体" charset="0"/>
                          <a:cs typeface="Times New Roman" charset="0"/>
                        </a:rPr>
                        <a:t>Other</a:t>
                      </a:r>
                      <a:endParaRPr lang="zh-CN" sz="20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000" kern="100" dirty="0">
                          <a:effectLst/>
                          <a:latin typeface="Calibri" charset="0"/>
                          <a:ea typeface="宋体" charset="0"/>
                          <a:cs typeface="Times New Roman" charset="0"/>
                        </a:rPr>
                        <a:t>Heal, crowd control </a:t>
                      </a:r>
                      <a:r>
                        <a:rPr lang="en-US" sz="2000" kern="100" dirty="0" smtClean="0">
                          <a:effectLst/>
                          <a:latin typeface="Calibri" charset="0"/>
                          <a:ea typeface="宋体" charset="0"/>
                          <a:cs typeface="Times New Roman" charset="0"/>
                        </a:rPr>
                        <a:t>dealt</a:t>
                      </a:r>
                      <a:endParaRPr lang="zh-CN" sz="20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7354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Introduction to League of Legends</a:t>
            </a:r>
            <a:endParaRPr lang="zh-CN" altLang="en-US" b="1" dirty="0"/>
          </a:p>
        </p:txBody>
      </p:sp>
      <p:sp>
        <p:nvSpPr>
          <p:cNvPr id="3" name="内容占位符 2"/>
          <p:cNvSpPr>
            <a:spLocks noGrp="1"/>
          </p:cNvSpPr>
          <p:nvPr>
            <p:ph idx="1"/>
          </p:nvPr>
        </p:nvSpPr>
        <p:spPr/>
        <p:txBody>
          <a:bodyPr>
            <a:normAutofit/>
          </a:bodyPr>
          <a:lstStyle/>
          <a:p>
            <a:r>
              <a:rPr lang="en-US" altLang="zh-CN" smtClean="0"/>
              <a:t>Goal</a:t>
            </a:r>
            <a:r>
              <a:rPr lang="en-US" altLang="zh-CN"/>
              <a:t>: </a:t>
            </a:r>
            <a:r>
              <a:rPr lang="en-US"/>
              <a:t>destroy the opposing team's building (base)</a:t>
            </a:r>
          </a:p>
          <a:p>
            <a:r>
              <a:rPr lang="en-US" smtClean="0"/>
              <a:t>Two </a:t>
            </a:r>
            <a:r>
              <a:rPr lang="en-US"/>
              <a:t>opposing </a:t>
            </a:r>
            <a:r>
              <a:rPr lang="en-US" smtClean="0"/>
              <a:t>team: 5 v.s. 5, </a:t>
            </a:r>
            <a:r>
              <a:rPr lang="en-US" altLang="zh-CN" smtClean="0"/>
              <a:t>summoner (player) – champion (game character)</a:t>
            </a:r>
          </a:p>
          <a:p>
            <a:r>
              <a:rPr lang="en-US" altLang="zh-CN" smtClean="0"/>
              <a:t>Champion official position: </a:t>
            </a:r>
            <a:r>
              <a:rPr lang="en-US" i="1" smtClean="0"/>
              <a:t>Fighter</a:t>
            </a:r>
            <a:r>
              <a:rPr lang="en-US" smtClean="0"/>
              <a:t>, </a:t>
            </a:r>
            <a:r>
              <a:rPr lang="en-US" i="1" smtClean="0"/>
              <a:t>Marksman</a:t>
            </a:r>
            <a:r>
              <a:rPr lang="en-US" smtClean="0"/>
              <a:t>,</a:t>
            </a:r>
            <a:r>
              <a:rPr lang="en-US" i="1"/>
              <a:t> </a:t>
            </a:r>
            <a:r>
              <a:rPr lang="en-US" i="1" smtClean="0"/>
              <a:t>Mage</a:t>
            </a:r>
            <a:r>
              <a:rPr lang="en-US" smtClean="0"/>
              <a:t>,</a:t>
            </a:r>
            <a:r>
              <a:rPr lang="en-US" i="1"/>
              <a:t> </a:t>
            </a:r>
            <a:r>
              <a:rPr lang="en-US" i="1" smtClean="0"/>
              <a:t>Tank</a:t>
            </a:r>
            <a:r>
              <a:rPr lang="en-US" smtClean="0"/>
              <a:t>, </a:t>
            </a:r>
            <a:r>
              <a:rPr lang="en-US" i="1" smtClean="0"/>
              <a:t>Assassin</a:t>
            </a:r>
            <a:r>
              <a:rPr lang="en-US" smtClean="0"/>
              <a:t>, </a:t>
            </a:r>
            <a:r>
              <a:rPr lang="en-US" i="1"/>
              <a:t>Support</a:t>
            </a:r>
            <a:r>
              <a:rPr lang="en-US"/>
              <a:t> </a:t>
            </a:r>
            <a:endParaRPr lang="en-US" altLang="zh-CN" smtClean="0"/>
          </a:p>
          <a:p>
            <a:r>
              <a:rPr lang="en-US" altLang="zh-CN" smtClean="0"/>
              <a:t>Damage and scores of kill, assist, death</a:t>
            </a:r>
          </a:p>
          <a:p>
            <a:r>
              <a:rPr lang="en-US" altLang="zh-CN" smtClean="0"/>
              <a:t>Earn money and level up by killing champion, building…</a:t>
            </a:r>
          </a:p>
          <a:p>
            <a:r>
              <a:rPr lang="en-US"/>
              <a:t>Each match is </a:t>
            </a:r>
            <a:r>
              <a:rPr lang="en-US" smtClean="0"/>
              <a:t>discrete, kind of like ball games</a:t>
            </a:r>
            <a:endParaRPr lang="zh-CN" altLang="en-US" dirty="0"/>
          </a:p>
        </p:txBody>
      </p:sp>
    </p:spTree>
    <p:extLst>
      <p:ext uri="{BB962C8B-B14F-4D97-AF65-F5344CB8AC3E}">
        <p14:creationId xmlns:p14="http://schemas.microsoft.com/office/powerpoint/2010/main" val="1729202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Win Prediction</a:t>
            </a:r>
            <a:endParaRPr kumimoji="1" lang="zh-CN" altLang="en-US" b="1" dirty="0"/>
          </a:p>
        </p:txBody>
      </p:sp>
      <p:sp>
        <p:nvSpPr>
          <p:cNvPr id="3" name="内容占位符 2"/>
          <p:cNvSpPr>
            <a:spLocks noGrp="1"/>
          </p:cNvSpPr>
          <p:nvPr>
            <p:ph idx="1"/>
          </p:nvPr>
        </p:nvSpPr>
        <p:spPr>
          <a:xfrm>
            <a:off x="677334" y="2160589"/>
            <a:ext cx="8596668" cy="4513166"/>
          </a:xfrm>
        </p:spPr>
        <p:txBody>
          <a:bodyPr>
            <a:normAutofit/>
          </a:bodyPr>
          <a:lstStyle/>
          <a:p>
            <a:pPr marL="0" indent="0">
              <a:buNone/>
            </a:pPr>
            <a:r>
              <a:rPr kumimoji="1" lang="en-US" altLang="zh-CN" dirty="0" smtClean="0"/>
              <a:t>2. Based on match statistics</a:t>
            </a:r>
          </a:p>
          <a:p>
            <a:pPr marL="0" indent="0">
              <a:buNone/>
            </a:pPr>
            <a:r>
              <a:rPr kumimoji="1" lang="en-US" altLang="zh-CN" dirty="0"/>
              <a:t>This result’s precision is higher </a:t>
            </a:r>
            <a:r>
              <a:rPr kumimoji="1" lang="en-US" altLang="zh-CN" dirty="0" smtClean="0"/>
              <a:t>than any of the included single features.</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Future work: use in-match statistics to predict trends, recommend strategies.</a:t>
            </a:r>
          </a:p>
          <a:p>
            <a:pPr marL="0" indent="0">
              <a:buNone/>
            </a:pP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74694455"/>
              </p:ext>
            </p:extLst>
          </p:nvPr>
        </p:nvGraphicFramePr>
        <p:xfrm>
          <a:off x="2197542" y="3070989"/>
          <a:ext cx="5556251" cy="2310608"/>
        </p:xfrm>
        <a:graphic>
          <a:graphicData uri="http://schemas.openxmlformats.org/drawingml/2006/table">
            <a:tbl>
              <a:tblPr firstRow="1" firstCol="1" bandRow="1"/>
              <a:tblGrid>
                <a:gridCol w="1254665"/>
                <a:gridCol w="1483015"/>
                <a:gridCol w="1145966"/>
                <a:gridCol w="1672605"/>
              </a:tblGrid>
              <a:tr h="577652">
                <a:tc>
                  <a:txBody>
                    <a:bodyPr/>
                    <a:lstStyle/>
                    <a:p>
                      <a:pPr algn="just">
                        <a:spcAft>
                          <a:spcPts val="0"/>
                        </a:spcAft>
                      </a:pPr>
                      <a:r>
                        <a:rPr lang="en-US" sz="2400" kern="100" dirty="0">
                          <a:effectLst/>
                          <a:latin typeface="Calibri" charset="0"/>
                          <a:ea typeface="宋体" charset="0"/>
                          <a:cs typeface="Times New Roman" charset="0"/>
                        </a:rPr>
                        <a:t> </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Precision</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Recall</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F1-score</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77652">
                <a:tc>
                  <a:txBody>
                    <a:bodyPr/>
                    <a:lstStyle/>
                    <a:p>
                      <a:pPr algn="just">
                        <a:spcAft>
                          <a:spcPts val="0"/>
                        </a:spcAft>
                      </a:pPr>
                      <a:r>
                        <a:rPr lang="en-US" sz="2400" kern="100">
                          <a:effectLst/>
                          <a:latin typeface="Calibri" charset="0"/>
                          <a:ea typeface="宋体" charset="0"/>
                          <a:cs typeface="Times New Roman" charset="0"/>
                        </a:rPr>
                        <a:t>Lose</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89%</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90%</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90%</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77652">
                <a:tc>
                  <a:txBody>
                    <a:bodyPr/>
                    <a:lstStyle/>
                    <a:p>
                      <a:pPr algn="just">
                        <a:spcAft>
                          <a:spcPts val="0"/>
                        </a:spcAft>
                      </a:pPr>
                      <a:r>
                        <a:rPr lang="en-US" sz="2400" kern="100">
                          <a:effectLst/>
                          <a:latin typeface="Calibri" charset="0"/>
                          <a:ea typeface="宋体" charset="0"/>
                          <a:cs typeface="Times New Roman" charset="0"/>
                        </a:rPr>
                        <a:t>Win</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90%</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89%</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89%</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77652">
                <a:tc>
                  <a:txBody>
                    <a:bodyPr/>
                    <a:lstStyle/>
                    <a:p>
                      <a:pPr algn="just">
                        <a:spcAft>
                          <a:spcPts val="0"/>
                        </a:spcAft>
                      </a:pPr>
                      <a:r>
                        <a:rPr lang="en-US" sz="2400" kern="100">
                          <a:effectLst/>
                          <a:latin typeface="Calibri" charset="0"/>
                          <a:ea typeface="宋体" charset="0"/>
                          <a:cs typeface="Times New Roman" charset="0"/>
                        </a:rPr>
                        <a:t>Average</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90%</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a:effectLst/>
                          <a:latin typeface="Calibri" charset="0"/>
                          <a:ea typeface="宋体" charset="0"/>
                          <a:cs typeface="Times New Roman" charset="0"/>
                        </a:rPr>
                        <a:t>90%</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400" kern="100" dirty="0">
                          <a:effectLst/>
                          <a:latin typeface="Calibri" charset="0"/>
                          <a:ea typeface="宋体" charset="0"/>
                          <a:cs typeface="Times New Roman" charset="0"/>
                        </a:rPr>
                        <a:t>89%</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54720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56560" y="2684169"/>
            <a:ext cx="6477000" cy="1239308"/>
          </a:xfrm>
        </p:spPr>
        <p:txBody>
          <a:bodyPr>
            <a:normAutofit/>
          </a:bodyPr>
          <a:lstStyle/>
          <a:p>
            <a:pPr marL="0" indent="0" algn="ctr">
              <a:buNone/>
            </a:pPr>
            <a:r>
              <a:rPr lang="en-US" altLang="zh-CN" sz="5400" dirty="0" smtClean="0"/>
              <a:t>Thank you.</a:t>
            </a:r>
            <a:endParaRPr lang="zh-CN" altLang="en-US" sz="5400" dirty="0"/>
          </a:p>
        </p:txBody>
      </p:sp>
    </p:spTree>
    <p:extLst>
      <p:ext uri="{BB962C8B-B14F-4D97-AF65-F5344CB8AC3E}">
        <p14:creationId xmlns:p14="http://schemas.microsoft.com/office/powerpoint/2010/main" val="2994219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Outline</a:t>
            </a:r>
            <a:endParaRPr lang="zh-CN" altLang="en-US" b="1" dirty="0"/>
          </a:p>
        </p:txBody>
      </p:sp>
      <p:sp>
        <p:nvSpPr>
          <p:cNvPr id="3" name="内容占位符 2"/>
          <p:cNvSpPr>
            <a:spLocks noGrp="1"/>
          </p:cNvSpPr>
          <p:nvPr>
            <p:ph idx="1"/>
          </p:nvPr>
        </p:nvSpPr>
        <p:spPr/>
        <p:txBody>
          <a:bodyPr/>
          <a:lstStyle/>
          <a:p>
            <a:r>
              <a:rPr lang="en-US" altLang="zh-CN" dirty="0" smtClean="0">
                <a:solidFill>
                  <a:schemeClr val="bg2"/>
                </a:solidFill>
              </a:rPr>
              <a:t>Introduction</a:t>
            </a:r>
          </a:p>
          <a:p>
            <a:r>
              <a:rPr lang="en-US" altLang="zh-CN" dirty="0" smtClean="0"/>
              <a:t>Data Crawling</a:t>
            </a:r>
          </a:p>
          <a:p>
            <a:r>
              <a:rPr lang="en-US" altLang="zh-CN" dirty="0" smtClean="0">
                <a:solidFill>
                  <a:schemeClr val="bg2"/>
                </a:solidFill>
              </a:rPr>
              <a:t>Champion Matrix and Recommendation</a:t>
            </a:r>
          </a:p>
          <a:p>
            <a:r>
              <a:rPr lang="en-US" altLang="zh-CN" dirty="0" smtClean="0">
                <a:solidFill>
                  <a:schemeClr val="bg2"/>
                </a:solidFill>
              </a:rPr>
              <a:t>Champion Ability Ranking</a:t>
            </a:r>
          </a:p>
          <a:p>
            <a:r>
              <a:rPr lang="en-US" altLang="zh-CN" dirty="0" smtClean="0">
                <a:solidFill>
                  <a:schemeClr val="bg2"/>
                </a:solidFill>
              </a:rPr>
              <a:t>Champion Clustering and Match Prediction</a:t>
            </a:r>
            <a:endParaRPr lang="zh-CN" altLang="en-US" dirty="0">
              <a:solidFill>
                <a:schemeClr val="bg2"/>
              </a:solidFill>
            </a:endParaRPr>
          </a:p>
        </p:txBody>
      </p:sp>
    </p:spTree>
    <p:extLst>
      <p:ext uri="{BB962C8B-B14F-4D97-AF65-F5344CB8AC3E}">
        <p14:creationId xmlns:p14="http://schemas.microsoft.com/office/powerpoint/2010/main" val="187773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API and Target Data</a:t>
            </a:r>
            <a:endParaRPr lang="zh-CN" altLang="en-US" b="1" dirty="0"/>
          </a:p>
        </p:txBody>
      </p:sp>
      <p:sp>
        <p:nvSpPr>
          <p:cNvPr id="3" name="内容占位符 2"/>
          <p:cNvSpPr>
            <a:spLocks noGrp="1"/>
          </p:cNvSpPr>
          <p:nvPr>
            <p:ph idx="1"/>
          </p:nvPr>
        </p:nvSpPr>
        <p:spPr/>
        <p:txBody>
          <a:bodyPr/>
          <a:lstStyle/>
          <a:p>
            <a:r>
              <a:rPr lang="en-US" altLang="zh-CN" dirty="0" smtClean="0"/>
              <a:t>Riot REST API: free, URL query, return JSON data</a:t>
            </a:r>
          </a:p>
          <a:p>
            <a:r>
              <a:rPr lang="en-US" altLang="zh-CN" dirty="0" smtClean="0"/>
              <a:t>Cassiopeia: open source python wrapper of Riot API, return Python object data</a:t>
            </a:r>
          </a:p>
          <a:p>
            <a:endParaRPr lang="en-US" altLang="zh-CN" dirty="0" smtClean="0"/>
          </a:p>
          <a:p>
            <a:r>
              <a:rPr lang="en-US" altLang="zh-CN" smtClean="0"/>
              <a:t>Target Matches: North </a:t>
            </a:r>
            <a:r>
              <a:rPr lang="en-US" altLang="zh-CN" dirty="0"/>
              <a:t>American </a:t>
            </a:r>
            <a:r>
              <a:rPr lang="en-US" altLang="zh-CN" dirty="0" smtClean="0"/>
              <a:t>district, </a:t>
            </a:r>
            <a:r>
              <a:rPr lang="en-US" altLang="zh-CN" smtClean="0"/>
              <a:t>Pre-Season 2016 in different levels</a:t>
            </a:r>
          </a:p>
          <a:p>
            <a:pPr marL="0" indent="0">
              <a:buNone/>
            </a:pPr>
            <a:endParaRPr lang="en-US" altLang="zh-CN" smtClean="0"/>
          </a:p>
          <a:p>
            <a:r>
              <a:rPr lang="en-US" altLang="zh-CN" smtClean="0"/>
              <a:t>Seven </a:t>
            </a:r>
            <a:r>
              <a:rPr lang="en-US" altLang="zh-CN" dirty="0" smtClean="0"/>
              <a:t>database tables to </a:t>
            </a:r>
            <a:r>
              <a:rPr lang="en-US" altLang="zh-CN" smtClean="0"/>
              <a:t>remodel the crawled data</a:t>
            </a:r>
            <a:endParaRPr lang="zh-CN" altLang="en-US" dirty="0"/>
          </a:p>
        </p:txBody>
      </p:sp>
    </p:spTree>
    <p:extLst>
      <p:ext uri="{BB962C8B-B14F-4D97-AF65-F5344CB8AC3E}">
        <p14:creationId xmlns:p14="http://schemas.microsoft.com/office/powerpoint/2010/main" val="374605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Crawling Strategy</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dirty="0" smtClean="0"/>
              <a:t>(1) Randomly </a:t>
            </a:r>
            <a:r>
              <a:rPr lang="en-US" altLang="zh-CN" dirty="0"/>
              <a:t>choose 3 </a:t>
            </a:r>
            <a:r>
              <a:rPr lang="en-US" altLang="zh-CN" dirty="0" err="1" smtClean="0"/>
              <a:t>summoners</a:t>
            </a:r>
            <a:r>
              <a:rPr lang="en-US" altLang="zh-CN" dirty="0" smtClean="0"/>
              <a:t> (players) with </a:t>
            </a:r>
            <a:r>
              <a:rPr lang="en-US" altLang="zh-CN" dirty="0"/>
              <a:t>tier “Silver”, “Challenger” and “Diamond” </a:t>
            </a:r>
            <a:r>
              <a:rPr lang="en-US" altLang="zh-CN" dirty="0" smtClean="0"/>
              <a:t>separately, add </a:t>
            </a:r>
            <a:r>
              <a:rPr lang="en-US" altLang="zh-CN" dirty="0"/>
              <a:t>them to an empty seed list;</a:t>
            </a:r>
            <a:endParaRPr lang="zh-CN" altLang="zh-CN" dirty="0"/>
          </a:p>
          <a:p>
            <a:pPr marL="0" indent="0">
              <a:buNone/>
            </a:pPr>
            <a:r>
              <a:rPr lang="en-US" altLang="zh-CN" dirty="0" smtClean="0"/>
              <a:t>(</a:t>
            </a:r>
            <a:r>
              <a:rPr lang="en-US" altLang="zh-CN" dirty="0"/>
              <a:t>2) </a:t>
            </a:r>
            <a:r>
              <a:rPr lang="en-US" altLang="zh-CN" dirty="0" smtClean="0"/>
              <a:t>For </a:t>
            </a:r>
            <a:r>
              <a:rPr lang="en-US" altLang="zh-CN" dirty="0"/>
              <a:t>each </a:t>
            </a:r>
            <a:r>
              <a:rPr lang="en-US" altLang="zh-CN" dirty="0" err="1" smtClean="0"/>
              <a:t>summoner</a:t>
            </a:r>
            <a:r>
              <a:rPr lang="en-US" altLang="zh-CN" dirty="0" smtClean="0"/>
              <a:t> in </a:t>
            </a:r>
            <a:r>
              <a:rPr lang="en-US" altLang="zh-CN" dirty="0"/>
              <a:t>the seed list, </a:t>
            </a:r>
            <a:r>
              <a:rPr lang="en-US" altLang="zh-CN" dirty="0" smtClean="0"/>
              <a:t>use a </a:t>
            </a:r>
            <a:r>
              <a:rPr lang="en-US" altLang="zh-CN" dirty="0"/>
              <a:t>processor </a:t>
            </a:r>
            <a:r>
              <a:rPr lang="en-US" altLang="zh-CN" dirty="0" smtClean="0"/>
              <a:t>to crawl </a:t>
            </a:r>
            <a:r>
              <a:rPr lang="en-US" altLang="zh-CN" dirty="0"/>
              <a:t>all </a:t>
            </a:r>
            <a:r>
              <a:rPr lang="en-US" altLang="zh-CN" dirty="0" smtClean="0"/>
              <a:t>his </a:t>
            </a:r>
            <a:r>
              <a:rPr lang="en-US" altLang="zh-CN" dirty="0"/>
              <a:t>historical </a:t>
            </a:r>
            <a:r>
              <a:rPr lang="en-US" altLang="zh-CN" dirty="0" smtClean="0"/>
              <a:t>matches into the datasets ;</a:t>
            </a:r>
            <a:endParaRPr lang="zh-CN" altLang="zh-CN" dirty="0"/>
          </a:p>
          <a:p>
            <a:pPr marL="0" indent="0">
              <a:buNone/>
            </a:pPr>
            <a:r>
              <a:rPr lang="en-US" altLang="zh-CN" dirty="0" smtClean="0"/>
              <a:t>(</a:t>
            </a:r>
            <a:r>
              <a:rPr lang="en-US" altLang="zh-CN" dirty="0"/>
              <a:t>3) </a:t>
            </a:r>
            <a:r>
              <a:rPr lang="en-US" altLang="zh-CN" dirty="0" smtClean="0"/>
              <a:t>For </a:t>
            </a:r>
            <a:r>
              <a:rPr lang="en-US" altLang="zh-CN" dirty="0"/>
              <a:t>each crawled much, obtain </a:t>
            </a:r>
            <a:r>
              <a:rPr lang="en-US" altLang="zh-CN" dirty="0" smtClean="0"/>
              <a:t>ten </a:t>
            </a:r>
            <a:r>
              <a:rPr lang="en-US" altLang="zh-CN" dirty="0" err="1" smtClean="0"/>
              <a:t>summoners’</a:t>
            </a:r>
            <a:r>
              <a:rPr lang="en-US" altLang="zh-CN" dirty="0" smtClean="0"/>
              <a:t> ID. If the </a:t>
            </a:r>
            <a:r>
              <a:rPr lang="en-US" altLang="zh-CN" dirty="0" err="1" smtClean="0"/>
              <a:t>summoner</a:t>
            </a:r>
            <a:r>
              <a:rPr lang="en-US" altLang="zh-CN" dirty="0" smtClean="0"/>
              <a:t> is not crawled, add his </a:t>
            </a:r>
            <a:r>
              <a:rPr lang="en-US" altLang="zh-CN" dirty="0"/>
              <a:t>ID to the seed list;</a:t>
            </a:r>
            <a:endParaRPr lang="zh-CN" altLang="zh-CN" dirty="0"/>
          </a:p>
          <a:p>
            <a:pPr marL="0" indent="0">
              <a:buNone/>
            </a:pPr>
            <a:r>
              <a:rPr lang="en-US" altLang="zh-CN" dirty="0" smtClean="0"/>
              <a:t>(</a:t>
            </a:r>
            <a:r>
              <a:rPr lang="en-US" altLang="zh-CN" dirty="0"/>
              <a:t>4) S</a:t>
            </a:r>
            <a:r>
              <a:rPr lang="en-US" altLang="zh-CN" dirty="0" smtClean="0"/>
              <a:t>top the </a:t>
            </a:r>
            <a:r>
              <a:rPr lang="en-US" altLang="zh-CN" dirty="0"/>
              <a:t>corresponding processor when we obtain about 100,000 matches from the Silver seed, 60,000 from the Challenger seeds and 60,000 from the diamond </a:t>
            </a:r>
            <a:r>
              <a:rPr lang="en-US" altLang="zh-CN" dirty="0" smtClean="0"/>
              <a:t>seed;</a:t>
            </a:r>
            <a:endParaRPr lang="zh-CN" altLang="zh-CN" dirty="0"/>
          </a:p>
          <a:p>
            <a:pPr marL="0" indent="0">
              <a:buNone/>
            </a:pPr>
            <a:r>
              <a:rPr lang="en-US" altLang="zh-CN" dirty="0" smtClean="0"/>
              <a:t>(</a:t>
            </a:r>
            <a:r>
              <a:rPr lang="en-US" altLang="zh-CN" dirty="0"/>
              <a:t>5) </a:t>
            </a:r>
            <a:r>
              <a:rPr lang="en-US" altLang="zh-CN" dirty="0" smtClean="0"/>
              <a:t>Repeat </a:t>
            </a:r>
            <a:r>
              <a:rPr lang="en-US" altLang="zh-CN" dirty="0"/>
              <a:t>step (2</a:t>
            </a:r>
            <a:r>
              <a:rPr lang="en-US" altLang="zh-CN" dirty="0" smtClean="0"/>
              <a:t>);</a:t>
            </a:r>
            <a:endParaRPr lang="zh-CN" altLang="zh-CN" dirty="0"/>
          </a:p>
          <a:p>
            <a:pPr marL="0" indent="0">
              <a:buNone/>
            </a:pPr>
            <a:r>
              <a:rPr lang="en-US" altLang="zh-CN" dirty="0" smtClean="0"/>
              <a:t>(</a:t>
            </a:r>
            <a:r>
              <a:rPr lang="en-US" altLang="zh-CN" dirty="0"/>
              <a:t>6) I</a:t>
            </a:r>
            <a:r>
              <a:rPr lang="en-US" altLang="zh-CN" dirty="0" smtClean="0"/>
              <a:t>f all processors stopped, merge three </a:t>
            </a:r>
            <a:r>
              <a:rPr lang="en-US" altLang="zh-CN" dirty="0"/>
              <a:t>crawled datasets into </a:t>
            </a:r>
            <a:r>
              <a:rPr lang="en-US" altLang="zh-CN" dirty="0" smtClean="0"/>
              <a:t>one.</a:t>
            </a:r>
            <a:endParaRPr lang="zh-CN" altLang="en-US" dirty="0"/>
          </a:p>
        </p:txBody>
      </p:sp>
    </p:spTree>
    <p:extLst>
      <p:ext uri="{BB962C8B-B14F-4D97-AF65-F5344CB8AC3E}">
        <p14:creationId xmlns:p14="http://schemas.microsoft.com/office/powerpoint/2010/main" val="3863923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Crawled Data</a:t>
            </a:r>
            <a:endParaRPr lang="zh-CN" altLang="en-US" b="1"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SQLite </a:t>
            </a:r>
            <a:r>
              <a:rPr lang="en-US" altLang="zh-CN" dirty="0"/>
              <a:t>Database size: 2.1 </a:t>
            </a:r>
            <a:r>
              <a:rPr lang="en-US" altLang="zh-CN" dirty="0" smtClean="0"/>
              <a:t>GB</a:t>
            </a:r>
          </a:p>
          <a:p>
            <a:pPr marL="0" indent="0">
              <a:buNone/>
            </a:pPr>
            <a:endParaRPr lang="en-US" altLang="zh-CN" dirty="0" smtClean="0"/>
          </a:p>
          <a:p>
            <a:pPr marL="0" indent="0">
              <a:buNone/>
            </a:pPr>
            <a:r>
              <a:rPr lang="en-US" altLang="zh-CN" dirty="0" smtClean="0"/>
              <a:t>Table Records:</a:t>
            </a:r>
            <a:endParaRPr lang="zh-CN" altLang="zh-CN" dirty="0"/>
          </a:p>
          <a:p>
            <a:r>
              <a:rPr lang="en-US" altLang="zh-CN" i="1" dirty="0" err="1" smtClean="0"/>
              <a:t>Summoner</a:t>
            </a:r>
            <a:r>
              <a:rPr lang="en-US" altLang="zh-CN" dirty="0"/>
              <a:t>: </a:t>
            </a:r>
            <a:r>
              <a:rPr lang="en-US" altLang="zh-CN" dirty="0" smtClean="0"/>
              <a:t>487,484</a:t>
            </a:r>
            <a:endParaRPr lang="zh-CN" altLang="zh-CN" dirty="0"/>
          </a:p>
          <a:p>
            <a:r>
              <a:rPr lang="en-US" altLang="zh-CN" i="1" dirty="0" smtClean="0"/>
              <a:t>Match</a:t>
            </a:r>
            <a:r>
              <a:rPr lang="en-US" altLang="zh-CN" dirty="0"/>
              <a:t>: </a:t>
            </a:r>
            <a:r>
              <a:rPr lang="en-US" altLang="zh-CN" dirty="0" smtClean="0"/>
              <a:t>222,652</a:t>
            </a:r>
            <a:endParaRPr lang="zh-CN" altLang="zh-CN" dirty="0"/>
          </a:p>
          <a:p>
            <a:r>
              <a:rPr lang="en-US" altLang="zh-CN" i="1" dirty="0" smtClean="0"/>
              <a:t>Team</a:t>
            </a:r>
            <a:r>
              <a:rPr lang="en-US" altLang="zh-CN" dirty="0"/>
              <a:t>: </a:t>
            </a:r>
            <a:r>
              <a:rPr lang="en-US" altLang="zh-CN" dirty="0" smtClean="0"/>
              <a:t>445,304</a:t>
            </a:r>
            <a:endParaRPr lang="zh-CN" altLang="zh-CN" dirty="0"/>
          </a:p>
          <a:p>
            <a:r>
              <a:rPr lang="en-US" altLang="zh-CN" i="1" dirty="0" err="1" smtClean="0"/>
              <a:t>TeamBan</a:t>
            </a:r>
            <a:r>
              <a:rPr lang="en-US" altLang="zh-CN" dirty="0"/>
              <a:t>: </a:t>
            </a:r>
            <a:r>
              <a:rPr lang="en-US" altLang="zh-CN" dirty="0" smtClean="0"/>
              <a:t>1,330,757</a:t>
            </a:r>
            <a:endParaRPr lang="zh-CN" altLang="zh-CN" dirty="0"/>
          </a:p>
          <a:p>
            <a:r>
              <a:rPr lang="en-US" altLang="zh-CN" i="1" dirty="0" smtClean="0"/>
              <a:t>Participant</a:t>
            </a:r>
            <a:r>
              <a:rPr lang="en-US" altLang="zh-CN" dirty="0"/>
              <a:t>: </a:t>
            </a:r>
            <a:r>
              <a:rPr lang="en-US" altLang="zh-CN" dirty="0" smtClean="0"/>
              <a:t>2,226,520</a:t>
            </a:r>
            <a:endParaRPr lang="zh-CN" altLang="zh-CN" dirty="0"/>
          </a:p>
          <a:p>
            <a:r>
              <a:rPr lang="en-US" altLang="zh-CN" i="1" dirty="0" err="1" smtClean="0"/>
              <a:t>ParticipantTimeLine</a:t>
            </a:r>
            <a:r>
              <a:rPr lang="en-US" altLang="zh-CN" dirty="0"/>
              <a:t>: </a:t>
            </a:r>
            <a:r>
              <a:rPr lang="en-US" altLang="zh-CN" dirty="0" smtClean="0"/>
              <a:t>8,906,080</a:t>
            </a:r>
            <a:endParaRPr lang="zh-CN" altLang="zh-CN" dirty="0"/>
          </a:p>
          <a:p>
            <a:r>
              <a:rPr lang="en-US" altLang="zh-CN" i="1" dirty="0" err="1" smtClean="0"/>
              <a:t>FrameKillEvent</a:t>
            </a:r>
            <a:r>
              <a:rPr lang="en-US" altLang="zh-CN" dirty="0"/>
              <a:t>: </a:t>
            </a:r>
            <a:r>
              <a:rPr lang="en-US" altLang="zh-CN" dirty="0" smtClean="0"/>
              <a:t>21,692,852</a:t>
            </a:r>
            <a:endParaRPr lang="zh-CN" altLang="en-US" dirty="0"/>
          </a:p>
        </p:txBody>
      </p:sp>
    </p:spTree>
    <p:extLst>
      <p:ext uri="{BB962C8B-B14F-4D97-AF65-F5344CB8AC3E}">
        <p14:creationId xmlns:p14="http://schemas.microsoft.com/office/powerpoint/2010/main" val="2391670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508</TotalTime>
  <Words>3052</Words>
  <Application>Microsoft Office PowerPoint</Application>
  <PresentationFormat>宽屏</PresentationFormat>
  <Paragraphs>784</Paragraphs>
  <Slides>51</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华文新魏</vt:lpstr>
      <vt:lpstr>宋体</vt:lpstr>
      <vt:lpstr>方正姚体</vt:lpstr>
      <vt:lpstr>Arial</vt:lpstr>
      <vt:lpstr>Calibri</vt:lpstr>
      <vt:lpstr>Cambria Math</vt:lpstr>
      <vt:lpstr>Times New Roman</vt:lpstr>
      <vt:lpstr>Trebuchet MS</vt:lpstr>
      <vt:lpstr>Wingdings 3</vt:lpstr>
      <vt:lpstr>平面</vt:lpstr>
      <vt:lpstr>Game Data Analysis of League of Legend</vt:lpstr>
      <vt:lpstr>Overview</vt:lpstr>
      <vt:lpstr>Outline</vt:lpstr>
      <vt:lpstr>Objectives</vt:lpstr>
      <vt:lpstr>Introduction to League of Legends</vt:lpstr>
      <vt:lpstr>Outline</vt:lpstr>
      <vt:lpstr>API and Target Data</vt:lpstr>
      <vt:lpstr>Crawling Strategy</vt:lpstr>
      <vt:lpstr>Crawled Data</vt:lpstr>
      <vt:lpstr>Outline</vt:lpstr>
      <vt:lpstr>Preprocessing</vt:lpstr>
      <vt:lpstr>Preprocessing</vt:lpstr>
      <vt:lpstr>Preprocessing</vt:lpstr>
      <vt:lpstr>Introduction of Champion Recommendation</vt:lpstr>
      <vt:lpstr>Introduction of Champion Recommendation</vt:lpstr>
      <vt:lpstr>Introduction of Champion Recommendation</vt:lpstr>
      <vt:lpstr>Introduction of Champion Recommendation</vt:lpstr>
      <vt:lpstr>Introduction of Champion Recommendation</vt:lpstr>
      <vt:lpstr>Single Feature Win Rate Prediction</vt:lpstr>
      <vt:lpstr>Single Feature Win Rate Prediction</vt:lpstr>
      <vt:lpstr>Outline</vt:lpstr>
      <vt:lpstr>Champion Ranking with Average Score</vt:lpstr>
      <vt:lpstr>Champion Ranking with Average Score</vt:lpstr>
      <vt:lpstr>Graph Model of Champion Relationship</vt:lpstr>
      <vt:lpstr>Graph Model of Champion Relationship</vt:lpstr>
      <vt:lpstr>Champion Ranking with Graph Model</vt:lpstr>
      <vt:lpstr>Champion Ranking with Graph Model</vt:lpstr>
      <vt:lpstr>Champion Ranking with Graph Model</vt:lpstr>
      <vt:lpstr>Champion Ranking with Graph Model</vt:lpstr>
      <vt:lpstr>Champion Ranking with Graph Model</vt:lpstr>
      <vt:lpstr>Champion Ranking with Graph Model</vt:lpstr>
      <vt:lpstr>Champion Ranking with Graph Model</vt:lpstr>
      <vt:lpstr>Champion Ability Ranking</vt:lpstr>
      <vt:lpstr>Outline</vt:lpstr>
      <vt:lpstr>Champion Clustering</vt:lpstr>
      <vt:lpstr>Champion Clustering</vt:lpstr>
      <vt:lpstr>Champion Clustering</vt:lpstr>
      <vt:lpstr>Champion Clustering</vt:lpstr>
      <vt:lpstr>Champion Clustering</vt:lpstr>
      <vt:lpstr>Champion Clustering</vt:lpstr>
      <vt:lpstr>Champion Clustering</vt:lpstr>
      <vt:lpstr>Champion Clustering</vt:lpstr>
      <vt:lpstr>Champion Clustering</vt:lpstr>
      <vt:lpstr>Champion Clustering</vt:lpstr>
      <vt:lpstr>Champion Clustering</vt:lpstr>
      <vt:lpstr>Win Prediction</vt:lpstr>
      <vt:lpstr>Win Prediction</vt:lpstr>
      <vt:lpstr>Win Prediction</vt:lpstr>
      <vt:lpstr>Win Prediction</vt:lpstr>
      <vt:lpstr>Win Prediction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Data Analysis of League of Legend</dc:title>
  <dc:creator>Che Zhao</dc:creator>
  <cp:lastModifiedBy>Che Zhao</cp:lastModifiedBy>
  <cp:revision>110</cp:revision>
  <dcterms:created xsi:type="dcterms:W3CDTF">2016-05-09T08:14:40Z</dcterms:created>
  <dcterms:modified xsi:type="dcterms:W3CDTF">2016-05-11T12:18:45Z</dcterms:modified>
</cp:coreProperties>
</file>