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Lato"/>
      <p:regular r:id="rId30"/>
      <p:bold r:id="rId31"/>
      <p:italic r:id="rId32"/>
      <p:boldItalic r:id="rId33"/>
    </p:embeddedFont>
    <p:embeddedFont>
      <p:font typeface="Alfa Slab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lfaSlab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7a7f021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7a7f021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two tier architecture for our application</a:t>
            </a:r>
            <a:endParaRPr/>
          </a:p>
          <a:p>
            <a:pPr indent="0" lvl="0" marL="0" rtl="0" algn="l">
              <a:spcBef>
                <a:spcPts val="0"/>
              </a:spcBef>
              <a:spcAft>
                <a:spcPts val="0"/>
              </a:spcAft>
              <a:buNone/>
            </a:pPr>
            <a:r>
              <a:rPr lang="en"/>
              <a:t>- The front end consists of html, css and bootstrapping</a:t>
            </a:r>
            <a:endParaRPr/>
          </a:p>
          <a:p>
            <a:pPr indent="0" lvl="0" marL="0" rtl="0" algn="l">
              <a:spcBef>
                <a:spcPts val="0"/>
              </a:spcBef>
              <a:spcAft>
                <a:spcPts val="0"/>
              </a:spcAft>
              <a:buNone/>
            </a:pPr>
            <a:r>
              <a:rPr lang="en"/>
              <a:t>- for the back end we used amazon lightsail which has aws relational database services included in it:</a:t>
            </a:r>
            <a:endParaRPr/>
          </a:p>
          <a:p>
            <a:pPr indent="0" lvl="0" marL="0" rtl="0" algn="l">
              <a:spcBef>
                <a:spcPts val="0"/>
              </a:spcBef>
              <a:spcAft>
                <a:spcPts val="0"/>
              </a:spcAft>
              <a:buNone/>
            </a:pPr>
            <a:r>
              <a:rPr lang="en"/>
              <a:t>	- amazon lightsail is similar to amazon ec2 except that its much simpler to use</a:t>
            </a:r>
            <a:endParaRPr/>
          </a:p>
          <a:p>
            <a:pPr indent="0" lvl="0" marL="0" rtl="0" algn="l">
              <a:spcBef>
                <a:spcPts val="0"/>
              </a:spcBef>
              <a:spcAft>
                <a:spcPts val="0"/>
              </a:spcAft>
              <a:buNone/>
            </a:pPr>
            <a:r>
              <a:rPr lang="en"/>
              <a:t>	- the has virtually no learning curve and has a simplified console</a:t>
            </a:r>
            <a:endParaRPr/>
          </a:p>
          <a:p>
            <a:pPr indent="0" lvl="0" marL="0" rtl="0" algn="l">
              <a:spcBef>
                <a:spcPts val="0"/>
              </a:spcBef>
              <a:spcAft>
                <a:spcPts val="0"/>
              </a:spcAft>
              <a:buNone/>
            </a:pPr>
            <a:r>
              <a:rPr lang="en"/>
              <a:t>	- lightsail has preconfigured plans that you can select depending on your needs</a:t>
            </a:r>
            <a:endParaRPr/>
          </a:p>
          <a:p>
            <a:pPr indent="0" lvl="0" marL="0" rtl="0" algn="l">
              <a:spcBef>
                <a:spcPts val="0"/>
              </a:spcBef>
              <a:spcAft>
                <a:spcPts val="0"/>
              </a:spcAft>
              <a:buNone/>
            </a:pPr>
            <a:r>
              <a:rPr lang="en"/>
              <a:t>		- so you can use it to create things like servers, load balancers and databases</a:t>
            </a:r>
            <a:endParaRPr/>
          </a:p>
          <a:p>
            <a:pPr indent="0" lvl="0" marL="0" rtl="0" algn="l">
              <a:spcBef>
                <a:spcPts val="0"/>
              </a:spcBef>
              <a:spcAft>
                <a:spcPts val="0"/>
              </a:spcAft>
              <a:buNone/>
            </a:pPr>
            <a:r>
              <a:rPr lang="en"/>
              <a:t>	- for our application, we used something called a LAMP stack</a:t>
            </a:r>
            <a:endParaRPr/>
          </a:p>
          <a:p>
            <a:pPr indent="0" lvl="0" marL="0" rtl="0" algn="l">
              <a:spcBef>
                <a:spcPts val="0"/>
              </a:spcBef>
              <a:spcAft>
                <a:spcPts val="0"/>
              </a:spcAft>
              <a:buNone/>
            </a:pPr>
            <a:r>
              <a:rPr lang="en"/>
              <a:t>	- lamp stands for linux, apache, mysql, and php</a:t>
            </a:r>
            <a:endParaRPr/>
          </a:p>
          <a:p>
            <a:pPr indent="0" lvl="0" marL="0" rtl="0" algn="l">
              <a:spcBef>
                <a:spcPts val="0"/>
              </a:spcBef>
              <a:spcAft>
                <a:spcPts val="0"/>
              </a:spcAft>
              <a:buNone/>
            </a:pPr>
            <a:r>
              <a:rPr lang="en"/>
              <a:t>- we also used amazons s3 bucket and lambda function for our upload page</a:t>
            </a:r>
            <a:endParaRPr/>
          </a:p>
          <a:p>
            <a:pPr indent="0" lvl="0" marL="0" rtl="0" algn="l">
              <a:spcBef>
                <a:spcPts val="0"/>
              </a:spcBef>
              <a:spcAft>
                <a:spcPts val="0"/>
              </a:spcAft>
              <a:buNone/>
            </a:pPr>
            <a:r>
              <a:rPr lang="en"/>
              <a:t>- and we used amazons route 53 to route users to our website</a:t>
            </a:r>
            <a:endParaRPr/>
          </a:p>
          <a:p>
            <a:pPr indent="0" lvl="0" marL="0" rtl="0" algn="l">
              <a:spcBef>
                <a:spcPts val="0"/>
              </a:spcBef>
              <a:spcAft>
                <a:spcPts val="0"/>
              </a:spcAft>
              <a:buNone/>
            </a:pPr>
            <a:r>
              <a:rPr lang="en"/>
              <a:t>	- route 53 is a domain name system</a:t>
            </a:r>
            <a:endParaRPr/>
          </a:p>
          <a:p>
            <a:pPr indent="0" lvl="0" marL="0" rtl="0" algn="l">
              <a:spcBef>
                <a:spcPts val="0"/>
              </a:spcBef>
              <a:spcAft>
                <a:spcPts val="0"/>
              </a:spcAft>
              <a:buNone/>
            </a:pPr>
            <a:r>
              <a:rPr lang="en"/>
              <a:t>- and to connect the front end with the backend, we used php</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6f81946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16f81946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6f81946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6f81946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1809d07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1809d07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16f81946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16f81946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application will have 3 different types of users, each with a different home page</a:t>
            </a:r>
            <a:endParaRPr/>
          </a:p>
          <a:p>
            <a:pPr indent="0" lvl="0" marL="0" rtl="0" algn="l">
              <a:spcBef>
                <a:spcPts val="0"/>
              </a:spcBef>
              <a:spcAft>
                <a:spcPts val="0"/>
              </a:spcAft>
              <a:buNone/>
            </a:pPr>
            <a:r>
              <a:rPr lang="en"/>
              <a:t>- the users will be administrator, project manager, and a regular employee</a:t>
            </a:r>
            <a:endParaRPr/>
          </a:p>
          <a:p>
            <a:pPr indent="0" lvl="0" marL="0" rtl="0" algn="l">
              <a:spcBef>
                <a:spcPts val="0"/>
              </a:spcBef>
              <a:spcAft>
                <a:spcPts val="0"/>
              </a:spcAft>
              <a:buNone/>
            </a:pPr>
            <a:r>
              <a:rPr lang="en"/>
              <a:t>- alan will be logging in and demoing as a administrator and regualr employee</a:t>
            </a:r>
            <a:endParaRPr/>
          </a:p>
          <a:p>
            <a:pPr indent="0" lvl="0" marL="0" rtl="0" algn="l">
              <a:spcBef>
                <a:spcPts val="0"/>
              </a:spcBef>
              <a:spcAft>
                <a:spcPts val="0"/>
              </a:spcAft>
              <a:buNone/>
            </a:pPr>
            <a:r>
              <a:rPr lang="en"/>
              <a:t>- and daniel will be showing you the project managers side of things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16f81946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16f81946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16f81946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16f81946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 Rough Order of Magnitude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3fc8e03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3fc8e03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 Rough Order of Magnitude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a7f021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a7f021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7a7f021e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7a7f021e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16f8194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16f8194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83fc8e03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83fc8e03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6f81946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6f81946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16f8194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16f8194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16f8194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16f8194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16f81946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16f81946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809d07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1809d07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a:t>
            </a:r>
            <a:endParaRPr/>
          </a:p>
          <a:p>
            <a:pPr indent="-298450" lvl="0" marL="457200" rtl="0" algn="l">
              <a:spcBef>
                <a:spcPts val="0"/>
              </a:spcBef>
              <a:spcAft>
                <a:spcPts val="0"/>
              </a:spcAft>
              <a:buSzPts val="1100"/>
              <a:buChar char="-"/>
            </a:pPr>
            <a:r>
              <a:rPr lang="en"/>
              <a:t>Why do we need it? Currently, Donna keeps manual spreadsheets, keep it in her laptop, could be deleted, others can’t get to it </a:t>
            </a:r>
            <a:endParaRPr/>
          </a:p>
          <a:p>
            <a:pPr indent="-298450" lvl="0" marL="457200" rtl="0" algn="l">
              <a:spcBef>
                <a:spcPts val="0"/>
              </a:spcBef>
              <a:spcAft>
                <a:spcPts val="0"/>
              </a:spcAft>
              <a:buSzPts val="1100"/>
              <a:buChar char="-"/>
            </a:pPr>
            <a:r>
              <a:rPr lang="en"/>
              <a:t>Need a permanent solution for instructors to keep track/monitor students and teams,  personalized, central location, scalable </a:t>
            </a:r>
            <a:endParaRPr/>
          </a:p>
          <a:p>
            <a:pPr indent="-298450" lvl="0" marL="457200" rtl="0" algn="l">
              <a:spcBef>
                <a:spcPts val="0"/>
              </a:spcBef>
              <a:spcAft>
                <a:spcPts val="0"/>
              </a:spcAft>
              <a:buSzPts val="1100"/>
              <a:buChar char="-"/>
            </a:pPr>
            <a:r>
              <a:rPr lang="en"/>
              <a:t>Have bullet points on the problem/solutions </a:t>
            </a:r>
            <a:endParaRPr/>
          </a:p>
          <a:p>
            <a:pPr indent="-298450" lvl="0" marL="457200" rtl="0" algn="l">
              <a:spcBef>
                <a:spcPts val="0"/>
              </a:spcBef>
              <a:spcAft>
                <a:spcPts val="0"/>
              </a:spcAft>
              <a:buSzPts val="1100"/>
              <a:buChar char="-"/>
            </a:pPr>
            <a:r>
              <a:rPr lang="en"/>
              <a:t>Who’s going to have access to it (students &amp; instructors)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7a7f021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a7f021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16f81946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16f81946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system to automate certain project management aspects of software development for 200-300 students. This allows users to record their time worked on the project and allows the project manager to know how well the project is being run and to report to management.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Feedback:</a:t>
            </a:r>
            <a:endParaRPr/>
          </a:p>
          <a:p>
            <a:pPr indent="-298450" lvl="0" marL="457200" rtl="0" algn="l">
              <a:spcBef>
                <a:spcPts val="0"/>
              </a:spcBef>
              <a:spcAft>
                <a:spcPts val="0"/>
              </a:spcAft>
              <a:buSzPts val="1100"/>
              <a:buChar char="-"/>
            </a:pPr>
            <a:r>
              <a:rPr lang="en"/>
              <a:t>Write who this design is for: cloud-based system for instructors running COMP 3900/4900, example Donna Turner</a:t>
            </a:r>
            <a:endParaRPr/>
          </a:p>
          <a:p>
            <a:pPr indent="-298450" lvl="0" marL="457200" rtl="0" algn="l">
              <a:spcBef>
                <a:spcPts val="0"/>
              </a:spcBef>
              <a:spcAft>
                <a:spcPts val="0"/>
              </a:spcAft>
              <a:buSzPts val="1100"/>
              <a:buChar char="-"/>
            </a:pPr>
            <a:r>
              <a:rPr lang="en"/>
              <a:t>Write why this is needed: instructors have 200-300 students to manage </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 Id="rId11" Type="http://schemas.openxmlformats.org/officeDocument/2006/relationships/image" Target="../media/image13.png"/><Relationship Id="rId10" Type="http://schemas.openxmlformats.org/officeDocument/2006/relationships/image" Target="../media/image14.png"/><Relationship Id="rId9"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25.png"/><Relationship Id="rId7"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Timetracker</a:t>
            </a:r>
            <a:endParaRPr/>
          </a:p>
        </p:txBody>
      </p:sp>
      <p:sp>
        <p:nvSpPr>
          <p:cNvPr id="57" name="Google Shape;57;p13"/>
          <p:cNvSpPr txBox="1"/>
          <p:nvPr>
            <p:ph idx="1" type="subTitle"/>
          </p:nvPr>
        </p:nvSpPr>
        <p:spPr>
          <a:xfrm>
            <a:off x="311700" y="3165828"/>
            <a:ext cx="8520600" cy="171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COMP 4900</a:t>
            </a:r>
            <a:endParaRPr b="1" sz="3000"/>
          </a:p>
          <a:p>
            <a:pPr indent="0" lvl="0" marL="0" rtl="0" algn="ctr">
              <a:spcBef>
                <a:spcPts val="0"/>
              </a:spcBef>
              <a:spcAft>
                <a:spcPts val="0"/>
              </a:spcAft>
              <a:buNone/>
            </a:pPr>
            <a:r>
              <a:rPr lang="en"/>
              <a:t>Client: Mike Mulder</a:t>
            </a:r>
            <a:endParaRPr/>
          </a:p>
        </p:txBody>
      </p:sp>
      <p:sp>
        <p:nvSpPr>
          <p:cNvPr id="58" name="Google Shape;58;p13"/>
          <p:cNvSpPr txBox="1"/>
          <p:nvPr>
            <p:ph idx="1" type="subTitle"/>
          </p:nvPr>
        </p:nvSpPr>
        <p:spPr>
          <a:xfrm>
            <a:off x="311700" y="998527"/>
            <a:ext cx="8520600" cy="56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t>Group 19:</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71800"/>
            <a:ext cx="293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122" name="Google Shape;122;p22"/>
          <p:cNvPicPr preferRelativeResize="0"/>
          <p:nvPr/>
        </p:nvPicPr>
        <p:blipFill>
          <a:blip r:embed="rId3">
            <a:alphaModFix/>
          </a:blip>
          <a:stretch>
            <a:fillRect/>
          </a:stretch>
        </p:blipFill>
        <p:spPr>
          <a:xfrm>
            <a:off x="202675" y="2392575"/>
            <a:ext cx="1036652" cy="923400"/>
          </a:xfrm>
          <a:prstGeom prst="rect">
            <a:avLst/>
          </a:prstGeom>
          <a:noFill/>
          <a:ln>
            <a:noFill/>
          </a:ln>
        </p:spPr>
      </p:pic>
      <p:sp>
        <p:nvSpPr>
          <p:cNvPr id="123" name="Google Shape;123;p22"/>
          <p:cNvSpPr/>
          <p:nvPr/>
        </p:nvSpPr>
        <p:spPr>
          <a:xfrm>
            <a:off x="5047950" y="1182650"/>
            <a:ext cx="3771000" cy="35775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6259450" y="1855725"/>
            <a:ext cx="2501100" cy="28404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2"/>
          <p:cNvPicPr preferRelativeResize="0"/>
          <p:nvPr/>
        </p:nvPicPr>
        <p:blipFill rotWithShape="1">
          <a:blip r:embed="rId4">
            <a:alphaModFix/>
          </a:blip>
          <a:srcRect b="0" l="28095" r="27387" t="0"/>
          <a:stretch/>
        </p:blipFill>
        <p:spPr>
          <a:xfrm>
            <a:off x="5274499" y="2394725"/>
            <a:ext cx="706125" cy="1013352"/>
          </a:xfrm>
          <a:prstGeom prst="rect">
            <a:avLst/>
          </a:prstGeom>
          <a:noFill/>
          <a:ln>
            <a:noFill/>
          </a:ln>
        </p:spPr>
      </p:pic>
      <p:pic>
        <p:nvPicPr>
          <p:cNvPr id="126" name="Google Shape;126;p22"/>
          <p:cNvPicPr preferRelativeResize="0"/>
          <p:nvPr/>
        </p:nvPicPr>
        <p:blipFill rotWithShape="1">
          <a:blip r:embed="rId5">
            <a:alphaModFix/>
          </a:blip>
          <a:srcRect b="0" l="12587" r="17749" t="0"/>
          <a:stretch/>
        </p:blipFill>
        <p:spPr>
          <a:xfrm>
            <a:off x="5328525" y="3622563"/>
            <a:ext cx="598050" cy="832000"/>
          </a:xfrm>
          <a:prstGeom prst="rect">
            <a:avLst/>
          </a:prstGeom>
          <a:noFill/>
          <a:ln>
            <a:noFill/>
          </a:ln>
        </p:spPr>
      </p:pic>
      <p:pic>
        <p:nvPicPr>
          <p:cNvPr id="127" name="Google Shape;127;p22"/>
          <p:cNvPicPr preferRelativeResize="0"/>
          <p:nvPr/>
        </p:nvPicPr>
        <p:blipFill rotWithShape="1">
          <a:blip r:embed="rId6">
            <a:alphaModFix/>
          </a:blip>
          <a:srcRect b="7496" l="32561" r="32389" t="7793"/>
          <a:stretch/>
        </p:blipFill>
        <p:spPr>
          <a:xfrm>
            <a:off x="5274463" y="1336175"/>
            <a:ext cx="598050" cy="923400"/>
          </a:xfrm>
          <a:prstGeom prst="rect">
            <a:avLst/>
          </a:prstGeom>
          <a:noFill/>
          <a:ln>
            <a:noFill/>
          </a:ln>
        </p:spPr>
      </p:pic>
      <p:cxnSp>
        <p:nvCxnSpPr>
          <p:cNvPr id="128" name="Google Shape;128;p22"/>
          <p:cNvCxnSpPr>
            <a:stCxn id="122" idx="3"/>
          </p:cNvCxnSpPr>
          <p:nvPr/>
        </p:nvCxnSpPr>
        <p:spPr>
          <a:xfrm flipH="1" rot="10800000">
            <a:off x="1239327" y="2846175"/>
            <a:ext cx="587400" cy="8100"/>
          </a:xfrm>
          <a:prstGeom prst="straightConnector1">
            <a:avLst/>
          </a:prstGeom>
          <a:noFill/>
          <a:ln cap="flat" cmpd="sng" w="9525">
            <a:solidFill>
              <a:schemeClr val="dk2"/>
            </a:solidFill>
            <a:prstDash val="solid"/>
            <a:round/>
            <a:headEnd len="med" w="med" type="none"/>
            <a:tailEnd len="med" w="med" type="triangle"/>
          </a:ln>
        </p:spPr>
      </p:cxnSp>
      <p:pic>
        <p:nvPicPr>
          <p:cNvPr id="129" name="Google Shape;129;p22"/>
          <p:cNvPicPr preferRelativeResize="0"/>
          <p:nvPr/>
        </p:nvPicPr>
        <p:blipFill>
          <a:blip r:embed="rId7">
            <a:alphaModFix amt="93000"/>
          </a:blip>
          <a:stretch>
            <a:fillRect/>
          </a:stretch>
        </p:blipFill>
        <p:spPr>
          <a:xfrm>
            <a:off x="6805369" y="3249797"/>
            <a:ext cx="995700" cy="1037203"/>
          </a:xfrm>
          <a:prstGeom prst="rect">
            <a:avLst/>
          </a:prstGeom>
          <a:noFill/>
          <a:ln>
            <a:noFill/>
          </a:ln>
          <a:effectLst>
            <a:outerShdw rotWithShape="0" algn="bl" dir="7080000" dist="9525">
              <a:srgbClr val="000000">
                <a:alpha val="0"/>
              </a:srgbClr>
            </a:outerShdw>
          </a:effectLst>
        </p:spPr>
      </p:pic>
      <p:pic>
        <p:nvPicPr>
          <p:cNvPr id="130" name="Google Shape;130;p22"/>
          <p:cNvPicPr preferRelativeResize="0"/>
          <p:nvPr/>
        </p:nvPicPr>
        <p:blipFill rotWithShape="1">
          <a:blip r:embed="rId8">
            <a:alphaModFix/>
          </a:blip>
          <a:srcRect b="27403" l="22653" r="20040" t="28075"/>
          <a:stretch/>
        </p:blipFill>
        <p:spPr>
          <a:xfrm>
            <a:off x="6406613" y="2098100"/>
            <a:ext cx="2056924" cy="754051"/>
          </a:xfrm>
          <a:prstGeom prst="rect">
            <a:avLst/>
          </a:prstGeom>
          <a:noFill/>
          <a:ln>
            <a:noFill/>
          </a:ln>
        </p:spPr>
      </p:pic>
      <p:pic>
        <p:nvPicPr>
          <p:cNvPr id="131" name="Google Shape;131;p22"/>
          <p:cNvPicPr preferRelativeResize="0"/>
          <p:nvPr/>
        </p:nvPicPr>
        <p:blipFill rotWithShape="1">
          <a:blip r:embed="rId9">
            <a:alphaModFix/>
          </a:blip>
          <a:srcRect b="0" l="22011" r="22543" t="0"/>
          <a:stretch/>
        </p:blipFill>
        <p:spPr>
          <a:xfrm>
            <a:off x="2093275" y="2859475"/>
            <a:ext cx="706126" cy="716383"/>
          </a:xfrm>
          <a:prstGeom prst="rect">
            <a:avLst/>
          </a:prstGeom>
          <a:noFill/>
          <a:ln>
            <a:noFill/>
          </a:ln>
        </p:spPr>
      </p:pic>
      <p:pic>
        <p:nvPicPr>
          <p:cNvPr id="132" name="Google Shape;132;p22"/>
          <p:cNvPicPr preferRelativeResize="0"/>
          <p:nvPr/>
        </p:nvPicPr>
        <p:blipFill>
          <a:blip r:embed="rId10">
            <a:alphaModFix/>
          </a:blip>
          <a:stretch>
            <a:fillRect/>
          </a:stretch>
        </p:blipFill>
        <p:spPr>
          <a:xfrm>
            <a:off x="1986963" y="2199400"/>
            <a:ext cx="927080" cy="716375"/>
          </a:xfrm>
          <a:prstGeom prst="rect">
            <a:avLst/>
          </a:prstGeom>
          <a:noFill/>
          <a:ln>
            <a:noFill/>
          </a:ln>
        </p:spPr>
      </p:pic>
      <p:pic>
        <p:nvPicPr>
          <p:cNvPr id="133" name="Google Shape;133;p22"/>
          <p:cNvPicPr preferRelativeResize="0"/>
          <p:nvPr/>
        </p:nvPicPr>
        <p:blipFill rotWithShape="1">
          <a:blip r:embed="rId11">
            <a:alphaModFix/>
          </a:blip>
          <a:srcRect b="17806" l="18111" r="15907" t="18437"/>
          <a:stretch/>
        </p:blipFill>
        <p:spPr>
          <a:xfrm>
            <a:off x="3220194" y="2567925"/>
            <a:ext cx="1052155" cy="572700"/>
          </a:xfrm>
          <a:prstGeom prst="rect">
            <a:avLst/>
          </a:prstGeom>
          <a:noFill/>
          <a:ln>
            <a:noFill/>
          </a:ln>
        </p:spPr>
      </p:pic>
      <p:sp>
        <p:nvSpPr>
          <p:cNvPr id="134" name="Google Shape;134;p22"/>
          <p:cNvSpPr/>
          <p:nvPr/>
        </p:nvSpPr>
        <p:spPr>
          <a:xfrm>
            <a:off x="1893088" y="2115400"/>
            <a:ext cx="2501100" cy="1572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22"/>
          <p:cNvCxnSpPr/>
          <p:nvPr/>
        </p:nvCxnSpPr>
        <p:spPr>
          <a:xfrm flipH="1" rot="10800000">
            <a:off x="4427377" y="2846175"/>
            <a:ext cx="587400" cy="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a:t>
            </a:r>
            <a:endParaRPr/>
          </a:p>
        </p:txBody>
      </p:sp>
      <p:pic>
        <p:nvPicPr>
          <p:cNvPr id="141" name="Google Shape;141;p23"/>
          <p:cNvPicPr preferRelativeResize="0"/>
          <p:nvPr/>
        </p:nvPicPr>
        <p:blipFill rotWithShape="1">
          <a:blip r:embed="rId3">
            <a:alphaModFix/>
          </a:blip>
          <a:srcRect b="0" l="22011" r="22543" t="0"/>
          <a:stretch/>
        </p:blipFill>
        <p:spPr>
          <a:xfrm>
            <a:off x="1629175" y="3292038"/>
            <a:ext cx="1526575" cy="1548725"/>
          </a:xfrm>
          <a:prstGeom prst="rect">
            <a:avLst/>
          </a:prstGeom>
          <a:noFill/>
          <a:ln>
            <a:noFill/>
          </a:ln>
        </p:spPr>
      </p:pic>
      <p:pic>
        <p:nvPicPr>
          <p:cNvPr id="142" name="Google Shape;142;p23"/>
          <p:cNvPicPr preferRelativeResize="0"/>
          <p:nvPr/>
        </p:nvPicPr>
        <p:blipFill>
          <a:blip r:embed="rId4">
            <a:alphaModFix/>
          </a:blip>
          <a:stretch>
            <a:fillRect/>
          </a:stretch>
        </p:blipFill>
        <p:spPr>
          <a:xfrm>
            <a:off x="3251900" y="3397188"/>
            <a:ext cx="2004285" cy="1548726"/>
          </a:xfrm>
          <a:prstGeom prst="rect">
            <a:avLst/>
          </a:prstGeom>
          <a:noFill/>
          <a:ln>
            <a:noFill/>
          </a:ln>
        </p:spPr>
      </p:pic>
      <p:pic>
        <p:nvPicPr>
          <p:cNvPr id="143" name="Google Shape;143;p23"/>
          <p:cNvPicPr preferRelativeResize="0"/>
          <p:nvPr/>
        </p:nvPicPr>
        <p:blipFill>
          <a:blip r:embed="rId5">
            <a:alphaModFix/>
          </a:blip>
          <a:stretch>
            <a:fillRect/>
          </a:stretch>
        </p:blipFill>
        <p:spPr>
          <a:xfrm>
            <a:off x="3251887" y="1411600"/>
            <a:ext cx="1526576" cy="1526574"/>
          </a:xfrm>
          <a:prstGeom prst="rect">
            <a:avLst/>
          </a:prstGeom>
          <a:noFill/>
          <a:ln>
            <a:noFill/>
          </a:ln>
        </p:spPr>
      </p:pic>
      <p:pic>
        <p:nvPicPr>
          <p:cNvPr id="144" name="Google Shape;144;p23"/>
          <p:cNvPicPr preferRelativeResize="0"/>
          <p:nvPr/>
        </p:nvPicPr>
        <p:blipFill>
          <a:blip r:embed="rId6">
            <a:alphaModFix/>
          </a:blip>
          <a:stretch>
            <a:fillRect/>
          </a:stretch>
        </p:blipFill>
        <p:spPr>
          <a:xfrm>
            <a:off x="450801" y="1628437"/>
            <a:ext cx="2141250" cy="1309726"/>
          </a:xfrm>
          <a:prstGeom prst="rect">
            <a:avLst/>
          </a:prstGeom>
          <a:noFill/>
          <a:ln>
            <a:noFill/>
          </a:ln>
        </p:spPr>
      </p:pic>
      <p:grpSp>
        <p:nvGrpSpPr>
          <p:cNvPr id="145" name="Google Shape;145;p23"/>
          <p:cNvGrpSpPr/>
          <p:nvPr/>
        </p:nvGrpSpPr>
        <p:grpSpPr>
          <a:xfrm>
            <a:off x="5438300" y="681225"/>
            <a:ext cx="3655950" cy="2797400"/>
            <a:chOff x="4353350" y="445025"/>
            <a:chExt cx="3655950" cy="2797400"/>
          </a:xfrm>
        </p:grpSpPr>
        <p:pic>
          <p:nvPicPr>
            <p:cNvPr id="146" name="Google Shape;146;p23"/>
            <p:cNvPicPr preferRelativeResize="0"/>
            <p:nvPr/>
          </p:nvPicPr>
          <p:blipFill>
            <a:blip r:embed="rId7">
              <a:alphaModFix/>
            </a:blip>
            <a:stretch>
              <a:fillRect/>
            </a:stretch>
          </p:blipFill>
          <p:spPr>
            <a:xfrm>
              <a:off x="4353350" y="445025"/>
              <a:ext cx="3411494" cy="2797400"/>
            </a:xfrm>
            <a:prstGeom prst="rect">
              <a:avLst/>
            </a:prstGeom>
            <a:noFill/>
            <a:ln>
              <a:noFill/>
            </a:ln>
          </p:spPr>
        </p:pic>
        <p:sp>
          <p:nvSpPr>
            <p:cNvPr id="147" name="Google Shape;147;p23"/>
            <p:cNvSpPr/>
            <p:nvPr/>
          </p:nvSpPr>
          <p:spPr>
            <a:xfrm>
              <a:off x="6596000" y="567275"/>
              <a:ext cx="1413300" cy="126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Pages</a:t>
            </a:r>
            <a:endParaRPr/>
          </a:p>
        </p:txBody>
      </p:sp>
      <p:sp>
        <p:nvSpPr>
          <p:cNvPr id="158" name="Google Shape;15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Login</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Admin home page</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Project Manager home page</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Upload projects and users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Manage employees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Manage Projects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Work Breakdown Structure (WBS)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Edit projects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Timesheet</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Weekly report</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1439525" y="787438"/>
            <a:ext cx="6264925" cy="3568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mt="60000"/>
          </a:blip>
          <a:stretch>
            <a:fillRect/>
          </a:stretch>
        </p:blipFill>
        <p:spPr>
          <a:xfrm>
            <a:off x="2996488" y="1600200"/>
            <a:ext cx="6200775" cy="3543300"/>
          </a:xfrm>
          <a:prstGeom prst="rect">
            <a:avLst/>
          </a:prstGeom>
          <a:noFill/>
          <a:ln>
            <a:noFill/>
          </a:ln>
        </p:spPr>
      </p:pic>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Estimates &amp; Actuals </a:t>
            </a:r>
            <a:endParaRPr/>
          </a:p>
        </p:txBody>
      </p:sp>
      <p:sp>
        <p:nvSpPr>
          <p:cNvPr id="175" name="Google Shape;175;p28"/>
          <p:cNvSpPr txBox="1"/>
          <p:nvPr>
            <p:ph type="title"/>
          </p:nvPr>
        </p:nvSpPr>
        <p:spPr>
          <a:xfrm>
            <a:off x="311700" y="948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Project Management</a:t>
            </a:r>
            <a:r>
              <a:rPr b="1" lang="en" sz="2400">
                <a:solidFill>
                  <a:schemeClr val="dk1"/>
                </a:solidFill>
                <a:latin typeface="Proxima Nova"/>
                <a:ea typeface="Proxima Nova"/>
                <a:cs typeface="Proxima Nova"/>
                <a:sym typeface="Proxima Nova"/>
              </a:rPr>
              <a:t> </a:t>
            </a:r>
            <a:endParaRPr b="1" sz="2400">
              <a:solidFill>
                <a:schemeClr val="dk1"/>
              </a:solidFill>
              <a:latin typeface="Proxima Nova"/>
              <a:ea typeface="Proxima Nova"/>
              <a:cs typeface="Proxima Nova"/>
              <a:sym typeface="Proxima Nova"/>
            </a:endParaRPr>
          </a:p>
        </p:txBody>
      </p:sp>
      <p:sp>
        <p:nvSpPr>
          <p:cNvPr id="176" name="Google Shape;176;p28"/>
          <p:cNvSpPr txBox="1"/>
          <p:nvPr>
            <p:ph idx="4294967295" type="body"/>
          </p:nvPr>
        </p:nvSpPr>
        <p:spPr>
          <a:xfrm>
            <a:off x="311700" y="1483400"/>
            <a:ext cx="8520600" cy="308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ROM: </a:t>
            </a:r>
            <a:r>
              <a:rPr lang="en" sz="2600">
                <a:latin typeface="Alfa Slab One"/>
                <a:ea typeface="Alfa Slab One"/>
                <a:cs typeface="Alfa Slab One"/>
                <a:sym typeface="Alfa Slab One"/>
              </a:rPr>
              <a:t>100</a:t>
            </a:r>
            <a:r>
              <a:rPr lang="en" sz="2600">
                <a:latin typeface="Alfa Slab One"/>
                <a:ea typeface="Alfa Slab One"/>
                <a:cs typeface="Alfa Slab One"/>
                <a:sym typeface="Alfa Slab One"/>
              </a:rPr>
              <a:t> hours</a:t>
            </a:r>
            <a:endParaRPr sz="2200"/>
          </a:p>
          <a:p>
            <a:pPr indent="0" lvl="0" marL="0" rtl="0" algn="l">
              <a:spcBef>
                <a:spcPts val="1600"/>
              </a:spcBef>
              <a:spcAft>
                <a:spcPts val="0"/>
              </a:spcAft>
              <a:buNone/>
            </a:pPr>
            <a:r>
              <a:rPr lang="en" sz="2200"/>
              <a:t>Estimated hours: </a:t>
            </a:r>
            <a:r>
              <a:rPr lang="en" sz="2600">
                <a:latin typeface="Alfa Slab One"/>
                <a:ea typeface="Alfa Slab One"/>
                <a:cs typeface="Alfa Slab One"/>
                <a:sym typeface="Alfa Slab One"/>
              </a:rPr>
              <a:t>27 hours</a:t>
            </a:r>
            <a:endParaRPr sz="1400">
              <a:solidFill>
                <a:srgbClr val="CCCCCC"/>
              </a:solidFill>
              <a:latin typeface="Alfa Slab One"/>
              <a:ea typeface="Alfa Slab One"/>
              <a:cs typeface="Alfa Slab One"/>
              <a:sym typeface="Alfa Slab One"/>
            </a:endParaRPr>
          </a:p>
          <a:p>
            <a:pPr indent="0" lvl="0" marL="0" rtl="0" algn="l">
              <a:lnSpc>
                <a:spcPct val="100000"/>
              </a:lnSpc>
              <a:spcBef>
                <a:spcPts val="1600"/>
              </a:spcBef>
              <a:spcAft>
                <a:spcPts val="0"/>
              </a:spcAft>
              <a:buNone/>
            </a:pPr>
            <a:r>
              <a:rPr lang="en" sz="2200"/>
              <a:t>Actual hours: </a:t>
            </a:r>
            <a:r>
              <a:rPr lang="en" sz="2600">
                <a:latin typeface="Alfa Slab One"/>
                <a:ea typeface="Alfa Slab One"/>
                <a:cs typeface="Alfa Slab One"/>
                <a:sym typeface="Alfa Slab One"/>
              </a:rPr>
              <a:t>54.5 hours</a:t>
            </a:r>
            <a:endParaRPr sz="2600">
              <a:latin typeface="Alfa Slab One"/>
              <a:ea typeface="Alfa Slab One"/>
              <a:cs typeface="Alfa Slab One"/>
              <a:sym typeface="Alfa Slab One"/>
            </a:endParaRPr>
          </a:p>
          <a:p>
            <a:pPr indent="0" lvl="0" marL="0" rtl="0" algn="l">
              <a:lnSpc>
                <a:spcPct val="100000"/>
              </a:lnSpc>
              <a:spcBef>
                <a:spcPts val="1600"/>
              </a:spcBef>
              <a:spcAft>
                <a:spcPts val="1600"/>
              </a:spcAft>
              <a:buNone/>
            </a:pPr>
            <a:r>
              <a:rPr lang="en" sz="2200"/>
              <a:t>Variance</a:t>
            </a:r>
            <a:r>
              <a:rPr lang="en" sz="2600">
                <a:latin typeface="Alfa Slab One"/>
                <a:ea typeface="Alfa Slab One"/>
                <a:cs typeface="Alfa Slab One"/>
                <a:sym typeface="Alfa Slab One"/>
              </a:rPr>
              <a:t>: 49.5%</a:t>
            </a:r>
            <a:endParaRPr sz="2600">
              <a:latin typeface="Alfa Slab One"/>
              <a:ea typeface="Alfa Slab One"/>
              <a:cs typeface="Alfa Slab One"/>
              <a:sym typeface="Alfa Slab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mt="60000"/>
          </a:blip>
          <a:stretch>
            <a:fillRect/>
          </a:stretch>
        </p:blipFill>
        <p:spPr>
          <a:xfrm>
            <a:off x="2996488" y="1600200"/>
            <a:ext cx="6200775" cy="3543300"/>
          </a:xfrm>
          <a:prstGeom prst="rect">
            <a:avLst/>
          </a:prstGeom>
          <a:noFill/>
          <a:ln>
            <a:noFill/>
          </a:ln>
        </p:spPr>
      </p:pic>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Estimates &amp; Actuals </a:t>
            </a:r>
            <a:endParaRPr/>
          </a:p>
        </p:txBody>
      </p:sp>
      <p:sp>
        <p:nvSpPr>
          <p:cNvPr id="183" name="Google Shape;183;p29"/>
          <p:cNvSpPr txBox="1"/>
          <p:nvPr>
            <p:ph type="title"/>
          </p:nvPr>
        </p:nvSpPr>
        <p:spPr>
          <a:xfrm>
            <a:off x="311700" y="948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Development</a:t>
            </a:r>
            <a:endParaRPr b="1" sz="2400">
              <a:solidFill>
                <a:schemeClr val="dk1"/>
              </a:solidFill>
              <a:latin typeface="Proxima Nova"/>
              <a:ea typeface="Proxima Nova"/>
              <a:cs typeface="Proxima Nova"/>
              <a:sym typeface="Proxima Nova"/>
            </a:endParaRPr>
          </a:p>
        </p:txBody>
      </p:sp>
      <p:sp>
        <p:nvSpPr>
          <p:cNvPr id="184" name="Google Shape;184;p29"/>
          <p:cNvSpPr txBox="1"/>
          <p:nvPr>
            <p:ph idx="4294967295" type="body"/>
          </p:nvPr>
        </p:nvSpPr>
        <p:spPr>
          <a:xfrm>
            <a:off x="311700" y="1483400"/>
            <a:ext cx="8520600" cy="308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ROM: </a:t>
            </a:r>
            <a:r>
              <a:rPr lang="en" sz="2600">
                <a:latin typeface="Alfa Slab One"/>
                <a:ea typeface="Alfa Slab One"/>
                <a:cs typeface="Alfa Slab One"/>
                <a:sym typeface="Alfa Slab One"/>
              </a:rPr>
              <a:t>320</a:t>
            </a:r>
            <a:r>
              <a:rPr lang="en" sz="2600">
                <a:latin typeface="Alfa Slab One"/>
                <a:ea typeface="Alfa Slab One"/>
                <a:cs typeface="Alfa Slab One"/>
                <a:sym typeface="Alfa Slab One"/>
              </a:rPr>
              <a:t> hours</a:t>
            </a:r>
            <a:endParaRPr sz="2200"/>
          </a:p>
          <a:p>
            <a:pPr indent="0" lvl="0" marL="0" rtl="0" algn="l">
              <a:spcBef>
                <a:spcPts val="1600"/>
              </a:spcBef>
              <a:spcAft>
                <a:spcPts val="0"/>
              </a:spcAft>
              <a:buNone/>
            </a:pPr>
            <a:r>
              <a:rPr lang="en" sz="2200"/>
              <a:t>Estimated hours: </a:t>
            </a:r>
            <a:r>
              <a:rPr lang="en" sz="2600">
                <a:latin typeface="Alfa Slab One"/>
                <a:ea typeface="Alfa Slab One"/>
                <a:cs typeface="Alfa Slab One"/>
                <a:sym typeface="Alfa Slab One"/>
              </a:rPr>
              <a:t>359</a:t>
            </a:r>
            <a:r>
              <a:rPr lang="en" sz="2600">
                <a:latin typeface="Alfa Slab One"/>
                <a:ea typeface="Alfa Slab One"/>
                <a:cs typeface="Alfa Slab One"/>
                <a:sym typeface="Alfa Slab One"/>
              </a:rPr>
              <a:t> hours</a:t>
            </a:r>
            <a:endParaRPr sz="1400">
              <a:solidFill>
                <a:srgbClr val="CCCCCC"/>
              </a:solidFill>
              <a:latin typeface="Alfa Slab One"/>
              <a:ea typeface="Alfa Slab One"/>
              <a:cs typeface="Alfa Slab One"/>
              <a:sym typeface="Alfa Slab One"/>
            </a:endParaRPr>
          </a:p>
          <a:p>
            <a:pPr indent="0" lvl="0" marL="0" rtl="0" algn="l">
              <a:lnSpc>
                <a:spcPct val="100000"/>
              </a:lnSpc>
              <a:spcBef>
                <a:spcPts val="1600"/>
              </a:spcBef>
              <a:spcAft>
                <a:spcPts val="0"/>
              </a:spcAft>
              <a:buNone/>
            </a:pPr>
            <a:r>
              <a:rPr lang="en" sz="2200"/>
              <a:t>Actual hours: </a:t>
            </a:r>
            <a:r>
              <a:rPr lang="en" sz="2600">
                <a:latin typeface="Alfa Slab One"/>
                <a:ea typeface="Alfa Slab One"/>
                <a:cs typeface="Alfa Slab One"/>
                <a:sym typeface="Alfa Slab One"/>
              </a:rPr>
              <a:t>408.5</a:t>
            </a:r>
            <a:r>
              <a:rPr lang="en" sz="2600">
                <a:latin typeface="Alfa Slab One"/>
                <a:ea typeface="Alfa Slab One"/>
                <a:cs typeface="Alfa Slab One"/>
                <a:sym typeface="Alfa Slab One"/>
              </a:rPr>
              <a:t> hours</a:t>
            </a:r>
            <a:endParaRPr sz="2600">
              <a:latin typeface="Alfa Slab One"/>
              <a:ea typeface="Alfa Slab One"/>
              <a:cs typeface="Alfa Slab One"/>
              <a:sym typeface="Alfa Slab One"/>
            </a:endParaRPr>
          </a:p>
          <a:p>
            <a:pPr indent="0" lvl="0" marL="0" rtl="0" algn="l">
              <a:lnSpc>
                <a:spcPct val="100000"/>
              </a:lnSpc>
              <a:spcBef>
                <a:spcPts val="1600"/>
              </a:spcBef>
              <a:spcAft>
                <a:spcPts val="1600"/>
              </a:spcAft>
              <a:buNone/>
            </a:pPr>
            <a:r>
              <a:rPr lang="en" sz="2200"/>
              <a:t>Variance</a:t>
            </a:r>
            <a:r>
              <a:rPr lang="en" sz="2600">
                <a:latin typeface="Alfa Slab One"/>
                <a:ea typeface="Alfa Slab One"/>
                <a:cs typeface="Alfa Slab One"/>
                <a:sym typeface="Alfa Slab One"/>
              </a:rPr>
              <a:t>: 87.8%</a:t>
            </a:r>
            <a:endParaRPr sz="2600">
              <a:latin typeface="Alfa Slab One"/>
              <a:ea typeface="Alfa Slab One"/>
              <a:cs typeface="Alfa Slab One"/>
              <a:sym typeface="Alfa Slab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Recommendations/Next steps</a:t>
            </a:r>
            <a:endParaRPr/>
          </a:p>
        </p:txBody>
      </p:sp>
      <p:sp>
        <p:nvSpPr>
          <p:cNvPr id="190" name="Google Shape;190;p30"/>
          <p:cNvSpPr txBox="1"/>
          <p:nvPr/>
        </p:nvSpPr>
        <p:spPr>
          <a:xfrm>
            <a:off x="384625" y="1201900"/>
            <a:ext cx="5028600" cy="3575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Cron job</a:t>
            </a:r>
            <a:endParaRPr sz="2400">
              <a:solidFill>
                <a:srgbClr val="434343"/>
              </a:solidFill>
              <a:latin typeface="Proxima Nova"/>
              <a:ea typeface="Proxima Nova"/>
              <a:cs typeface="Proxima Nova"/>
              <a:sym typeface="Proxima Nova"/>
            </a:endParaRPr>
          </a:p>
          <a:p>
            <a:pPr indent="-381000" lvl="0" marL="457200" rtl="0" algn="l">
              <a:lnSpc>
                <a:spcPct val="115000"/>
              </a:lnSpc>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Purchase own domain </a:t>
            </a:r>
            <a:endParaRPr sz="2400">
              <a:solidFill>
                <a:srgbClr val="434343"/>
              </a:solidFill>
              <a:latin typeface="Proxima Nova"/>
              <a:ea typeface="Proxima Nova"/>
              <a:cs typeface="Proxima Nova"/>
              <a:sym typeface="Proxima Nova"/>
            </a:endParaRPr>
          </a:p>
          <a:p>
            <a:pPr indent="-381000" lvl="0" marL="457200" rtl="0" algn="l">
              <a:lnSpc>
                <a:spcPct val="115000"/>
              </a:lnSpc>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CSS/Bootstrap </a:t>
            </a:r>
            <a:endParaRPr sz="2400">
              <a:solidFill>
                <a:srgbClr val="434343"/>
              </a:solidFill>
              <a:latin typeface="Proxima Nova"/>
              <a:ea typeface="Proxima Nova"/>
              <a:cs typeface="Proxima Nova"/>
              <a:sym typeface="Proxima Nova"/>
            </a:endParaRPr>
          </a:p>
          <a:p>
            <a:pPr indent="-381000" lvl="0" marL="457200" rtl="0" algn="l">
              <a:lnSpc>
                <a:spcPct val="115000"/>
              </a:lnSpc>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“Forgot password” feature</a:t>
            </a:r>
            <a:endParaRPr sz="2400">
              <a:solidFill>
                <a:srgbClr val="434343"/>
              </a:solidFill>
              <a:latin typeface="Proxima Nova"/>
              <a:ea typeface="Proxima Nova"/>
              <a:cs typeface="Proxima Nova"/>
              <a:sym typeface="Proxima Nova"/>
            </a:endParaRPr>
          </a:p>
          <a:p>
            <a:pPr indent="-381000" lvl="0" marL="457200" rtl="0" algn="l">
              <a:lnSpc>
                <a:spcPct val="115000"/>
              </a:lnSpc>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Rearrange tasks/categories in WBS page feature</a:t>
            </a:r>
            <a:endParaRPr sz="2400">
              <a:solidFill>
                <a:srgbClr val="434343"/>
              </a:solidFill>
              <a:latin typeface="Proxima Nova"/>
              <a:ea typeface="Proxima Nova"/>
              <a:cs typeface="Proxima Nova"/>
              <a:sym typeface="Proxima Nova"/>
            </a:endParaRPr>
          </a:p>
          <a:p>
            <a:pPr indent="-381000" lvl="0" marL="457200" rtl="0" algn="l">
              <a:lnSpc>
                <a:spcPct val="115000"/>
              </a:lnSpc>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Email forwarding to recently uploaded employees</a:t>
            </a:r>
            <a:endParaRPr sz="2400">
              <a:solidFill>
                <a:srgbClr val="434343"/>
              </a:solidFill>
              <a:latin typeface="Proxima Nova"/>
              <a:ea typeface="Proxima Nova"/>
              <a:cs typeface="Proxima Nova"/>
              <a:sym typeface="Proxima Nova"/>
            </a:endParaRPr>
          </a:p>
        </p:txBody>
      </p:sp>
      <p:pic>
        <p:nvPicPr>
          <p:cNvPr id="191" name="Google Shape;191;p30"/>
          <p:cNvPicPr preferRelativeResize="0"/>
          <p:nvPr/>
        </p:nvPicPr>
        <p:blipFill rotWithShape="1">
          <a:blip r:embed="rId3">
            <a:alphaModFix/>
          </a:blip>
          <a:srcRect b="0" l="49969" r="0" t="0"/>
          <a:stretch/>
        </p:blipFill>
        <p:spPr>
          <a:xfrm>
            <a:off x="5817149" y="1638763"/>
            <a:ext cx="2197850" cy="27016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not needed</a:t>
            </a:r>
            <a:endParaRPr/>
          </a:p>
        </p:txBody>
      </p:sp>
      <p:sp>
        <p:nvSpPr>
          <p:cNvPr id="197" name="Google Shape;197;p31"/>
          <p:cNvSpPr txBox="1"/>
          <p:nvPr/>
        </p:nvSpPr>
        <p:spPr>
          <a:xfrm>
            <a:off x="4778750" y="1134575"/>
            <a:ext cx="3519000" cy="3817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Load balancer</a:t>
            </a:r>
            <a:endParaRPr sz="2400">
              <a:solidFill>
                <a:srgbClr val="434343"/>
              </a:solidFill>
              <a:latin typeface="Proxima Nova"/>
              <a:ea typeface="Proxima Nova"/>
              <a:cs typeface="Proxima Nova"/>
              <a:sym typeface="Proxima Nova"/>
            </a:endParaRPr>
          </a:p>
          <a:p>
            <a:pPr indent="-381000" lvl="0" marL="4572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Autoscale </a:t>
            </a:r>
            <a:endParaRPr sz="24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434343"/>
              </a:solidFill>
              <a:latin typeface="Proxima Nova"/>
              <a:ea typeface="Proxima Nova"/>
              <a:cs typeface="Proxima Nova"/>
              <a:sym typeface="Proxima Nova"/>
            </a:endParaRPr>
          </a:p>
        </p:txBody>
      </p:sp>
      <p:pic>
        <p:nvPicPr>
          <p:cNvPr id="198" name="Google Shape;198;p31"/>
          <p:cNvPicPr preferRelativeResize="0"/>
          <p:nvPr/>
        </p:nvPicPr>
        <p:blipFill rotWithShape="1">
          <a:blip r:embed="rId3">
            <a:alphaModFix/>
          </a:blip>
          <a:srcRect b="0" l="0" r="50382" t="0"/>
          <a:stretch/>
        </p:blipFill>
        <p:spPr>
          <a:xfrm>
            <a:off x="921450" y="1343975"/>
            <a:ext cx="2491900" cy="3088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roles</a:t>
            </a:r>
            <a:endParaRPr/>
          </a:p>
        </p:txBody>
      </p:sp>
      <p:sp>
        <p:nvSpPr>
          <p:cNvPr id="64" name="Google Shape;64;p14"/>
          <p:cNvSpPr txBox="1"/>
          <p:nvPr>
            <p:ph idx="1" type="body"/>
          </p:nvPr>
        </p:nvSpPr>
        <p:spPr>
          <a:xfrm>
            <a:off x="311700" y="1152475"/>
            <a:ext cx="8520600" cy="35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lfa Slab One"/>
                <a:ea typeface="Alfa Slab One"/>
                <a:cs typeface="Alfa Slab One"/>
                <a:sym typeface="Alfa Slab One"/>
              </a:rPr>
              <a:t>Dorothy Truong:</a:t>
            </a:r>
            <a:r>
              <a:rPr lang="en">
                <a:solidFill>
                  <a:schemeClr val="accent3"/>
                </a:solidFill>
                <a:latin typeface="Alfa Slab One"/>
                <a:ea typeface="Alfa Slab One"/>
                <a:cs typeface="Alfa Slab One"/>
                <a:sym typeface="Alfa Slab One"/>
              </a:rPr>
              <a:t> </a:t>
            </a:r>
            <a:r>
              <a:rPr b="1" lang="en">
                <a:solidFill>
                  <a:srgbClr val="000000"/>
                </a:solidFill>
              </a:rPr>
              <a:t>Product Owner</a:t>
            </a:r>
            <a:endParaRPr b="1">
              <a:solidFill>
                <a:srgbClr val="000000"/>
              </a:solidFill>
            </a:endParaRPr>
          </a:p>
          <a:p>
            <a:pPr indent="0" lvl="0" marL="0" rtl="0" algn="l">
              <a:spcBef>
                <a:spcPts val="1600"/>
              </a:spcBef>
              <a:spcAft>
                <a:spcPts val="0"/>
              </a:spcAft>
              <a:buNone/>
            </a:pPr>
            <a:r>
              <a:t/>
            </a:r>
            <a:endParaRPr>
              <a:solidFill>
                <a:schemeClr val="accent3"/>
              </a:solidFill>
              <a:latin typeface="Alfa Slab One"/>
              <a:ea typeface="Alfa Slab One"/>
              <a:cs typeface="Alfa Slab One"/>
              <a:sym typeface="Alfa Slab One"/>
            </a:endParaRPr>
          </a:p>
          <a:p>
            <a:pPr indent="0" lvl="0" marL="0" rtl="0" algn="l">
              <a:spcBef>
                <a:spcPts val="1600"/>
              </a:spcBef>
              <a:spcAft>
                <a:spcPts val="0"/>
              </a:spcAft>
              <a:buNone/>
            </a:pPr>
            <a:r>
              <a:rPr lang="en">
                <a:solidFill>
                  <a:schemeClr val="accent4"/>
                </a:solidFill>
                <a:latin typeface="Alfa Slab One"/>
                <a:ea typeface="Alfa Slab One"/>
                <a:cs typeface="Alfa Slab One"/>
                <a:sym typeface="Alfa Slab One"/>
              </a:rPr>
              <a:t>Syrra Cagalawan:</a:t>
            </a:r>
            <a:r>
              <a:rPr lang="en">
                <a:solidFill>
                  <a:schemeClr val="accent3"/>
                </a:solidFill>
                <a:latin typeface="Alfa Slab One"/>
                <a:ea typeface="Alfa Slab One"/>
                <a:cs typeface="Alfa Slab One"/>
                <a:sym typeface="Alfa Slab One"/>
              </a:rPr>
              <a:t> </a:t>
            </a:r>
            <a:r>
              <a:rPr b="1" lang="en">
                <a:solidFill>
                  <a:srgbClr val="000000"/>
                </a:solidFill>
              </a:rPr>
              <a:t>Product Manager</a:t>
            </a:r>
            <a:endParaRPr>
              <a:solidFill>
                <a:schemeClr val="accent3"/>
              </a:solidFill>
            </a:endParaRPr>
          </a:p>
          <a:p>
            <a:pPr indent="0" lvl="0" marL="0" rtl="0" algn="l">
              <a:spcBef>
                <a:spcPts val="1600"/>
              </a:spcBef>
              <a:spcAft>
                <a:spcPts val="0"/>
              </a:spcAft>
              <a:buNone/>
            </a:pPr>
            <a:r>
              <a:t/>
            </a:r>
            <a:endParaRPr>
              <a:solidFill>
                <a:schemeClr val="accent3"/>
              </a:solidFill>
              <a:latin typeface="Alfa Slab One"/>
              <a:ea typeface="Alfa Slab One"/>
              <a:cs typeface="Alfa Slab One"/>
              <a:sym typeface="Alfa Slab One"/>
            </a:endParaRPr>
          </a:p>
          <a:p>
            <a:pPr indent="0" lvl="0" marL="0" rtl="0" algn="l">
              <a:spcBef>
                <a:spcPts val="1600"/>
              </a:spcBef>
              <a:spcAft>
                <a:spcPts val="0"/>
              </a:spcAft>
              <a:buNone/>
            </a:pPr>
            <a:r>
              <a:rPr lang="en">
                <a:solidFill>
                  <a:schemeClr val="accent4"/>
                </a:solidFill>
                <a:latin typeface="Alfa Slab One"/>
                <a:ea typeface="Alfa Slab One"/>
                <a:cs typeface="Alfa Slab One"/>
                <a:sym typeface="Alfa Slab One"/>
              </a:rPr>
              <a:t>Alan Gunadio:</a:t>
            </a:r>
            <a:r>
              <a:rPr lang="en">
                <a:solidFill>
                  <a:schemeClr val="accent3"/>
                </a:solidFill>
                <a:latin typeface="Alfa Slab One"/>
                <a:ea typeface="Alfa Slab One"/>
                <a:cs typeface="Alfa Slab One"/>
                <a:sym typeface="Alfa Slab One"/>
              </a:rPr>
              <a:t> </a:t>
            </a:r>
            <a:r>
              <a:rPr b="1" lang="en">
                <a:solidFill>
                  <a:srgbClr val="000000"/>
                </a:solidFill>
              </a:rPr>
              <a:t>Architecture &amp; Design</a:t>
            </a:r>
            <a:endParaRPr>
              <a:solidFill>
                <a:schemeClr val="accent3"/>
              </a:solidFill>
            </a:endParaRPr>
          </a:p>
          <a:p>
            <a:pPr indent="0" lvl="0" marL="0" rtl="0" algn="l">
              <a:spcBef>
                <a:spcPts val="1600"/>
              </a:spcBef>
              <a:spcAft>
                <a:spcPts val="0"/>
              </a:spcAft>
              <a:buNone/>
            </a:pPr>
            <a:r>
              <a:t/>
            </a:r>
            <a:endParaRPr>
              <a:solidFill>
                <a:schemeClr val="accent3"/>
              </a:solidFill>
              <a:latin typeface="Alfa Slab One"/>
              <a:ea typeface="Alfa Slab One"/>
              <a:cs typeface="Alfa Slab One"/>
              <a:sym typeface="Alfa Slab One"/>
            </a:endParaRPr>
          </a:p>
          <a:p>
            <a:pPr indent="0" lvl="0" marL="0" rtl="0" algn="l">
              <a:spcBef>
                <a:spcPts val="1600"/>
              </a:spcBef>
              <a:spcAft>
                <a:spcPts val="1600"/>
              </a:spcAft>
              <a:buNone/>
            </a:pPr>
            <a:r>
              <a:rPr lang="en">
                <a:solidFill>
                  <a:schemeClr val="accent4"/>
                </a:solidFill>
                <a:latin typeface="Alfa Slab One"/>
                <a:ea typeface="Alfa Slab One"/>
                <a:cs typeface="Alfa Slab One"/>
                <a:sym typeface="Alfa Slab One"/>
              </a:rPr>
              <a:t>Daniel Lim:</a:t>
            </a:r>
            <a:r>
              <a:rPr lang="en">
                <a:solidFill>
                  <a:schemeClr val="accent3"/>
                </a:solidFill>
              </a:rPr>
              <a:t> </a:t>
            </a:r>
            <a:r>
              <a:rPr b="1" lang="en">
                <a:solidFill>
                  <a:srgbClr val="000000"/>
                </a:solidFill>
              </a:rPr>
              <a:t>QA Tester</a:t>
            </a:r>
            <a:r>
              <a:rPr b="1" lang="en">
                <a:solidFill>
                  <a:srgbClr val="000000"/>
                </a:solidFill>
                <a:latin typeface="Lato"/>
                <a:ea typeface="Lato"/>
                <a:cs typeface="Lato"/>
                <a:sym typeface="Lato"/>
              </a:rPr>
              <a:t> </a:t>
            </a:r>
            <a:endParaRPr>
              <a:solidFill>
                <a:schemeClr val="accent3"/>
              </a:solidFill>
              <a:latin typeface="Lato"/>
              <a:ea typeface="Lato"/>
              <a:cs typeface="Lato"/>
              <a:sym typeface="Lato"/>
            </a:endParaRPr>
          </a:p>
        </p:txBody>
      </p:sp>
      <p:sp>
        <p:nvSpPr>
          <p:cNvPr id="65" name="Google Shape;65;p14"/>
          <p:cNvSpPr txBox="1"/>
          <p:nvPr/>
        </p:nvSpPr>
        <p:spPr>
          <a:xfrm>
            <a:off x="4737725" y="3157050"/>
            <a:ext cx="6045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500">
              <a:solidFill>
                <a:schemeClr val="accent5"/>
              </a:solidFill>
              <a:latin typeface="Alfa Slab One"/>
              <a:ea typeface="Alfa Slab One"/>
              <a:cs typeface="Alfa Slab One"/>
              <a:sym typeface="Alfa Slab O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pic>
        <p:nvPicPr>
          <p:cNvPr id="204" name="Google Shape;204;p32"/>
          <p:cNvPicPr preferRelativeResize="0"/>
          <p:nvPr/>
        </p:nvPicPr>
        <p:blipFill>
          <a:blip r:embed="rId3">
            <a:alphaModFix/>
          </a:blip>
          <a:stretch>
            <a:fillRect/>
          </a:stretch>
        </p:blipFill>
        <p:spPr>
          <a:xfrm>
            <a:off x="6847650" y="3396900"/>
            <a:ext cx="2129500" cy="137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Client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Client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Mike Mulder</a:t>
            </a:r>
            <a:endParaRPr b="1" sz="2400"/>
          </a:p>
          <a:p>
            <a:pPr indent="-342900" lvl="0" marL="457200" rtl="0" algn="l">
              <a:spcBef>
                <a:spcPts val="1600"/>
              </a:spcBef>
              <a:spcAft>
                <a:spcPts val="0"/>
              </a:spcAft>
              <a:buSzPts val="1800"/>
              <a:buChar char="●"/>
            </a:pPr>
            <a:r>
              <a:rPr lang="en"/>
              <a:t>BCIT CIT instructor</a:t>
            </a:r>
            <a:endParaRPr/>
          </a:p>
          <a:p>
            <a:pPr indent="-342900" lvl="0" marL="457200" rtl="0" algn="l">
              <a:spcBef>
                <a:spcPts val="0"/>
              </a:spcBef>
              <a:spcAft>
                <a:spcPts val="0"/>
              </a:spcAft>
              <a:buSzPts val="1800"/>
              <a:buChar char="●"/>
            </a:pPr>
            <a:r>
              <a:rPr lang="en"/>
              <a:t>Teaches Python and Project Management</a:t>
            </a:r>
            <a:endParaRPr/>
          </a:p>
          <a:p>
            <a:pPr indent="0" lvl="0" marL="0" rtl="0" algn="l">
              <a:spcBef>
                <a:spcPts val="160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2562225" y="3330625"/>
            <a:ext cx="4019550" cy="123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48150"/>
            <a:ext cx="3759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Currently in 3900...</a:t>
            </a:r>
            <a:endParaRPr/>
          </a:p>
        </p:txBody>
      </p:sp>
      <p:sp>
        <p:nvSpPr>
          <p:cNvPr id="88" name="Google Shape;88;p18"/>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What students use to track their time now</a:t>
            </a:r>
            <a:endParaRPr sz="1800"/>
          </a:p>
        </p:txBody>
      </p:sp>
      <p:pic>
        <p:nvPicPr>
          <p:cNvPr id="89" name="Google Shape;89;p18"/>
          <p:cNvPicPr preferRelativeResize="0"/>
          <p:nvPr/>
        </p:nvPicPr>
        <p:blipFill>
          <a:blip r:embed="rId3">
            <a:alphaModFix/>
          </a:blip>
          <a:stretch>
            <a:fillRect/>
          </a:stretch>
        </p:blipFill>
        <p:spPr>
          <a:xfrm>
            <a:off x="3119700" y="1387500"/>
            <a:ext cx="5719499" cy="2674051"/>
          </a:xfrm>
          <a:prstGeom prst="rect">
            <a:avLst/>
          </a:prstGeom>
          <a:noFill/>
          <a:ln cap="flat" cmpd="sng" w="19050">
            <a:solidFill>
              <a:schemeClr val="dk2"/>
            </a:solidFill>
            <a:prstDash val="solid"/>
            <a:round/>
            <a:headEnd len="sm" w="sm" type="none"/>
            <a:tailEnd len="sm" w="sm" type="none"/>
          </a:ln>
        </p:spPr>
      </p:pic>
      <p:sp>
        <p:nvSpPr>
          <p:cNvPr id="90" name="Google Shape;90;p18"/>
          <p:cNvSpPr/>
          <p:nvPr/>
        </p:nvSpPr>
        <p:spPr>
          <a:xfrm rot="1449251">
            <a:off x="785289" y="2739259"/>
            <a:ext cx="2631274" cy="1040836"/>
          </a:xfrm>
          <a:prstGeom prst="curvedUpArrow">
            <a:avLst>
              <a:gd fmla="val 26124" name="adj1"/>
              <a:gd fmla="val 51781" name="adj2"/>
              <a:gd fmla="val 24681"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4294967295" type="body"/>
          </p:nvPr>
        </p:nvSpPr>
        <p:spPr>
          <a:xfrm>
            <a:off x="311700" y="2876500"/>
            <a:ext cx="4029900" cy="19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lfa Slab One"/>
                <a:ea typeface="Alfa Slab One"/>
                <a:cs typeface="Alfa Slab One"/>
                <a:sym typeface="Alfa Slab One"/>
              </a:rPr>
              <a:t>Problem</a:t>
            </a:r>
            <a:r>
              <a:rPr lang="en">
                <a:latin typeface="Alfa Slab One"/>
                <a:ea typeface="Alfa Slab One"/>
                <a:cs typeface="Alfa Slab One"/>
                <a:sym typeface="Alfa Slab One"/>
              </a:rPr>
              <a:t>:</a:t>
            </a:r>
            <a:endParaRPr>
              <a:latin typeface="Alfa Slab One"/>
              <a:ea typeface="Alfa Slab One"/>
              <a:cs typeface="Alfa Slab One"/>
              <a:sym typeface="Alfa Slab One"/>
            </a:endParaRPr>
          </a:p>
          <a:p>
            <a:pPr indent="-342900" lvl="0" marL="457200" rtl="0" algn="l">
              <a:spcBef>
                <a:spcPts val="1600"/>
              </a:spcBef>
              <a:spcAft>
                <a:spcPts val="0"/>
              </a:spcAft>
              <a:buSzPts val="1800"/>
              <a:buChar char="●"/>
            </a:pPr>
            <a:r>
              <a:rPr lang="en"/>
              <a:t>Manual spreadsheets</a:t>
            </a:r>
            <a:endParaRPr/>
          </a:p>
          <a:p>
            <a:pPr indent="-342900" lvl="0" marL="457200" rtl="0" algn="l">
              <a:spcBef>
                <a:spcPts val="0"/>
              </a:spcBef>
              <a:spcAft>
                <a:spcPts val="0"/>
              </a:spcAft>
              <a:buSzPts val="1800"/>
              <a:buChar char="●"/>
            </a:pPr>
            <a:r>
              <a:rPr lang="en"/>
              <a:t>Kept in individual laptops</a:t>
            </a:r>
            <a:endParaRPr/>
          </a:p>
          <a:p>
            <a:pPr indent="-342900" lvl="0" marL="457200" rtl="0" algn="l">
              <a:spcBef>
                <a:spcPts val="0"/>
              </a:spcBef>
              <a:spcAft>
                <a:spcPts val="0"/>
              </a:spcAft>
              <a:buSzPts val="1800"/>
              <a:buChar char="●"/>
            </a:pPr>
            <a:r>
              <a:rPr lang="en"/>
              <a:t>Possibility of files being deleted</a:t>
            </a:r>
            <a:endParaRPr/>
          </a:p>
          <a:p>
            <a:pPr indent="-342900" lvl="0" marL="457200" rtl="0" algn="l">
              <a:spcBef>
                <a:spcPts val="0"/>
              </a:spcBef>
              <a:spcAft>
                <a:spcPts val="0"/>
              </a:spcAft>
              <a:buSzPts val="1800"/>
              <a:buChar char="●"/>
            </a:pPr>
            <a:r>
              <a:rPr lang="en"/>
              <a:t>Others can’t access it as easily</a:t>
            </a:r>
            <a:endParaRPr/>
          </a:p>
        </p:txBody>
      </p:sp>
      <p:grpSp>
        <p:nvGrpSpPr>
          <p:cNvPr id="96" name="Google Shape;96;p19"/>
          <p:cNvGrpSpPr/>
          <p:nvPr/>
        </p:nvGrpSpPr>
        <p:grpSpPr>
          <a:xfrm>
            <a:off x="1043037" y="1336000"/>
            <a:ext cx="2347538" cy="1396137"/>
            <a:chOff x="775687" y="1745250"/>
            <a:chExt cx="2347538" cy="1396137"/>
          </a:xfrm>
        </p:grpSpPr>
        <p:grpSp>
          <p:nvGrpSpPr>
            <p:cNvPr id="97" name="Google Shape;97;p19"/>
            <p:cNvGrpSpPr/>
            <p:nvPr/>
          </p:nvGrpSpPr>
          <p:grpSpPr>
            <a:xfrm>
              <a:off x="775687" y="1745250"/>
              <a:ext cx="2084072" cy="1283075"/>
              <a:chOff x="3727062" y="2408250"/>
              <a:chExt cx="2084072" cy="1283075"/>
            </a:xfrm>
          </p:grpSpPr>
          <p:pic>
            <p:nvPicPr>
              <p:cNvPr id="98" name="Google Shape;98;p19"/>
              <p:cNvPicPr preferRelativeResize="0"/>
              <p:nvPr/>
            </p:nvPicPr>
            <p:blipFill>
              <a:blip r:embed="rId3">
                <a:alphaModFix/>
              </a:blip>
              <a:stretch>
                <a:fillRect/>
              </a:stretch>
            </p:blipFill>
            <p:spPr>
              <a:xfrm>
                <a:off x="3727062" y="2408250"/>
                <a:ext cx="2084072" cy="1283075"/>
              </a:xfrm>
              <a:prstGeom prst="rect">
                <a:avLst/>
              </a:prstGeom>
              <a:noFill/>
              <a:ln>
                <a:noFill/>
              </a:ln>
            </p:spPr>
          </p:pic>
          <p:pic>
            <p:nvPicPr>
              <p:cNvPr id="99" name="Google Shape;99;p19"/>
              <p:cNvPicPr preferRelativeResize="0"/>
              <p:nvPr/>
            </p:nvPicPr>
            <p:blipFill>
              <a:blip r:embed="rId4">
                <a:alphaModFix/>
              </a:blip>
              <a:stretch>
                <a:fillRect/>
              </a:stretch>
            </p:blipFill>
            <p:spPr>
              <a:xfrm>
                <a:off x="4400059" y="2571742"/>
                <a:ext cx="738065" cy="738065"/>
              </a:xfrm>
              <a:prstGeom prst="rect">
                <a:avLst/>
              </a:prstGeom>
              <a:noFill/>
              <a:ln>
                <a:noFill/>
              </a:ln>
            </p:spPr>
          </p:pic>
        </p:grpSp>
        <p:pic>
          <p:nvPicPr>
            <p:cNvPr id="100" name="Google Shape;100;p19"/>
            <p:cNvPicPr preferRelativeResize="0"/>
            <p:nvPr/>
          </p:nvPicPr>
          <p:blipFill>
            <a:blip r:embed="rId5">
              <a:alphaModFix/>
            </a:blip>
            <a:stretch>
              <a:fillRect/>
            </a:stretch>
          </p:blipFill>
          <p:spPr>
            <a:xfrm>
              <a:off x="2176450" y="2194613"/>
              <a:ext cx="946775" cy="946775"/>
            </a:xfrm>
            <a:prstGeom prst="rect">
              <a:avLst/>
            </a:prstGeom>
            <a:noFill/>
            <a:ln>
              <a:noFill/>
            </a:ln>
          </p:spPr>
        </p:pic>
      </p:grpSp>
      <p:pic>
        <p:nvPicPr>
          <p:cNvPr id="101" name="Google Shape;101;p19"/>
          <p:cNvPicPr preferRelativeResize="0"/>
          <p:nvPr/>
        </p:nvPicPr>
        <p:blipFill>
          <a:blip r:embed="rId6">
            <a:alphaModFix/>
          </a:blip>
          <a:stretch>
            <a:fillRect/>
          </a:stretch>
        </p:blipFill>
        <p:spPr>
          <a:xfrm>
            <a:off x="5396588" y="1392525"/>
            <a:ext cx="1769768" cy="1283075"/>
          </a:xfrm>
          <a:prstGeom prst="rect">
            <a:avLst/>
          </a:prstGeom>
          <a:noFill/>
          <a:ln>
            <a:noFill/>
          </a:ln>
        </p:spPr>
      </p:pic>
      <p:sp>
        <p:nvSpPr>
          <p:cNvPr id="102" name="Google Shape;102;p19"/>
          <p:cNvSpPr txBox="1"/>
          <p:nvPr>
            <p:ph idx="4294967295" type="body"/>
          </p:nvPr>
        </p:nvSpPr>
        <p:spPr>
          <a:xfrm>
            <a:off x="4718325" y="2876600"/>
            <a:ext cx="4029900" cy="19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lfa Slab One"/>
                <a:ea typeface="Alfa Slab One"/>
                <a:cs typeface="Alfa Slab One"/>
                <a:sym typeface="Alfa Slab One"/>
              </a:rPr>
              <a:t>Solution: </a:t>
            </a:r>
            <a:endParaRPr sz="2000">
              <a:latin typeface="Alfa Slab One"/>
              <a:ea typeface="Alfa Slab One"/>
              <a:cs typeface="Alfa Slab One"/>
              <a:sym typeface="Alfa Slab One"/>
            </a:endParaRPr>
          </a:p>
          <a:p>
            <a:pPr indent="-342900" lvl="0" marL="457200" rtl="0" algn="l">
              <a:spcBef>
                <a:spcPts val="1600"/>
              </a:spcBef>
              <a:spcAft>
                <a:spcPts val="0"/>
              </a:spcAft>
              <a:buSzPts val="1800"/>
              <a:buChar char="●"/>
            </a:pPr>
            <a:r>
              <a:rPr lang="en"/>
              <a:t>Permanent </a:t>
            </a:r>
            <a:endParaRPr/>
          </a:p>
          <a:p>
            <a:pPr indent="-342900" lvl="0" marL="457200" rtl="0" algn="l">
              <a:spcBef>
                <a:spcPts val="0"/>
              </a:spcBef>
              <a:spcAft>
                <a:spcPts val="0"/>
              </a:spcAft>
              <a:buSzPts val="1800"/>
              <a:buChar char="●"/>
            </a:pPr>
            <a:r>
              <a:rPr lang="en"/>
              <a:t>Central location/standardized across users</a:t>
            </a:r>
            <a:endParaRPr/>
          </a:p>
          <a:p>
            <a:pPr indent="-342900" lvl="0" marL="457200" rtl="0" algn="l">
              <a:spcBef>
                <a:spcPts val="0"/>
              </a:spcBef>
              <a:spcAft>
                <a:spcPts val="0"/>
              </a:spcAft>
              <a:buSzPts val="1800"/>
              <a:buChar char="●"/>
            </a:pPr>
            <a:r>
              <a:rPr lang="en"/>
              <a:t>Scalable</a:t>
            </a:r>
            <a:endParaRPr/>
          </a:p>
        </p:txBody>
      </p:sp>
      <p:pic>
        <p:nvPicPr>
          <p:cNvPr id="103" name="Google Shape;103;p19"/>
          <p:cNvPicPr preferRelativeResize="0"/>
          <p:nvPr/>
        </p:nvPicPr>
        <p:blipFill rotWithShape="1">
          <a:blip r:embed="rId7">
            <a:alphaModFix/>
          </a:blip>
          <a:srcRect b="23311" l="0" r="0" t="15081"/>
          <a:stretch/>
        </p:blipFill>
        <p:spPr>
          <a:xfrm>
            <a:off x="6781800" y="1711599"/>
            <a:ext cx="1396150" cy="860150"/>
          </a:xfrm>
          <a:prstGeom prst="rect">
            <a:avLst/>
          </a:prstGeom>
          <a:noFill/>
          <a:ln>
            <a:noFill/>
          </a:ln>
        </p:spPr>
      </p:pic>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Project Timetracker?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Solution &amp; Architecture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Timetracker: </a:t>
            </a:r>
            <a:r>
              <a:rPr lang="en">
                <a:solidFill>
                  <a:schemeClr val="dk2"/>
                </a:solidFill>
              </a:rPr>
              <a:t>the site</a:t>
            </a:r>
            <a:endParaRPr>
              <a:solidFill>
                <a:schemeClr val="dk2"/>
              </a:solidFill>
            </a:endParaRPr>
          </a:p>
        </p:txBody>
      </p:sp>
      <p:sp>
        <p:nvSpPr>
          <p:cNvPr id="115" name="Google Shape;115;p21"/>
          <p:cNvSpPr txBox="1"/>
          <p:nvPr>
            <p:ph idx="1" type="body"/>
          </p:nvPr>
        </p:nvSpPr>
        <p:spPr>
          <a:xfrm>
            <a:off x="311700" y="1459775"/>
            <a:ext cx="5361300" cy="333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Automates certain project management aspects of software development </a:t>
            </a:r>
            <a:endParaRPr/>
          </a:p>
          <a:p>
            <a:pPr indent="-342900" lvl="0" marL="457200" rtl="0" algn="l">
              <a:spcBef>
                <a:spcPts val="0"/>
              </a:spcBef>
              <a:spcAft>
                <a:spcPts val="0"/>
              </a:spcAft>
              <a:buSzPts val="1800"/>
              <a:buChar char="●"/>
            </a:pPr>
            <a:r>
              <a:rPr lang="en"/>
              <a:t>Designed for 200-300 BCIT students enrolled in COMP 3900</a:t>
            </a:r>
            <a:endParaRPr/>
          </a:p>
          <a:p>
            <a:pPr indent="-342900" lvl="0" marL="457200" rtl="0" algn="l">
              <a:spcBef>
                <a:spcPts val="0"/>
              </a:spcBef>
              <a:spcAft>
                <a:spcPts val="0"/>
              </a:spcAft>
              <a:buSzPts val="1800"/>
              <a:buChar char="●"/>
            </a:pPr>
            <a:r>
              <a:rPr lang="en"/>
              <a:t>Uses: </a:t>
            </a:r>
            <a:endParaRPr/>
          </a:p>
          <a:p>
            <a:pPr indent="-330200" lvl="1" marL="914400" rtl="0" algn="l">
              <a:spcBef>
                <a:spcPts val="0"/>
              </a:spcBef>
              <a:spcAft>
                <a:spcPts val="0"/>
              </a:spcAft>
              <a:buSzPts val="1600"/>
              <a:buChar char="○"/>
            </a:pPr>
            <a:r>
              <a:rPr lang="en" sz="1600"/>
              <a:t>Allows users to record their time worked on the project </a:t>
            </a:r>
            <a:endParaRPr sz="1600"/>
          </a:p>
          <a:p>
            <a:pPr indent="-330200" lvl="1" marL="914400" rtl="0" algn="l">
              <a:spcBef>
                <a:spcPts val="0"/>
              </a:spcBef>
              <a:spcAft>
                <a:spcPts val="0"/>
              </a:spcAft>
              <a:buSzPts val="1600"/>
              <a:buChar char="○"/>
            </a:pPr>
            <a:r>
              <a:rPr lang="en" sz="1600"/>
              <a:t>Allows the project manager to know how well the project is being run and to report to management.</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5893600" y="1221575"/>
            <a:ext cx="285750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