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6" r:id="rId3"/>
    <p:sldId id="492" r:id="rId4"/>
    <p:sldId id="493" r:id="rId5"/>
    <p:sldId id="562" r:id="rId6"/>
    <p:sldId id="563" r:id="rId7"/>
    <p:sldId id="406" r:id="rId8"/>
    <p:sldId id="565" r:id="rId9"/>
    <p:sldId id="564" r:id="rId10"/>
    <p:sldId id="494" r:id="rId11"/>
    <p:sldId id="495" r:id="rId12"/>
    <p:sldId id="545" r:id="rId13"/>
    <p:sldId id="543" r:id="rId14"/>
    <p:sldId id="546" r:id="rId15"/>
    <p:sldId id="549" r:id="rId16"/>
    <p:sldId id="550" r:id="rId17"/>
    <p:sldId id="547" r:id="rId18"/>
    <p:sldId id="551" r:id="rId19"/>
    <p:sldId id="552" r:id="rId20"/>
    <p:sldId id="553" r:id="rId21"/>
    <p:sldId id="555" r:id="rId22"/>
    <p:sldId id="535" r:id="rId23"/>
    <p:sldId id="536" r:id="rId24"/>
    <p:sldId id="537" r:id="rId25"/>
    <p:sldId id="538" r:id="rId26"/>
    <p:sldId id="521" r:id="rId27"/>
    <p:sldId id="542" r:id="rId28"/>
    <p:sldId id="569" r:id="rId29"/>
    <p:sldId id="570" r:id="rId30"/>
    <p:sldId id="579" r:id="rId31"/>
    <p:sldId id="560" r:id="rId32"/>
    <p:sldId id="56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Intro and IDE" id="{BC4A3995-4CED-4320-A673-95328C9C809D}">
          <p14:sldIdLst>
            <p14:sldId id="493"/>
            <p14:sldId id="562"/>
            <p14:sldId id="563"/>
            <p14:sldId id="406"/>
            <p14:sldId id="565"/>
            <p14:sldId id="564"/>
            <p14:sldId id="494"/>
            <p14:sldId id="495"/>
            <p14:sldId id="545"/>
            <p14:sldId id="543"/>
            <p14:sldId id="546"/>
          </p14:sldIdLst>
        </p14:section>
        <p14:section name="Conditional Statements" id="{3F7B00EB-7C54-4483-A415-0DAF9B95F0C7}">
          <p14:sldIdLst>
            <p14:sldId id="549"/>
            <p14:sldId id="550"/>
            <p14:sldId id="547"/>
          </p14:sldIdLst>
        </p14:section>
        <p14:section name="Loops" id="{DB560E2B-D556-4F98-A1F8-B22B72C746D2}">
          <p14:sldIdLst>
            <p14:sldId id="551"/>
            <p14:sldId id="552"/>
            <p14:sldId id="553"/>
            <p14:sldId id="555"/>
          </p14:sldIdLst>
        </p14:section>
        <p14:section name="Debugging" id="{C6E5B190-1D86-4A87-BFDD-0D7FB75C3D92}">
          <p14:sldIdLst>
            <p14:sldId id="535"/>
            <p14:sldId id="536"/>
            <p14:sldId id="537"/>
            <p14:sldId id="538"/>
            <p14:sldId id="521"/>
          </p14:sldIdLst>
        </p14:section>
        <p14:section name="Conclusion" id="{10E03AB1-9AA8-4E86-9A64-D741901E50A2}">
          <p14:sldIdLst>
            <p14:sldId id="542"/>
            <p14:sldId id="569"/>
            <p14:sldId id="570"/>
            <p14:sldId id="579"/>
            <p14:sldId id="560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20" autoAdjust="0"/>
  </p:normalViewPr>
  <p:slideViewPr>
    <p:cSldViewPr snapToGrid="0" showGuides="1">
      <p:cViewPr varScale="1">
        <p:scale>
          <a:sx n="71" d="100"/>
          <a:sy n="71" d="100"/>
        </p:scale>
        <p:origin x="350" y="53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3-Nov-23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00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79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2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5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4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9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3-Nov-23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9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/Lab-Intro-and-Basic-Syntax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9" TargetMode="Externa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Basic Syntax, Conditions and Loops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GB" dirty="0"/>
              <a:t>Introduction to JavaScript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07E36E-92C5-4D0D-A16D-71E9E9D82D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 rot="20334507">
            <a:off x="1432491" y="2962326"/>
            <a:ext cx="1230631" cy="121874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WebStorm </a:t>
            </a:r>
            <a:r>
              <a:rPr lang="en-US" sz="3200" dirty="0"/>
              <a:t>is powerful IDE for JavaScript and other languages</a:t>
            </a:r>
          </a:p>
          <a:p>
            <a:r>
              <a:rPr lang="en-US" sz="3200" dirty="0"/>
              <a:t>Create a </a:t>
            </a:r>
            <a:r>
              <a:rPr lang="en-US" sz="3200" b="1" dirty="0">
                <a:solidFill>
                  <a:schemeClr val="bg1"/>
                </a:solidFill>
              </a:rPr>
              <a:t>new project</a:t>
            </a:r>
          </a:p>
          <a:p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WebStorm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D73CD-3888-459B-A4B3-28F39A168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" r="1"/>
          <a:stretch/>
        </p:blipFill>
        <p:spPr>
          <a:xfrm>
            <a:off x="3727938" y="3246120"/>
            <a:ext cx="3998185" cy="2842260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b="1" dirty="0">
                <a:solidFill>
                  <a:schemeClr val="bg1"/>
                </a:solidFill>
              </a:rPr>
              <a:t>ECMAScript 6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</a:p>
          <a:p>
            <a:pPr lvl="1"/>
            <a:r>
              <a:rPr lang="en-US" dirty="0"/>
              <a:t>ECMAScript6 is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JavaScript</a:t>
            </a:r>
          </a:p>
          <a:p>
            <a:pPr lvl="1"/>
            <a:r>
              <a:rPr lang="en-US" dirty="0"/>
              <a:t>Node is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JavaScript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84F36-A27C-4F37-96F2-35213901D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r="34289"/>
          <a:stretch/>
        </p:blipFill>
        <p:spPr>
          <a:xfrm>
            <a:off x="870674" y="3509282"/>
            <a:ext cx="4600135" cy="2594903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1F9DF-8D0F-4988-A390-C2B174CB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64" y="3216279"/>
            <a:ext cx="4570203" cy="318091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3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940970"/>
          </a:xfrm>
        </p:spPr>
        <p:txBody>
          <a:bodyPr/>
          <a:lstStyle/>
          <a:p>
            <a:r>
              <a:rPr lang="en-US" dirty="0"/>
              <a:t>In order to solve different problems, we are going to use            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b="1" dirty="0"/>
              <a:t> </a:t>
            </a:r>
            <a:r>
              <a:rPr lang="en-US" dirty="0"/>
              <a:t>and the input will come </a:t>
            </a:r>
            <a:r>
              <a:rPr lang="en-US"/>
              <a:t>as parameters</a:t>
            </a:r>
            <a:endParaRPr lang="en-US" dirty="0"/>
          </a:p>
          <a:p>
            <a:r>
              <a:rPr lang="en-US" dirty="0"/>
              <a:t>A function is block of code, that executes when called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4289E-0D45-45A9-A67B-2A1867D6E29F}"/>
              </a:ext>
            </a:extLst>
          </p:cNvPr>
          <p:cNvSpPr txBox="1"/>
          <p:nvPr/>
        </p:nvSpPr>
        <p:spPr>
          <a:xfrm>
            <a:off x="2143077" y="4024651"/>
            <a:ext cx="7549563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solve (num1, num2)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//some logic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solve(2, 3);</a:t>
            </a:r>
            <a:endParaRPr lang="bg-BG" altLang="bg-BG" sz="24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95D8F0B-8BF0-4A38-93DC-439DFCF15724}"/>
              </a:ext>
            </a:extLst>
          </p:cNvPr>
          <p:cNvSpPr/>
          <p:nvPr/>
        </p:nvSpPr>
        <p:spPr bwMode="auto">
          <a:xfrm>
            <a:off x="2025748" y="3137095"/>
            <a:ext cx="2785403" cy="583811"/>
          </a:xfrm>
          <a:prstGeom prst="wedgeRoundRectCallout">
            <a:avLst>
              <a:gd name="adj1" fmla="val 30177"/>
              <a:gd name="adj2" fmla="val 89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4B32E1F-224C-433B-90AA-01D2F0C2479D}"/>
              </a:ext>
            </a:extLst>
          </p:cNvPr>
          <p:cNvSpPr/>
          <p:nvPr/>
        </p:nvSpPr>
        <p:spPr bwMode="auto">
          <a:xfrm>
            <a:off x="5441541" y="3232696"/>
            <a:ext cx="2785403" cy="583811"/>
          </a:xfrm>
          <a:prstGeom prst="wedgeRoundRectCallout">
            <a:avLst>
              <a:gd name="adj1" fmla="val -31944"/>
              <a:gd name="adj2" fmla="val 101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909AFF2-B7E7-4A64-9A94-703B71437861}"/>
              </a:ext>
            </a:extLst>
          </p:cNvPr>
          <p:cNvSpPr/>
          <p:nvPr/>
        </p:nvSpPr>
        <p:spPr bwMode="auto">
          <a:xfrm>
            <a:off x="4811151" y="5661875"/>
            <a:ext cx="3415793" cy="583811"/>
          </a:xfrm>
          <a:prstGeom prst="wedgeRoundRectCallout">
            <a:avLst>
              <a:gd name="adj1" fmla="val -59953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the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03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prints as result </a:t>
            </a:r>
            <a:br>
              <a:rPr lang="en-US" dirty="0"/>
            </a:br>
            <a:r>
              <a:rPr lang="en-US" dirty="0"/>
              <a:t>that number </a:t>
            </a:r>
            <a:r>
              <a:rPr lang="en-US" b="1" dirty="0">
                <a:solidFill>
                  <a:schemeClr val="bg1"/>
                </a:solidFill>
              </a:rPr>
              <a:t>multiplied by two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Multiply Number by Two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820010" y="2699926"/>
            <a:ext cx="4620668" cy="1068317"/>
            <a:chOff x="2927693" y="3540386"/>
            <a:chExt cx="7490260" cy="1163739"/>
          </a:xfrm>
        </p:grpSpPr>
        <p:sp>
          <p:nvSpPr>
            <p:cNvPr id="7" name="Text Placeholder 3">
              <a:extLst>
                <a:ext uri="{FF2B5EF4-FFF2-40B4-BE49-F238E27FC236}">
                  <a16:creationId xmlns:a16="http://schemas.microsoft.com/office/drawing/2014/main" id="{5A580E6F-8AC9-4B4E-9CF0-655ADDFC5923}"/>
                </a:ext>
              </a:extLst>
            </p:cNvPr>
            <p:cNvSpPr txBox="1">
              <a:spLocks/>
            </p:cNvSpPr>
            <p:nvPr/>
          </p:nvSpPr>
          <p:spPr>
            <a:xfrm>
              <a:off x="2927694" y="4189387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2</a:t>
              </a: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CA56242A-1E7B-4460-B010-B79904FCBF66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pic>
        <p:nvPicPr>
          <p:cNvPr id="1026" name="Picture 2" descr="C:\Users\ko3ebo7e\Desktop\Pictures\calculato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25" y="2492942"/>
            <a:ext cx="3309119" cy="33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820010" y="4239454"/>
            <a:ext cx="462066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solve </a:t>
            </a: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(num)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console.log(num * 2);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solve</a:t>
            </a:r>
            <a:r>
              <a:rPr lang="pt-BR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(2);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9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271976F4-5B96-491A-A3F1-F84CD6EAA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527316"/>
              </p:ext>
            </p:extLst>
          </p:nvPr>
        </p:nvGraphicFramePr>
        <p:xfrm>
          <a:off x="3571716" y="1347537"/>
          <a:ext cx="6124736" cy="4894453"/>
        </p:xfrm>
        <a:graphic>
          <a:graphicData uri="http://schemas.openxmlformats.org/drawingml/2006/table">
            <a:tbl>
              <a:tblPr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65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20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r>
                        <a:rPr lang="en-US" sz="28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value and type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 value/type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!==</a:t>
                      </a:r>
                      <a:endParaRPr lang="en-US" sz="2800" b="0" kern="120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6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Implementing Control-Flow Logic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4743350" y="2153175"/>
            <a:ext cx="2778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If (a &gt; b) </a:t>
            </a:r>
            <a:endParaRPr 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50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Conditional </a:t>
            </a:r>
            <a:r>
              <a:rPr lang="en-US" dirty="0"/>
              <a:t>S</a:t>
            </a:r>
            <a:r>
              <a:rPr lang="en-US"/>
              <a:t>tatement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if-else</a:t>
            </a:r>
            <a:r>
              <a:rPr lang="en-US" b="1" dirty="0"/>
              <a:t> </a:t>
            </a:r>
            <a:r>
              <a:rPr lang="en-US" dirty="0"/>
              <a:t>statement:</a:t>
            </a:r>
          </a:p>
          <a:p>
            <a:pPr lvl="1"/>
            <a:r>
              <a:rPr lang="en-US" dirty="0"/>
              <a:t>Do action depending on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chain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D36BB-4173-46A1-9FFC-B758B5725B74}"/>
              </a:ext>
            </a:extLst>
          </p:cNvPr>
          <p:cNvSpPr txBox="1"/>
          <p:nvPr/>
        </p:nvSpPr>
        <p:spPr>
          <a:xfrm>
            <a:off x="2790763" y="2284611"/>
            <a:ext cx="3554503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let a =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altLang="bg-BG" sz="2400" b="1" dirty="0">
                <a:latin typeface="Consolas" panose="020B0609020204030204" pitchFamily="49" charset="0"/>
              </a:rPr>
              <a:t> (a &gt;= 5)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console.log(a);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3341D3A-49B8-40A3-B7B8-3993749B0D2D}"/>
              </a:ext>
            </a:extLst>
          </p:cNvPr>
          <p:cNvSpPr/>
          <p:nvPr/>
        </p:nvSpPr>
        <p:spPr bwMode="auto">
          <a:xfrm>
            <a:off x="7386274" y="2369081"/>
            <a:ext cx="3692403" cy="1167869"/>
          </a:xfrm>
          <a:prstGeom prst="wedgeRoundRectCallout">
            <a:avLst>
              <a:gd name="adj1" fmla="val -90224"/>
              <a:gd name="adj2" fmla="val -16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condition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met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code will execute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3B05B-CB5B-4BAD-B743-8CE0DE5ABC6F}"/>
              </a:ext>
            </a:extLst>
          </p:cNvPr>
          <p:cNvSpPr txBox="1"/>
          <p:nvPr/>
        </p:nvSpPr>
        <p:spPr>
          <a:xfrm>
            <a:off x="2790763" y="4992057"/>
            <a:ext cx="3660323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else </a:t>
            </a: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</a:rPr>
              <a:t>  console.log('no');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D65FF7C-1565-4B83-99E4-1E0E398C6F4C}"/>
              </a:ext>
            </a:extLst>
          </p:cNvPr>
          <p:cNvSpPr/>
          <p:nvPr/>
        </p:nvSpPr>
        <p:spPr bwMode="auto">
          <a:xfrm>
            <a:off x="6898787" y="4896911"/>
            <a:ext cx="3420565" cy="1500285"/>
          </a:xfrm>
          <a:prstGeom prst="wedgeRoundRectCallout">
            <a:avLst>
              <a:gd name="adj1" fmla="val -68476"/>
              <a:gd name="adj2" fmla="val -234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with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if the first is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met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3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3124" y="1236117"/>
            <a:ext cx="11818096" cy="5469924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single number </a:t>
            </a:r>
            <a:r>
              <a:rPr lang="en-US" dirty="0"/>
              <a:t>and checks if</a:t>
            </a:r>
            <a:br>
              <a:rPr lang="en-US" dirty="0"/>
            </a:br>
            <a:r>
              <a:rPr lang="en-US" dirty="0"/>
              <a:t>the grade is excellent or not</a:t>
            </a:r>
          </a:p>
          <a:p>
            <a:r>
              <a:rPr lang="en-US" dirty="0"/>
              <a:t>If it is, print "</a:t>
            </a:r>
            <a:r>
              <a:rPr lang="en-US" b="1" dirty="0">
                <a:solidFill>
                  <a:schemeClr val="bg1"/>
                </a:solidFill>
              </a:rPr>
              <a:t>Excellent</a:t>
            </a:r>
            <a:r>
              <a:rPr lang="en-US" b="1" dirty="0"/>
              <a:t>"</a:t>
            </a:r>
            <a:r>
              <a:rPr lang="en-US" dirty="0"/>
              <a:t>, otherwise print </a:t>
            </a:r>
            <a:br>
              <a:rPr lang="en-US" dirty="0"/>
            </a:b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Not excellent</a:t>
            </a:r>
            <a:r>
              <a:rPr lang="en-US" b="1" dirty="0"/>
              <a:t>"</a:t>
            </a:r>
            <a:endParaRPr lang="bg-BG" b="1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Excellent Grade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568327" y="3971079"/>
            <a:ext cx="6233720" cy="1547127"/>
            <a:chOff x="2206192" y="3526026"/>
            <a:chExt cx="7490260" cy="16784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163739"/>
              <a:chOff x="2927693" y="3540386"/>
              <a:chExt cx="7490260" cy="1163739"/>
            </a:xfrm>
          </p:grpSpPr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4" y="4189387"/>
                <a:ext cx="3745129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fontAlgn="t"/>
                <a:r>
                  <a:rPr lang="en-US" b="0" dirty="0"/>
                  <a:t>5.50</a:t>
                </a:r>
              </a:p>
            </p:txBody>
          </p:sp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9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4189383"/>
                <a:ext cx="3745129" cy="51473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r>
                  <a:rPr lang="en-US" sz="2398" b="0" dirty="0">
                    <a:solidFill>
                      <a:schemeClr val="dk1"/>
                    </a:solidFill>
                  </a:rPr>
                  <a:t>Excellent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4" y="3541384"/>
                <a:ext cx="3745129" cy="648000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689762"/>
              <a:ext cx="3745129" cy="5147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4.35</a:t>
              </a:r>
            </a:p>
          </p:txBody>
        </p:sp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3" y="4689758"/>
              <a:ext cx="3745129" cy="51473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Not excellent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7217249" y="3239017"/>
            <a:ext cx="4349163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solve(grade){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if (grade &gt;= 5.50)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 else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03550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9D5E1-C96C-4A37-A13E-C0286538DCD1}"/>
              </a:ext>
            </a:extLst>
          </p:cNvPr>
          <p:cNvSpPr/>
          <p:nvPr/>
        </p:nvSpPr>
        <p:spPr>
          <a:xfrm>
            <a:off x="5199761" y="1674674"/>
            <a:ext cx="17924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while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46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Loops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92A17BC-2A0A-4F1D-8E7D-0650E1681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871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  <a:r>
              <a:rPr lang="en-US" sz="3200" b="1" dirty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sz="3000" dirty="0"/>
              <a:t>Repeats until the condition is evaluated</a:t>
            </a:r>
          </a:p>
          <a:p>
            <a:pPr marL="609219" lvl="1" indent="0">
              <a:buNone/>
            </a:pPr>
            <a:endParaRPr lang="en-US" sz="3200" dirty="0"/>
          </a:p>
          <a:p>
            <a:pPr lvl="1"/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while</a:t>
            </a:r>
            <a:r>
              <a:rPr lang="en-US" sz="3200" b="1" dirty="0"/>
              <a:t> </a:t>
            </a:r>
            <a:r>
              <a:rPr lang="en-US" sz="3200" dirty="0"/>
              <a:t>loop:</a:t>
            </a:r>
          </a:p>
          <a:p>
            <a:pPr lvl="1"/>
            <a:r>
              <a:rPr lang="en-US" sz="3000" dirty="0"/>
              <a:t>Does the same, but has different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BFD47-3ADD-4420-AC23-14B57DF93D90}"/>
              </a:ext>
            </a:extLst>
          </p:cNvPr>
          <p:cNvSpPr txBox="1"/>
          <p:nvPr/>
        </p:nvSpPr>
        <p:spPr>
          <a:xfrm>
            <a:off x="2896575" y="2182470"/>
            <a:ext cx="5200258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altLang="bg-BG" sz="2200" b="1" dirty="0">
                <a:latin typeface="Consolas" panose="020B0609020204030204" pitchFamily="49" charset="0"/>
              </a:rPr>
              <a:t> (let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5;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++) 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console.log(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D5AED-CB70-4A11-813F-4F62E3FF4392}"/>
              </a:ext>
            </a:extLst>
          </p:cNvPr>
          <p:cNvSpPr txBox="1"/>
          <p:nvPr/>
        </p:nvSpPr>
        <p:spPr>
          <a:xfrm>
            <a:off x="2896575" y="4795161"/>
            <a:ext cx="3171696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let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=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altLang="bg-BG" sz="2200" b="1" dirty="0">
                <a:latin typeface="Consolas" panose="020B0609020204030204" pitchFamily="49" charset="0"/>
              </a:rPr>
              <a:t> 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 &lt;= 5) </a:t>
            </a: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console.log(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latin typeface="Consolas" panose="020B0609020204030204" pitchFamily="49" charset="0"/>
              </a:rPr>
              <a:t>  </a:t>
            </a:r>
            <a:r>
              <a:rPr lang="en-US" altLang="bg-BG" sz="2200" b="1" dirty="0" err="1">
                <a:latin typeface="Consolas" panose="020B0609020204030204" pitchFamily="49" charset="0"/>
              </a:rPr>
              <a:t>i</a:t>
            </a:r>
            <a:r>
              <a:rPr lang="en-US" altLang="bg-BG" sz="2200" b="1" dirty="0">
                <a:latin typeface="Consolas" panose="020B0609020204030204" pitchFamily="49" charset="0"/>
              </a:rPr>
              <a:t>++</a:t>
            </a:r>
            <a:r>
              <a:rPr lang="bg-BG" altLang="bg-BG" sz="2200" b="1" dirty="0">
                <a:latin typeface="Consolas" panose="020B0609020204030204" pitchFamily="49" charset="0"/>
              </a:rPr>
              <a:t> </a:t>
            </a:r>
            <a:endParaRPr lang="en-US" altLang="bg-BG" sz="22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8C985C4-E113-4A0C-8ED7-27BB67307C42}"/>
              </a:ext>
            </a:extLst>
          </p:cNvPr>
          <p:cNvSpPr/>
          <p:nvPr/>
        </p:nvSpPr>
        <p:spPr bwMode="auto">
          <a:xfrm>
            <a:off x="8458626" y="2228960"/>
            <a:ext cx="3235568" cy="1187282"/>
          </a:xfrm>
          <a:prstGeom prst="wedgeRoundRectCallout">
            <a:avLst>
              <a:gd name="adj1" fmla="val -70937"/>
              <a:gd name="adj2" fmla="val -25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Incrementation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condition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D9F8511-A702-4C14-8A9C-E319BF3DDF68}"/>
              </a:ext>
            </a:extLst>
          </p:cNvPr>
          <p:cNvSpPr/>
          <p:nvPr/>
        </p:nvSpPr>
        <p:spPr bwMode="auto">
          <a:xfrm>
            <a:off x="6762739" y="5131398"/>
            <a:ext cx="3604639" cy="1082918"/>
          </a:xfrm>
          <a:prstGeom prst="wedgeRoundRectCallout">
            <a:avLst>
              <a:gd name="adj1" fmla="val -74561"/>
              <a:gd name="adj2" fmla="val -229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Incrementation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outside</a:t>
            </a:r>
            <a:r>
              <a:rPr lang="en-US" sz="2800" b="1" dirty="0">
                <a:solidFill>
                  <a:srgbClr val="FFFFFF"/>
                </a:solidFill>
              </a:rPr>
              <a:t> the 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6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7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Introduction and IDE</a:t>
            </a:r>
            <a:endParaRPr lang="en-US" sz="3200" dirty="0"/>
          </a:p>
          <a:p>
            <a:r>
              <a:rPr lang="en-US" sz="3200" dirty="0"/>
              <a:t>Conditional Statements</a:t>
            </a:r>
          </a:p>
          <a:p>
            <a:r>
              <a:rPr lang="en-GB" sz="3200" dirty="0"/>
              <a:t>Loops</a:t>
            </a:r>
          </a:p>
          <a:p>
            <a:pPr lvl="1"/>
            <a:r>
              <a:rPr lang="en-GB" sz="3200" dirty="0"/>
              <a:t>While-Loop</a:t>
            </a:r>
          </a:p>
          <a:p>
            <a:pPr lvl="1"/>
            <a:r>
              <a:rPr lang="en-GB" sz="3200" dirty="0"/>
              <a:t>For-Loop</a:t>
            </a:r>
          </a:p>
          <a:p>
            <a:r>
              <a:rPr lang="en-GB" sz="3200" dirty="0"/>
              <a:t>Debugging</a:t>
            </a:r>
            <a:r>
              <a:rPr lang="en-US" sz="3200" dirty="0"/>
              <a:t> and Troubleshooting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898767"/>
          </a:xfrm>
        </p:spPr>
        <p:txBody>
          <a:bodyPr/>
          <a:lstStyle/>
          <a:p>
            <a:r>
              <a:rPr lang="en-US" dirty="0"/>
              <a:t>Create a function that prints all the numbers from 1 to 5 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(inclusive) </a:t>
            </a:r>
            <a:r>
              <a:rPr lang="en-US" dirty="0"/>
              <a:t>each on a separate line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1 to 5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6ECC-DCA5-46AA-ABB8-C8575A2E9685}"/>
              </a:ext>
            </a:extLst>
          </p:cNvPr>
          <p:cNvGrpSpPr/>
          <p:nvPr/>
        </p:nvGrpSpPr>
        <p:grpSpPr>
          <a:xfrm>
            <a:off x="1185830" y="2733111"/>
            <a:ext cx="1699063" cy="2912013"/>
            <a:chOff x="6672824" y="3541384"/>
            <a:chExt cx="3745129" cy="2912013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657ACAC-549C-4826-9929-F4C784F17294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64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pPr algn="ctr"/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</p:txBody>
        </p:sp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76994F2B-9519-4B99-B80A-31F286701393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3968181" y="3114990"/>
            <a:ext cx="6095667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 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= 1;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&lt;= 5;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++) {</a:t>
            </a:r>
            <a:endParaRPr lang="bg-BG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//TODO: print</a:t>
            </a:r>
            <a:endParaRPr lang="bg-BG" altLang="bg-BG" sz="2400" b="1" dirty="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12523" y="619714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36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94623"/>
          </a:xfrm>
        </p:spPr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and prints the </a:t>
            </a:r>
            <a:br>
              <a:rPr lang="en-US" dirty="0"/>
            </a:br>
            <a:r>
              <a:rPr lang="en-US" dirty="0"/>
              <a:t>numbers from </a:t>
            </a:r>
            <a:r>
              <a:rPr lang="en-US" b="1" dirty="0">
                <a:solidFill>
                  <a:schemeClr val="bg1"/>
                </a:solidFill>
              </a:rPr>
              <a:t>N to 1</a:t>
            </a:r>
            <a:r>
              <a:rPr lang="en-US" dirty="0"/>
              <a:t>. Try using a </a:t>
            </a:r>
            <a:r>
              <a:rPr lang="en-US" b="1" dirty="0">
                <a:solidFill>
                  <a:schemeClr val="bg1"/>
                </a:solidFill>
              </a:rPr>
              <a:t>while loop</a:t>
            </a: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Numbers from N to 1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8AD2A9-C42F-4F60-BC11-134B71FD20F5}"/>
              </a:ext>
            </a:extLst>
          </p:cNvPr>
          <p:cNvGrpSpPr/>
          <p:nvPr/>
        </p:nvGrpSpPr>
        <p:grpSpPr>
          <a:xfrm>
            <a:off x="541983" y="2612669"/>
            <a:ext cx="5328465" cy="2948839"/>
            <a:chOff x="2927693" y="3540386"/>
            <a:chExt cx="7490260" cy="2948839"/>
          </a:xfrm>
        </p:grpSpPr>
        <p:sp>
          <p:nvSpPr>
            <p:cNvPr id="15" name="Text Placeholder 3">
              <a:extLst>
                <a:ext uri="{FF2B5EF4-FFF2-40B4-BE49-F238E27FC236}">
                  <a16:creationId xmlns:a16="http://schemas.microsoft.com/office/drawing/2014/main" id="{0CDC0C3D-8A5C-4C9A-862A-0413FBF8E039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b="0" dirty="0"/>
                <a:t>5</a:t>
              </a:r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  <a:p>
              <a:pPr fontAlgn="t"/>
              <a:endParaRPr lang="en-US" b="0" dirty="0"/>
            </a:p>
          </p:txBody>
        </p:sp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6C87DFD1-4C68-46BA-85B2-CD7543D6B35B}"/>
                </a:ext>
              </a:extLst>
            </p:cNvPr>
            <p:cNvSpPr txBox="1">
              <a:spLocks/>
            </p:cNvSpPr>
            <p:nvPr/>
          </p:nvSpPr>
          <p:spPr>
            <a:xfrm>
              <a:off x="2927693" y="3540386"/>
              <a:ext cx="3745129" cy="648997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Input</a:t>
              </a:r>
              <a:endParaRPr lang="bg-BG" sz="2800" dirty="0"/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133C5912-1AE4-423C-813C-6D5F02EEA9B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4189383"/>
              <a:ext cx="3745129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b="0" dirty="0">
                  <a:solidFill>
                    <a:schemeClr val="dk1"/>
                  </a:solidFill>
                </a:rPr>
                <a:t>5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4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3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2</a:t>
              </a:r>
            </a:p>
            <a:p>
              <a:r>
                <a:rPr lang="en-US" sz="2398" b="0" dirty="0">
                  <a:solidFill>
                    <a:schemeClr val="dk1"/>
                  </a:solidFill>
                </a:rPr>
                <a:t>1</a:t>
              </a:r>
              <a:endParaRPr lang="bg-BG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A3654C85-D971-4C8A-AD61-7B589FCB18A2}"/>
                </a:ext>
              </a:extLst>
            </p:cNvPr>
            <p:cNvSpPr txBox="1">
              <a:spLocks/>
            </p:cNvSpPr>
            <p:nvPr/>
          </p:nvSpPr>
          <p:spPr>
            <a:xfrm>
              <a:off x="6672824" y="3541384"/>
              <a:ext cx="3745129" cy="648000"/>
            </a:xfrm>
            <a:prstGeom prst="rect">
              <a:avLst/>
            </a:prstGeom>
            <a:solidFill>
              <a:schemeClr val="accent6">
                <a:lumMod val="75000"/>
                <a:alpha val="50196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108000" rIns="108000" bIns="108000">
              <a:spAutoFit/>
            </a:bodyPr>
            <a:lstStyle>
              <a:defPPr>
                <a:defRPr lang="ko-KR"/>
              </a:defPPr>
              <a:lvl1pPr indent="0" algn="ctr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defTabSz="1218072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2800" dirty="0"/>
                <a:t>Output</a:t>
              </a:r>
              <a:endParaRPr lang="bg-BG" sz="2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5AA2BE-2195-403E-9E83-501A4A22F6EA}"/>
              </a:ext>
            </a:extLst>
          </p:cNvPr>
          <p:cNvSpPr txBox="1"/>
          <p:nvPr/>
        </p:nvSpPr>
        <p:spPr>
          <a:xfrm>
            <a:off x="7072977" y="2703469"/>
            <a:ext cx="3943377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solve(n)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while(</a:t>
            </a:r>
            <a:r>
              <a:rPr lang="bg-BG" alt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/*TODO*/)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console.log(n);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n--;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solve(5);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424554" y="633242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87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CA24E-EED6-4687-92A1-F015AE9C21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the WebStorm Debugger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19346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679592" y="1361874"/>
            <a:ext cx="1873556" cy="5035320"/>
            <a:chOff x="9402456" y="1219200"/>
            <a:chExt cx="1873556" cy="50353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879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WebStorm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WebStorm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11" y="1418570"/>
            <a:ext cx="6888438" cy="42367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[Shift+F10]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[Shift+F9]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step by step: </a:t>
            </a:r>
            <a:r>
              <a:rPr lang="en-US" b="1" dirty="0">
                <a:solidFill>
                  <a:schemeClr val="bg1"/>
                </a:solidFill>
              </a:rPr>
              <a:t>[F7]</a:t>
            </a:r>
          </a:p>
          <a:p>
            <a:pPr>
              <a:lnSpc>
                <a:spcPct val="114000"/>
              </a:lnSpc>
            </a:pPr>
            <a:r>
              <a:rPr lang="en-US" dirty="0"/>
              <a:t>Force step into: </a:t>
            </a:r>
            <a:r>
              <a:rPr lang="en-US" b="1" dirty="0">
                <a:solidFill>
                  <a:schemeClr val="bg1"/>
                </a:solidFill>
              </a:rPr>
              <a:t>[Alt+Shift+f7]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Using the Debugger in WebStorm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184" b="42005"/>
          <a:stretch/>
        </p:blipFill>
        <p:spPr>
          <a:xfrm>
            <a:off x="7652026" y="1257853"/>
            <a:ext cx="3488880" cy="9437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54" y="2263344"/>
            <a:ext cx="5000625" cy="4133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1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Declare variables with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algun Gothic (Body)"/>
              </a:rPr>
              <a:t>'let'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algun Gothic (Body)"/>
              </a:rPr>
              <a:t>if-else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statements to check for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conditions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algun Gothic (Body)"/>
              </a:rPr>
              <a:t>loops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avoid repeating code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Use the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algun Gothic (Body)"/>
              </a:rPr>
              <a:t>debugger</a:t>
            </a:r>
            <a:r>
              <a:rPr lang="en-US" sz="2800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to check for mistakes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in the code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303B27-141D-4DBE-84CF-D4C0233CD328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0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B8A304-5F03-483C-B42D-007CECD13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59" y="2066733"/>
            <a:ext cx="2453241" cy="128795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Introduction and IDE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 Environments for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colorTemperature colorTemp="6681"/>
                    </a14:imgEffect>
                    <a14:imgEffect>
                      <a14:saturation sat="148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855" r="4667" b="5033"/>
          <a:stretch/>
        </p:blipFill>
        <p:spPr>
          <a:xfrm>
            <a:off x="4528427" y="2153175"/>
            <a:ext cx="1050631" cy="1040480"/>
          </a:xfrm>
          <a:prstGeom prst="rect">
            <a:avLst/>
          </a:prstGeom>
          <a:effectLst>
            <a:innerShdw blurRad="63500" dist="762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CB902FD0-01F8-4DB4-A9AB-6F9D022D5EDF}"/>
              </a:ext>
            </a:extLst>
          </p:cNvPr>
          <p:cNvSpPr/>
          <p:nvPr/>
        </p:nvSpPr>
        <p:spPr bwMode="auto">
          <a:xfrm>
            <a:off x="5754442" y="2394969"/>
            <a:ext cx="554103" cy="562708"/>
          </a:xfrm>
          <a:prstGeom prst="mathPlus">
            <a:avLst/>
          </a:prstGeom>
          <a:solidFill>
            <a:schemeClr val="bg2">
              <a:lumMod val="8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43434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[F12]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5" y="2034415"/>
            <a:ext cx="5762625" cy="4183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Резултат с изображение за chrome web brows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30" y="2411163"/>
            <a:ext cx="3430171" cy="343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Firefox Web Browser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 txBox="1">
            <a:spLocks/>
          </p:cNvSpPr>
          <p:nvPr/>
        </p:nvSpPr>
        <p:spPr>
          <a:xfrm>
            <a:off x="457200" y="1219201"/>
            <a:ext cx="5562600" cy="6096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Developer Console: </a:t>
            </a:r>
            <a:r>
              <a:rPr lang="en-US" sz="2800" b="1" dirty="0">
                <a:solidFill>
                  <a:schemeClr val="bg1"/>
                </a:solidFill>
              </a:rPr>
              <a:t>[Ctrl] + [Shift] + [</a:t>
            </a:r>
            <a:r>
              <a:rPr lang="en-US" sz="2800" b="1" noProof="1">
                <a:solidFill>
                  <a:schemeClr val="bg1"/>
                </a:solidFill>
              </a:rPr>
              <a:t>i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2"/>
          <a:srcRect r="1192" b="2286"/>
          <a:stretch/>
        </p:blipFill>
        <p:spPr>
          <a:xfrm>
            <a:off x="595441" y="2411162"/>
            <a:ext cx="6172200" cy="3227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30" y="2446121"/>
            <a:ext cx="3554363" cy="33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4658" y="914571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JavaScript syntax is similar to C#, Java and PHP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Operators, Variables, Conditional statements, loops, </a:t>
            </a:r>
          </a:p>
          <a:p>
            <a:pPr marL="609219" lvl="1" indent="0">
              <a:lnSpc>
                <a:spcPct val="100000"/>
              </a:lnSpc>
              <a:buNone/>
            </a:pPr>
            <a:r>
              <a:rPr lang="en-US" dirty="0"/>
              <a:t>functions, arrays, objects and classes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98483" y="3263748"/>
            <a:ext cx="339207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 a = 5;</a:t>
            </a:r>
          </a:p>
          <a:p>
            <a:r>
              <a:rPr lang="en-US" dirty="0">
                <a:solidFill>
                  <a:schemeClr val="tx1"/>
                </a:solidFill>
              </a:rPr>
              <a:t>let b = 10;</a:t>
            </a:r>
          </a:p>
          <a:p>
            <a:r>
              <a:rPr lang="en-US" dirty="0">
                <a:solidFill>
                  <a:schemeClr val="tx1"/>
                </a:solidFill>
              </a:rPr>
              <a:t>if (</a:t>
            </a:r>
            <a:r>
              <a:rPr lang="en-US" dirty="0">
                <a:solidFill>
                  <a:schemeClr val="bg1"/>
                </a:solidFill>
              </a:rPr>
              <a:t>b &gt; a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console.log(b);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CE4F6D8-CF77-430A-9BAA-84FC26F903D8}"/>
              </a:ext>
            </a:extLst>
          </p:cNvPr>
          <p:cNvSpPr/>
          <p:nvPr/>
        </p:nvSpPr>
        <p:spPr bwMode="auto">
          <a:xfrm>
            <a:off x="2118783" y="2897945"/>
            <a:ext cx="2405576" cy="1095977"/>
          </a:xfrm>
          <a:prstGeom prst="wedgeRoundRectCallout">
            <a:avLst>
              <a:gd name="adj1" fmla="val 65132"/>
              <a:gd name="adj2" fmla="val 12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variable with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EB34E7C-0D32-4C81-B9F3-1CCEB10845D7}"/>
              </a:ext>
            </a:extLst>
          </p:cNvPr>
          <p:cNvSpPr/>
          <p:nvPr/>
        </p:nvSpPr>
        <p:spPr bwMode="auto">
          <a:xfrm>
            <a:off x="2118783" y="4358640"/>
            <a:ext cx="2405576" cy="1095977"/>
          </a:xfrm>
          <a:prstGeom prst="wedgeRoundRectCallout">
            <a:avLst>
              <a:gd name="adj1" fmla="val 63962"/>
              <a:gd name="adj2" fmla="val -285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902FBA73-D8EA-4D64-951E-BF4E31189BC8}"/>
              </a:ext>
            </a:extLst>
          </p:cNvPr>
          <p:cNvSpPr/>
          <p:nvPr/>
        </p:nvSpPr>
        <p:spPr bwMode="auto">
          <a:xfrm>
            <a:off x="8469770" y="4055599"/>
            <a:ext cx="3206893" cy="1095977"/>
          </a:xfrm>
          <a:prstGeom prst="wedgeRoundRectCallout">
            <a:avLst>
              <a:gd name="adj1" fmla="val -64838"/>
              <a:gd name="adj2" fmla="val 39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of the conditional statement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3599" y="990600"/>
            <a:ext cx="6760143" cy="3639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Node.js</a:t>
            </a:r>
            <a:r>
              <a:rPr lang="en-US" sz="3200" dirty="0"/>
              <a:t>?</a:t>
            </a:r>
          </a:p>
          <a:p>
            <a:pPr lvl="1"/>
            <a:r>
              <a:rPr lang="en-US" sz="3000" dirty="0"/>
              <a:t>Server-side JavaScript runtime</a:t>
            </a:r>
          </a:p>
          <a:p>
            <a:pPr lvl="1"/>
            <a:r>
              <a:rPr lang="en-US" sz="3000" dirty="0"/>
              <a:t>Chrome V8 JavaScript engine</a:t>
            </a:r>
          </a:p>
          <a:p>
            <a:pPr lvl="1"/>
            <a:r>
              <a:rPr lang="en-US" sz="3000" dirty="0"/>
              <a:t>NPM package manager</a:t>
            </a:r>
          </a:p>
          <a:p>
            <a:pPr lvl="1"/>
            <a:r>
              <a:rPr lang="en-US" sz="3000" dirty="0"/>
              <a:t>Install node packages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05" y="3429000"/>
            <a:ext cx="3358718" cy="25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3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Latest Node.js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7AA2F-AEE0-40BA-BA32-2D1AE94B64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18" y="1666123"/>
            <a:ext cx="7654190" cy="3914906"/>
          </a:xfrm>
          <a:prstGeom prst="rect">
            <a:avLst/>
          </a:prstGeom>
          <a:ln w="12700">
            <a:solidFill>
              <a:schemeClr val="accent6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773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4954</TotalTime>
  <Words>1268</Words>
  <Application>Microsoft Office PowerPoint</Application>
  <PresentationFormat>Widescreen</PresentationFormat>
  <Paragraphs>273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Malgun Gothic (Body)</vt:lpstr>
      <vt:lpstr>Arial</vt:lpstr>
      <vt:lpstr>Calibri</vt:lpstr>
      <vt:lpstr>Consolas</vt:lpstr>
      <vt:lpstr>Wingdings</vt:lpstr>
      <vt:lpstr>Wingdings 2</vt:lpstr>
      <vt:lpstr>1_SoftUni3_1</vt:lpstr>
      <vt:lpstr>Introduction to JavaScript</vt:lpstr>
      <vt:lpstr>Table of Contents</vt:lpstr>
      <vt:lpstr>Have a Question?</vt:lpstr>
      <vt:lpstr>PowerPoint Presentation</vt:lpstr>
      <vt:lpstr>Chrome Web Browser</vt:lpstr>
      <vt:lpstr>Firefox Web Browser</vt:lpstr>
      <vt:lpstr>JavaScript Syntax</vt:lpstr>
      <vt:lpstr>Node.js</vt:lpstr>
      <vt:lpstr>Install the Latest Node.js</vt:lpstr>
      <vt:lpstr>Using WebStorm</vt:lpstr>
      <vt:lpstr>Configurations</vt:lpstr>
      <vt:lpstr>Functions</vt:lpstr>
      <vt:lpstr>Problem: Multiply Number by Two</vt:lpstr>
      <vt:lpstr>Comparison Operators</vt:lpstr>
      <vt:lpstr>PowerPoint Presentation</vt:lpstr>
      <vt:lpstr>What is Conditional Statement</vt:lpstr>
      <vt:lpstr>Problem: Excellent Grade</vt:lpstr>
      <vt:lpstr>PowerPoint Presentation</vt:lpstr>
      <vt:lpstr>What are Loops</vt:lpstr>
      <vt:lpstr>Problem: Numbers from 1 to 5</vt:lpstr>
      <vt:lpstr>Problem: Numbers from N to 1</vt:lpstr>
      <vt:lpstr>PowerPoint Presentation</vt:lpstr>
      <vt:lpstr>Debugging the Code</vt:lpstr>
      <vt:lpstr>Debugging in WebStorm</vt:lpstr>
      <vt:lpstr>Using the Debugger in WebStorm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Basic Syntax, Conditional Statements and Loops - JS</dc:title>
  <dc:creator>Alen Paunov</dc:creator>
  <cp:keywords>Technologies Fundamentals, Software University, SoftUni, programming, coding, software development, education, training, course</cp:keywords>
  <cp:lastModifiedBy>Svetlin Nakov</cp:lastModifiedBy>
  <cp:revision>181</cp:revision>
  <dcterms:created xsi:type="dcterms:W3CDTF">2018-05-23T13:08:44Z</dcterms:created>
  <dcterms:modified xsi:type="dcterms:W3CDTF">2023-11-03T14:30:03Z</dcterms:modified>
  <cp:category>programming;computer programming;software development;web development</cp:category>
</cp:coreProperties>
</file>