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45"/>
  </p:notesMasterIdLst>
  <p:handoutMasterIdLst>
    <p:handoutMasterId r:id="rId46"/>
  </p:handoutMasterIdLst>
  <p:sldIdLst>
    <p:sldId id="667" r:id="rId5"/>
    <p:sldId id="276" r:id="rId6"/>
    <p:sldId id="784" r:id="rId7"/>
    <p:sldId id="771" r:id="rId8"/>
    <p:sldId id="743" r:id="rId9"/>
    <p:sldId id="747" r:id="rId10"/>
    <p:sldId id="772" r:id="rId11"/>
    <p:sldId id="749" r:id="rId12"/>
    <p:sldId id="770" r:id="rId13"/>
    <p:sldId id="750" r:id="rId14"/>
    <p:sldId id="773" r:id="rId15"/>
    <p:sldId id="752" r:id="rId16"/>
    <p:sldId id="753" r:id="rId17"/>
    <p:sldId id="774" r:id="rId18"/>
    <p:sldId id="755" r:id="rId19"/>
    <p:sldId id="764" r:id="rId20"/>
    <p:sldId id="765" r:id="rId21"/>
    <p:sldId id="793" r:id="rId22"/>
    <p:sldId id="776" r:id="rId23"/>
    <p:sldId id="768" r:id="rId24"/>
    <p:sldId id="756" r:id="rId25"/>
    <p:sldId id="777" r:id="rId26"/>
    <p:sldId id="758" r:id="rId27"/>
    <p:sldId id="757" r:id="rId28"/>
    <p:sldId id="759" r:id="rId29"/>
    <p:sldId id="778" r:id="rId30"/>
    <p:sldId id="763" r:id="rId31"/>
    <p:sldId id="792" r:id="rId32"/>
    <p:sldId id="790" r:id="rId33"/>
    <p:sldId id="500" r:id="rId34"/>
    <p:sldId id="638" r:id="rId35"/>
    <p:sldId id="785" r:id="rId36"/>
    <p:sldId id="786" r:id="rId37"/>
    <p:sldId id="745" r:id="rId38"/>
    <p:sldId id="746" r:id="rId39"/>
    <p:sldId id="783" r:id="rId40"/>
    <p:sldId id="781" r:id="rId41"/>
    <p:sldId id="780" r:id="rId42"/>
    <p:sldId id="289" r:id="rId43"/>
    <p:sldId id="399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B064-7FFC-46AE-B405-71F3E3FE771D}">
          <p14:sldIdLst>
            <p14:sldId id="667"/>
            <p14:sldId id="276"/>
            <p14:sldId id="784"/>
          </p14:sldIdLst>
        </p14:section>
        <p14:section name="AI Tools for Developers" id="{7EA2683B-E73F-4F92-AEA4-35AAE5D6F5F3}">
          <p14:sldIdLst>
            <p14:sldId id="771"/>
            <p14:sldId id="743"/>
            <p14:sldId id="747"/>
          </p14:sldIdLst>
        </p14:section>
        <p14:section name="AI Chatbots for Coding" id="{DDDFE65B-479F-44CE-A23E-C8C6DD9F4E03}">
          <p14:sldIdLst>
            <p14:sldId id="772"/>
            <p14:sldId id="749"/>
            <p14:sldId id="770"/>
            <p14:sldId id="750"/>
          </p14:sldIdLst>
        </p14:section>
        <p14:section name="AI Coding Assistants" id="{804B6A77-DFA8-4F31-A3A5-0527D31708C6}">
          <p14:sldIdLst>
            <p14:sldId id="773"/>
            <p14:sldId id="752"/>
            <p14:sldId id="753"/>
          </p14:sldIdLst>
        </p14:section>
        <p14:section name="AI Developer Agents" id="{2C87BE65-49B8-43BC-95B8-8B99B24B3C76}">
          <p14:sldIdLst>
            <p14:sldId id="774"/>
            <p14:sldId id="755"/>
            <p14:sldId id="764"/>
            <p14:sldId id="765"/>
          </p14:sldIdLst>
        </p14:section>
        <p14:section name="Take a Break" id="{EA4B73CA-61EA-4A35-AE16-97C8451F6401}">
          <p14:sldIdLst>
            <p14:sldId id="793"/>
          </p14:sldIdLst>
        </p14:section>
        <p14:section name="AI is a Tool for Developers" id="{E140657A-DE05-437F-B741-21B3600D404D}">
          <p14:sldIdLst>
            <p14:sldId id="776"/>
            <p14:sldId id="768"/>
            <p14:sldId id="756"/>
          </p14:sldIdLst>
        </p14:section>
        <p14:section name="Shifting Developer Skillsets" id="{F839CEAA-9CC9-4600-8AA1-61FEF6F206F7}">
          <p14:sldIdLst>
            <p14:sldId id="777"/>
            <p14:sldId id="758"/>
            <p14:sldId id="757"/>
            <p14:sldId id="759"/>
          </p14:sldIdLst>
        </p14:section>
        <p14:section name="Developer Job Market" id="{0818EEA9-2F0F-4187-94C3-3DAEBFA45A34}">
          <p14:sldIdLst>
            <p14:sldId id="778"/>
            <p14:sldId id="763"/>
          </p14:sldIdLst>
        </p14:section>
        <p14:section name="More Examples" id="{973B366F-7654-4F05-A5BC-A57F96DE2BA3}">
          <p14:sldIdLst>
            <p14:sldId id="792"/>
            <p14:sldId id="790"/>
            <p14:sldId id="500"/>
            <p14:sldId id="638"/>
            <p14:sldId id="785"/>
            <p14:sldId id="786"/>
            <p14:sldId id="745"/>
            <p14:sldId id="746"/>
          </p14:sldIdLst>
        </p14:section>
        <p14:section name="Conclusion" id="{2353133E-D3C5-48F3-A242-72559B6723FB}">
          <p14:sldIdLst>
            <p14:sldId id="783"/>
            <p14:sldId id="781"/>
            <p14:sldId id="780"/>
            <p14:sldId id="289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INA-PC" initials="EP" lastIdx="1" clrIdx="0">
    <p:extLst>
      <p:ext uri="{19B8F6BF-5375-455C-9EA6-DF929625EA0E}">
        <p15:presenceInfo xmlns:p15="http://schemas.microsoft.com/office/powerpoint/2012/main" userId="EVELINA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D3B"/>
    <a:srgbClr val="FFFFFF"/>
    <a:srgbClr val="312B39"/>
    <a:srgbClr val="1B6C94"/>
    <a:srgbClr val="1D6493"/>
    <a:srgbClr val="0984E4"/>
    <a:srgbClr val="3D0791"/>
    <a:srgbClr val="A6A6A6"/>
    <a:srgbClr val="90B4D8"/>
    <a:srgbClr val="286C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DA5B-D3DE-41AB-8CF7-CD620FB8A74A}" v="21" dt="2024-10-05T19:07:40.265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033" autoAdjust="0"/>
  </p:normalViewPr>
  <p:slideViewPr>
    <p:cSldViewPr>
      <p:cViewPr varScale="1">
        <p:scale>
          <a:sx n="71" d="100"/>
          <a:sy n="71" d="100"/>
        </p:scale>
        <p:origin x="47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lin Nakov" userId="5504d47777be6420" providerId="LiveId" clId="{65C1DA5B-D3DE-41AB-8CF7-CD620FB8A74A}"/>
    <pc:docChg chg="undo custSel modSld modMainMaster">
      <pc:chgData name="Svetlin Nakov" userId="5504d47777be6420" providerId="LiveId" clId="{65C1DA5B-D3DE-41AB-8CF7-CD620FB8A74A}" dt="2024-10-05T19:07:48.481" v="210" actId="1076"/>
      <pc:docMkLst>
        <pc:docMk/>
      </pc:docMkLst>
      <pc:sldChg chg="addSp delSp modSp mod">
        <pc:chgData name="Svetlin Nakov" userId="5504d47777be6420" providerId="LiveId" clId="{65C1DA5B-D3DE-41AB-8CF7-CD620FB8A74A}" dt="2024-10-05T19:07:48.481" v="210" actId="1076"/>
        <pc:sldMkLst>
          <pc:docMk/>
          <pc:sldMk cId="4088943793" sldId="667"/>
        </pc:sldMkLst>
        <pc:spChg chg="add del mod">
          <ac:chgData name="Svetlin Nakov" userId="5504d47777be6420" providerId="LiveId" clId="{65C1DA5B-D3DE-41AB-8CF7-CD620FB8A74A}" dt="2024-10-05T19:07:27.499" v="168" actId="478"/>
          <ac:spMkLst>
            <pc:docMk/>
            <pc:sldMk cId="4088943793" sldId="667"/>
            <ac:spMk id="8" creationId="{66325B4A-41CD-2D2C-7628-452C05C1816F}"/>
          </ac:spMkLst>
        </pc:spChg>
        <pc:spChg chg="add del mod">
          <ac:chgData name="Svetlin Nakov" userId="5504d47777be6420" providerId="LiveId" clId="{65C1DA5B-D3DE-41AB-8CF7-CD620FB8A74A}" dt="2024-10-05T19:07:13.076" v="156" actId="21"/>
          <ac:spMkLst>
            <pc:docMk/>
            <pc:sldMk cId="4088943793" sldId="667"/>
            <ac:spMk id="14" creationId="{3E6B87B7-9D33-4EBB-BD4F-C0436BA3FD72}"/>
          </ac:spMkLst>
        </pc:spChg>
        <pc:spChg chg="add mod">
          <ac:chgData name="Svetlin Nakov" userId="5504d47777be6420" providerId="LiveId" clId="{65C1DA5B-D3DE-41AB-8CF7-CD620FB8A74A}" dt="2024-10-05T19:07:48.481" v="210" actId="1076"/>
          <ac:spMkLst>
            <pc:docMk/>
            <pc:sldMk cId="4088943793" sldId="667"/>
            <ac:spMk id="16" creationId="{3E6B87B7-9D33-4EBB-BD4F-C0436BA3FD72}"/>
          </ac:spMkLst>
        </pc:spChg>
        <pc:spChg chg="add del mod">
          <ac:chgData name="Svetlin Nakov" userId="5504d47777be6420" providerId="LiveId" clId="{65C1DA5B-D3DE-41AB-8CF7-CD620FB8A74A}" dt="2024-10-05T19:07:18.218" v="159"/>
          <ac:spMkLst>
            <pc:docMk/>
            <pc:sldMk cId="4088943793" sldId="667"/>
            <ac:spMk id="31" creationId="{3E6B87B7-9D33-4EBB-BD4F-C0436BA3FD72}"/>
          </ac:spMkLst>
        </pc:spChg>
        <pc:picChg chg="add del mod modCrop">
          <ac:chgData name="Svetlin Nakov" userId="5504d47777be6420" providerId="LiveId" clId="{65C1DA5B-D3DE-41AB-8CF7-CD620FB8A74A}" dt="2024-10-05T18:39:27.648" v="53" actId="478"/>
          <ac:picMkLst>
            <pc:docMk/>
            <pc:sldMk cId="4088943793" sldId="667"/>
            <ac:picMk id="5" creationId="{9E16AEAA-66EF-8540-8681-B7255975ED8D}"/>
          </ac:picMkLst>
        </pc:picChg>
        <pc:picChg chg="add del mod modCrop">
          <ac:chgData name="Svetlin Nakov" userId="5504d47777be6420" providerId="LiveId" clId="{65C1DA5B-D3DE-41AB-8CF7-CD620FB8A74A}" dt="2024-10-05T19:06:20.085" v="148" actId="478"/>
          <ac:picMkLst>
            <pc:docMk/>
            <pc:sldMk cId="4088943793" sldId="667"/>
            <ac:picMk id="10" creationId="{AF02BDA6-38BD-91C1-B79D-9AAF7D1FF7EB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1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2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04.955" v="154"/>
          <ac:picMkLst>
            <pc:docMk/>
            <pc:sldMk cId="4088943793" sldId="667"/>
            <ac:picMk id="13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3.076" v="156" actId="21"/>
          <ac:picMkLst>
            <pc:docMk/>
            <pc:sldMk cId="4088943793" sldId="667"/>
            <ac:picMk id="15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48.481" v="210" actId="1076"/>
          <ac:picMkLst>
            <pc:docMk/>
            <pc:sldMk cId="4088943793" sldId="667"/>
            <ac:picMk id="17" creationId="{4221F99C-0324-3CB5-8A2A-5B614F48F2D1}"/>
          </ac:picMkLst>
        </pc:picChg>
      </pc:sldChg>
      <pc:sldChg chg="modSp mod">
        <pc:chgData name="Svetlin Nakov" userId="5504d47777be6420" providerId="LiveId" clId="{65C1DA5B-D3DE-41AB-8CF7-CD620FB8A74A}" dt="2024-10-05T19:07:19.394" v="166" actId="27636"/>
        <pc:sldMkLst>
          <pc:docMk/>
          <pc:sldMk cId="3198865755" sldId="720"/>
        </pc:sldMkLst>
        <pc:spChg chg="mod">
          <ac:chgData name="Svetlin Nakov" userId="5504d47777be6420" providerId="LiveId" clId="{65C1DA5B-D3DE-41AB-8CF7-CD620FB8A74A}" dt="2024-10-05T19:07:19.394" v="166" actId="27636"/>
          <ac:spMkLst>
            <pc:docMk/>
            <pc:sldMk cId="3198865755" sldId="720"/>
            <ac:spMk id="7" creationId="{A84CCC76-4825-7D0E-867A-2417F35DDA05}"/>
          </ac:spMkLst>
        </pc:spChg>
      </pc:sldChg>
      <pc:sldMasterChg chg="modSp mod modSldLayout">
        <pc:chgData name="Svetlin Nakov" userId="5504d47777be6420" providerId="LiveId" clId="{65C1DA5B-D3DE-41AB-8CF7-CD620FB8A74A}" dt="2024-10-05T19:07:24.242" v="167" actId="21"/>
        <pc:sldMasterMkLst>
          <pc:docMk/>
          <pc:sldMasterMk cId="3259766592" sldId="2147483670"/>
        </pc:sldMasterMkLst>
        <pc:spChg chg="mod">
          <ac:chgData name="Svetlin Nakov" userId="5504d47777be6420" providerId="LiveId" clId="{65C1DA5B-D3DE-41AB-8CF7-CD620FB8A74A}" dt="2024-10-05T19:04:14.270" v="124" actId="1076"/>
          <ac:spMkLst>
            <pc:docMk/>
            <pc:sldMasterMk cId="3259766592" sldId="2147483670"/>
            <ac:spMk id="11" creationId="{90CBFB32-9F46-4F2F-8A54-9EE8BED27855}"/>
          </ac:spMkLst>
        </pc:spChg>
        <pc:sldLayoutChg chg="addSp delSp modSp mod">
          <pc:chgData name="Svetlin Nakov" userId="5504d47777be6420" providerId="LiveId" clId="{65C1DA5B-D3DE-41AB-8CF7-CD620FB8A74A}" dt="2024-10-05T19:07:24.242" v="167" actId="21"/>
          <pc:sldLayoutMkLst>
            <pc:docMk/>
            <pc:sldMasterMk cId="3259766592" sldId="2147483670"/>
            <pc:sldLayoutMk cId="2879751610" sldId="2147483671"/>
          </pc:sldLayoutMkLst>
          <pc:spChg chg="mod">
            <ac:chgData name="Svetlin Nakov" userId="5504d47777be6420" providerId="LiveId" clId="{65C1DA5B-D3DE-41AB-8CF7-CD620FB8A74A}" dt="2024-10-05T19:00:52.691" v="105" actId="14100"/>
            <ac:spMkLst>
              <pc:docMk/>
              <pc:sldMasterMk cId="3259766592" sldId="2147483670"/>
              <pc:sldLayoutMk cId="2879751610" sldId="2147483671"/>
              <ac:spMk id="7" creationId="{4CE3EED2-634D-E15A-33D0-6520802CB8A0}"/>
            </ac:spMkLst>
          </pc:spChg>
          <pc:spChg chg="add del">
            <ac:chgData name="Svetlin Nakov" userId="5504d47777be6420" providerId="LiveId" clId="{65C1DA5B-D3DE-41AB-8CF7-CD620FB8A74A}" dt="2024-10-05T19:07:24.242" v="167" actId="21"/>
            <ac:spMkLst>
              <pc:docMk/>
              <pc:sldMasterMk cId="3259766592" sldId="2147483670"/>
              <pc:sldLayoutMk cId="2879751610" sldId="2147483671"/>
              <ac:spMk id="31" creationId="{3E6B87B7-9D33-4EBB-BD4F-C0436BA3FD72}"/>
            </ac:spMkLst>
          </pc:spChg>
          <pc:picChg chg="add del mod modCrop">
            <ac:chgData name="Svetlin Nakov" userId="5504d47777be6420" providerId="LiveId" clId="{65C1DA5B-D3DE-41AB-8CF7-CD620FB8A74A}" dt="2024-10-05T19:05:24.292" v="131" actId="21"/>
            <ac:picMkLst>
              <pc:docMk/>
              <pc:sldMasterMk cId="3259766592" sldId="2147483670"/>
              <pc:sldLayoutMk cId="2879751610" sldId="2147483671"/>
              <ac:picMk id="4" creationId="{72FC022B-96F3-B040-EB3E-7E0F1A074EEE}"/>
            </ac:picMkLst>
          </pc:picChg>
          <pc:picChg chg="add del">
            <ac:chgData name="Svetlin Nakov" userId="5504d47777be6420" providerId="LiveId" clId="{65C1DA5B-D3DE-41AB-8CF7-CD620FB8A74A}" dt="2024-10-05T19:07:19.307" v="164" actId="21"/>
            <ac:picMkLst>
              <pc:docMk/>
              <pc:sldMasterMk cId="3259766592" sldId="2147483670"/>
              <pc:sldLayoutMk cId="2879751610" sldId="2147483671"/>
              <ac:picMk id="6" creationId="{10EE8409-B4C2-8DE7-B864-2CF84ACBE5B2}"/>
            </ac:picMkLst>
          </pc:picChg>
          <pc:picChg chg="del">
            <ac:chgData name="Svetlin Nakov" userId="5504d47777be6420" providerId="LiveId" clId="{65C1DA5B-D3DE-41AB-8CF7-CD620FB8A74A}" dt="2024-10-05T19:06:07.876" v="147" actId="478"/>
            <ac:picMkLst>
              <pc:docMk/>
              <pc:sldMasterMk cId="3259766592" sldId="2147483670"/>
              <pc:sldLayoutMk cId="2879751610" sldId="2147483671"/>
              <ac:picMk id="8" creationId="{C0D0E3C6-0896-F1E0-72C8-694924C7439F}"/>
            </ac:picMkLst>
          </pc:picChg>
          <pc:picChg chg="add mod">
            <ac:chgData name="Svetlin Nakov" userId="5504d47777be6420" providerId="LiveId" clId="{65C1DA5B-D3DE-41AB-8CF7-CD620FB8A74A}" dt="2024-10-05T19:05:24.895" v="132"/>
            <ac:picMkLst>
              <pc:docMk/>
              <pc:sldMasterMk cId="3259766592" sldId="2147483670"/>
              <pc:sldLayoutMk cId="2879751610" sldId="2147483671"/>
              <ac:picMk id="9" creationId="{72FC022B-96F3-B040-EB3E-7E0F1A074EEE}"/>
            </ac:picMkLst>
          </pc:picChg>
          <pc:picChg chg="add del mod">
            <ac:chgData name="Svetlin Nakov" userId="5504d47777be6420" providerId="LiveId" clId="{65C1DA5B-D3DE-41AB-8CF7-CD620FB8A74A}" dt="2024-10-05T19:07:24.242" v="167" actId="21"/>
            <ac:picMkLst>
              <pc:docMk/>
              <pc:sldMasterMk cId="3259766592" sldId="2147483670"/>
              <pc:sldLayoutMk cId="2879751610" sldId="2147483671"/>
              <ac:picMk id="10" creationId="{4221F99C-0324-3CB5-8A2A-5B614F48F2D1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0:01.211" v="104" actId="1076"/>
          <pc:sldLayoutMkLst>
            <pc:docMk/>
            <pc:sldMasterMk cId="3259766592" sldId="2147483670"/>
            <pc:sldLayoutMk cId="2615312289" sldId="2147483672"/>
          </pc:sldLayoutMkLst>
          <pc:spChg chg="mod">
            <ac:chgData name="Svetlin Nakov" userId="5504d47777be6420" providerId="LiveId" clId="{65C1DA5B-D3DE-41AB-8CF7-CD620FB8A74A}" dt="2024-10-05T19:00:01.211" v="104" actId="1076"/>
            <ac:spMkLst>
              <pc:docMk/>
              <pc:sldMasterMk cId="3259766592" sldId="2147483670"/>
              <pc:sldLayoutMk cId="2615312289" sldId="2147483672"/>
              <ac:spMk id="10" creationId="{84A40437-5AA2-A47C-12DF-F93860E22B16}"/>
            </ac:spMkLst>
          </pc:spChg>
          <pc:picChg chg="add del mod">
            <ac:chgData name="Svetlin Nakov" userId="5504d47777be6420" providerId="LiveId" clId="{65C1DA5B-D3DE-41AB-8CF7-CD620FB8A74A}" dt="2024-10-05T18:58:40.896" v="76" actId="478"/>
            <ac:picMkLst>
              <pc:docMk/>
              <pc:sldMasterMk cId="3259766592" sldId="2147483670"/>
              <pc:sldLayoutMk cId="2615312289" sldId="2147483672"/>
              <ac:picMk id="3" creationId="{8C2546CE-B0BF-C65F-DDF3-BB2B7AEBAE97}"/>
            </ac:picMkLst>
          </pc:picChg>
          <pc:picChg chg="add mod">
            <ac:chgData name="Svetlin Nakov" userId="5504d47777be6420" providerId="LiveId" clId="{65C1DA5B-D3DE-41AB-8CF7-CD620FB8A74A}" dt="2024-10-05T18:59:34.316" v="100" actId="1036"/>
            <ac:picMkLst>
              <pc:docMk/>
              <pc:sldMasterMk cId="3259766592" sldId="2147483670"/>
              <pc:sldLayoutMk cId="2615312289" sldId="2147483672"/>
              <ac:picMk id="5" creationId="{C3C90FCC-0CF7-14B4-7BAA-E1F020D6F3AB}"/>
            </ac:picMkLst>
          </pc:picChg>
          <pc:picChg chg="del">
            <ac:chgData name="Svetlin Nakov" userId="5504d47777be6420" providerId="LiveId" clId="{65C1DA5B-D3DE-41AB-8CF7-CD620FB8A74A}" dt="2024-10-05T18:43:28.048" v="60" actId="478"/>
            <ac:picMkLst>
              <pc:docMk/>
              <pc:sldMasterMk cId="3259766592" sldId="2147483670"/>
              <pc:sldLayoutMk cId="2615312289" sldId="2147483672"/>
              <ac:picMk id="6" creationId="{3893410A-D67A-93B3-BC49-0CAFB106C252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49.671" v="113"/>
          <pc:sldLayoutMkLst>
            <pc:docMk/>
            <pc:sldMasterMk cId="3259766592" sldId="2147483670"/>
            <pc:sldLayoutMk cId="4025432840" sldId="2147483674"/>
          </pc:sldLayoutMkLst>
          <pc:picChg chg="add mod">
            <ac:chgData name="Svetlin Nakov" userId="5504d47777be6420" providerId="LiveId" clId="{65C1DA5B-D3DE-41AB-8CF7-CD620FB8A74A}" dt="2024-10-05T19:02:49.671" v="113"/>
            <ac:picMkLst>
              <pc:docMk/>
              <pc:sldMasterMk cId="3259766592" sldId="2147483670"/>
              <pc:sldLayoutMk cId="4025432840" sldId="2147483674"/>
              <ac:picMk id="2" creationId="{117C9FDA-1911-CE47-58E2-D7A56C81A9E6}"/>
            </ac:picMkLst>
          </pc:picChg>
          <pc:picChg chg="del">
            <ac:chgData name="Svetlin Nakov" userId="5504d47777be6420" providerId="LiveId" clId="{65C1DA5B-D3DE-41AB-8CF7-CD620FB8A74A}" dt="2024-10-05T19:02:49.339" v="112" actId="478"/>
            <ac:picMkLst>
              <pc:docMk/>
              <pc:sldMasterMk cId="3259766592" sldId="2147483670"/>
              <pc:sldLayoutMk cId="4025432840" sldId="2147483674"/>
              <ac:picMk id="3" creationId="{AED89655-81A1-4123-8E93-0FAE620BEF5D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54.388" v="115"/>
          <pc:sldLayoutMkLst>
            <pc:docMk/>
            <pc:sldMasterMk cId="3259766592" sldId="2147483670"/>
            <pc:sldLayoutMk cId="1735506457" sldId="2147483675"/>
          </pc:sldLayoutMkLst>
          <pc:picChg chg="add mod">
            <ac:chgData name="Svetlin Nakov" userId="5504d47777be6420" providerId="LiveId" clId="{65C1DA5B-D3DE-41AB-8CF7-CD620FB8A74A}" dt="2024-10-05T19:02:54.388" v="115"/>
            <ac:picMkLst>
              <pc:docMk/>
              <pc:sldMasterMk cId="3259766592" sldId="2147483670"/>
              <pc:sldLayoutMk cId="1735506457" sldId="2147483675"/>
              <ac:picMk id="2" creationId="{4DCB09A4-3893-E035-C9B4-480F23508B24}"/>
            </ac:picMkLst>
          </pc:picChg>
          <pc:picChg chg="del">
            <ac:chgData name="Svetlin Nakov" userId="5504d47777be6420" providerId="LiveId" clId="{65C1DA5B-D3DE-41AB-8CF7-CD620FB8A74A}" dt="2024-10-05T19:02:53.720" v="114" actId="478"/>
            <ac:picMkLst>
              <pc:docMk/>
              <pc:sldMasterMk cId="3259766592" sldId="2147483670"/>
              <pc:sldLayoutMk cId="1735506457" sldId="2147483675"/>
              <ac:picMk id="5" creationId="{6E780F0F-9617-3254-4DB4-FF5A9BB727BC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23.115" v="111" actId="14100"/>
          <pc:sldLayoutMkLst>
            <pc:docMk/>
            <pc:sldMasterMk cId="3259766592" sldId="2147483670"/>
            <pc:sldLayoutMk cId="1421702118" sldId="2147483676"/>
          </pc:sldLayoutMkLst>
          <pc:spChg chg="mod">
            <ac:chgData name="Svetlin Nakov" userId="5504d47777be6420" providerId="LiveId" clId="{65C1DA5B-D3DE-41AB-8CF7-CD620FB8A74A}" dt="2024-10-05T19:02:23.115" v="111" actId="14100"/>
            <ac:spMkLst>
              <pc:docMk/>
              <pc:sldMasterMk cId="3259766592" sldId="2147483670"/>
              <pc:sldLayoutMk cId="1421702118" sldId="2147483676"/>
              <ac:spMk id="5" creationId="{FBB91A1D-CE1C-D6DC-5F9F-4696E5FEEF64}"/>
            </ac:spMkLst>
          </pc:spChg>
          <pc:picChg chg="add mod">
            <ac:chgData name="Svetlin Nakov" userId="5504d47777be6420" providerId="LiveId" clId="{65C1DA5B-D3DE-41AB-8CF7-CD620FB8A74A}" dt="2024-10-05T19:01:15.029" v="107"/>
            <ac:picMkLst>
              <pc:docMk/>
              <pc:sldMasterMk cId="3259766592" sldId="2147483670"/>
              <pc:sldLayoutMk cId="1421702118" sldId="2147483676"/>
              <ac:picMk id="2" creationId="{DF879E57-BABD-22A8-5DD2-EC221C1C6A2A}"/>
            </ac:picMkLst>
          </pc:picChg>
          <pc:picChg chg="del">
            <ac:chgData name="Svetlin Nakov" userId="5504d47777be6420" providerId="LiveId" clId="{65C1DA5B-D3DE-41AB-8CF7-CD620FB8A74A}" dt="2024-10-05T19:01:14.608" v="106" actId="478"/>
            <ac:picMkLst>
              <pc:docMk/>
              <pc:sldMasterMk cId="3259766592" sldId="2147483670"/>
              <pc:sldLayoutMk cId="1421702118" sldId="2147483676"/>
              <ac:picMk id="7" creationId="{40EB7E11-5D5E-6951-DD84-9A7EAABB0C20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24.373" v="120"/>
          <pc:sldLayoutMkLst>
            <pc:docMk/>
            <pc:sldMasterMk cId="3259766592" sldId="2147483670"/>
            <pc:sldLayoutMk cId="793933962" sldId="2147483678"/>
          </pc:sldLayoutMkLst>
          <pc:picChg chg="add mod">
            <ac:chgData name="Svetlin Nakov" userId="5504d47777be6420" providerId="LiveId" clId="{65C1DA5B-D3DE-41AB-8CF7-CD620FB8A74A}" dt="2024-10-05T19:03:24.373" v="120"/>
            <ac:picMkLst>
              <pc:docMk/>
              <pc:sldMasterMk cId="3259766592" sldId="2147483670"/>
              <pc:sldLayoutMk cId="793933962" sldId="2147483678"/>
              <ac:picMk id="2" creationId="{BCC7C720-726A-9335-8A59-91012FE1CBE9}"/>
            </ac:picMkLst>
          </pc:picChg>
          <pc:picChg chg="del">
            <ac:chgData name="Svetlin Nakov" userId="5504d47777be6420" providerId="LiveId" clId="{65C1DA5B-D3DE-41AB-8CF7-CD620FB8A74A}" dt="2024-10-05T19:03:24.007" v="119" actId="478"/>
            <ac:picMkLst>
              <pc:docMk/>
              <pc:sldMasterMk cId="3259766592" sldId="2147483670"/>
              <pc:sldLayoutMk cId="793933962" sldId="2147483678"/>
              <ac:picMk id="12" creationId="{66FFFCB0-2873-BEA3-42D7-23F0B6AC257E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08.621" v="109"/>
          <pc:sldLayoutMkLst>
            <pc:docMk/>
            <pc:sldMasterMk cId="3259766592" sldId="2147483670"/>
            <pc:sldLayoutMk cId="3034048355" sldId="2147483679"/>
          </pc:sldLayoutMkLst>
          <pc:picChg chg="add mod">
            <ac:chgData name="Svetlin Nakov" userId="5504d47777be6420" providerId="LiveId" clId="{65C1DA5B-D3DE-41AB-8CF7-CD620FB8A74A}" dt="2024-10-05T19:02:08.621" v="109"/>
            <ac:picMkLst>
              <pc:docMk/>
              <pc:sldMasterMk cId="3259766592" sldId="2147483670"/>
              <pc:sldLayoutMk cId="3034048355" sldId="2147483679"/>
              <ac:picMk id="3" creationId="{3744B4EC-8632-7466-4E4B-10044BA11516}"/>
            </ac:picMkLst>
          </pc:picChg>
          <pc:picChg chg="del">
            <ac:chgData name="Svetlin Nakov" userId="5504d47777be6420" providerId="LiveId" clId="{65C1DA5B-D3DE-41AB-8CF7-CD620FB8A74A}" dt="2024-10-05T19:02:07.175" v="108" actId="478"/>
            <ac:picMkLst>
              <pc:docMk/>
              <pc:sldMasterMk cId="3259766592" sldId="2147483670"/>
              <pc:sldLayoutMk cId="3034048355" sldId="2147483679"/>
              <ac:picMk id="9" creationId="{3A18CA97-C0CC-6B60-53BC-DB62FCD19C95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17.795" v="118" actId="14100"/>
          <pc:sldLayoutMkLst>
            <pc:docMk/>
            <pc:sldMasterMk cId="3259766592" sldId="2147483670"/>
            <pc:sldLayoutMk cId="658425088" sldId="2147483690"/>
          </pc:sldLayoutMkLst>
          <pc:spChg chg="mod">
            <ac:chgData name="Svetlin Nakov" userId="5504d47777be6420" providerId="LiveId" clId="{65C1DA5B-D3DE-41AB-8CF7-CD620FB8A74A}" dt="2024-10-05T19:03:17.795" v="118" actId="14100"/>
            <ac:spMkLst>
              <pc:docMk/>
              <pc:sldMasterMk cId="3259766592" sldId="2147483670"/>
              <pc:sldLayoutMk cId="658425088" sldId="2147483690"/>
              <ac:spMk id="13" creationId="{3F218E34-55D7-4290-BFE4-80F31F941551}"/>
            </ac:spMkLst>
          </pc:spChg>
          <pc:picChg chg="add mod">
            <ac:chgData name="Svetlin Nakov" userId="5504d47777be6420" providerId="LiveId" clId="{65C1DA5B-D3DE-41AB-8CF7-CD620FB8A74A}" dt="2024-10-05T19:02:58.806" v="117"/>
            <ac:picMkLst>
              <pc:docMk/>
              <pc:sldMasterMk cId="3259766592" sldId="2147483670"/>
              <pc:sldLayoutMk cId="658425088" sldId="2147483690"/>
              <ac:picMk id="2" creationId="{F7356985-19C0-FC70-BA54-354EBF858A7F}"/>
            </ac:picMkLst>
          </pc:picChg>
          <pc:picChg chg="del">
            <ac:chgData name="Svetlin Nakov" userId="5504d47777be6420" providerId="LiveId" clId="{65C1DA5B-D3DE-41AB-8CF7-CD620FB8A74A}" dt="2024-10-05T19:02:58.406" v="116" actId="478"/>
            <ac:picMkLst>
              <pc:docMk/>
              <pc:sldMasterMk cId="3259766592" sldId="2147483670"/>
              <pc:sldLayoutMk cId="658425088" sldId="2147483690"/>
              <ac:picMk id="7" creationId="{6BE6D811-6580-7460-E258-5AE78C9BF627}"/>
            </ac:picMkLst>
          </pc:picChg>
        </pc:sldLayoutChg>
        <pc:sldLayoutChg chg="addSp modSp mod">
          <pc:chgData name="Svetlin Nakov" userId="5504d47777be6420" providerId="LiveId" clId="{65C1DA5B-D3DE-41AB-8CF7-CD620FB8A74A}" dt="2024-10-05T19:03:47.208" v="122" actId="14100"/>
          <pc:sldLayoutMkLst>
            <pc:docMk/>
            <pc:sldMasterMk cId="3259766592" sldId="2147483670"/>
            <pc:sldLayoutMk cId="3865973751" sldId="2147483697"/>
          </pc:sldLayoutMkLst>
          <pc:spChg chg="mod">
            <ac:chgData name="Svetlin Nakov" userId="5504d47777be6420" providerId="LiveId" clId="{65C1DA5B-D3DE-41AB-8CF7-CD620FB8A74A}" dt="2024-10-05T19:03:47.208" v="122" actId="14100"/>
            <ac:spMkLst>
              <pc:docMk/>
              <pc:sldMasterMk cId="3259766592" sldId="2147483670"/>
              <pc:sldLayoutMk cId="3865973751" sldId="2147483697"/>
              <ac:spMk id="10" creationId="{8F9502D6-7D49-2282-7C52-87CC0C117B45}"/>
            </ac:spMkLst>
          </pc:spChg>
          <pc:picChg chg="add mod">
            <ac:chgData name="Svetlin Nakov" userId="5504d47777be6420" providerId="LiveId" clId="{65C1DA5B-D3DE-41AB-8CF7-CD620FB8A74A}" dt="2024-10-05T19:03:42.479" v="121"/>
            <ac:picMkLst>
              <pc:docMk/>
              <pc:sldMasterMk cId="3259766592" sldId="2147483670"/>
              <pc:sldLayoutMk cId="3865973751" sldId="2147483697"/>
              <ac:picMk id="3" creationId="{2883A72D-6197-F91D-54BE-3A556840DA8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8-Oct-24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616A44-9934-45F5-8869-E5440B183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4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44C433-D886-422F-B75A-9672AB115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6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A92B882-9BC2-426E-8ADA-51AFF39D2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71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F997AC8-F5A5-4850-A071-FEE8DDBD37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81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-break.github.io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Down">
            <a:extLst>
              <a:ext uri="{FF2B5EF4-FFF2-40B4-BE49-F238E27FC236}">
                <a16:creationId xmlns:a16="http://schemas.microsoft.com/office/drawing/2014/main" id="{0C2358C5-D311-E2D0-33C7-44A1117B1E27}"/>
              </a:ext>
            </a:extLst>
          </p:cNvPr>
          <p:cNvSpPr/>
          <p:nvPr userDrawn="1"/>
        </p:nvSpPr>
        <p:spPr>
          <a:xfrm>
            <a:off x="955806" y="2995805"/>
            <a:ext cx="4669494" cy="2727608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6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64039" y="6075923"/>
            <a:ext cx="2268231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798" b="0" i="0" kern="1200" dirty="0" smtClean="0">
                <a:solidFill>
                  <a:srgbClr val="00BA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hlinkClick r:id="rId3"/>
              </a:rPr>
              <a:t>https://ai.softuni.bg</a:t>
            </a:r>
            <a:endParaRPr lang="en-US" dirty="0">
              <a:latin typeface="+mn-lt"/>
            </a:endParaRPr>
          </a:p>
        </p:txBody>
      </p:sp>
      <p:pic>
        <p:nvPicPr>
          <p:cNvPr id="11" name="SoftUni AI - Logo" descr="SoftUni AI - logo (horizontal)">
            <a:extLst>
              <a:ext uri="{FF2B5EF4-FFF2-40B4-BE49-F238E27FC236}">
                <a16:creationId xmlns:a16="http://schemas.microsoft.com/office/drawing/2014/main" id="{78E65E94-49B4-BCA6-FCAA-16E3F57BF0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955806" y="5978562"/>
            <a:ext cx="1692383" cy="546219"/>
          </a:xfrm>
          <a:prstGeom prst="roundRect">
            <a:avLst>
              <a:gd name="adj" fmla="val 8166"/>
            </a:avLst>
          </a:prstGeom>
        </p:spPr>
      </p:pic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795" y="2852936"/>
            <a:ext cx="4885516" cy="2753631"/>
          </a:xfrm>
          <a:solidFill>
            <a:schemeClr val="bg2">
              <a:lumMod val="95000"/>
            </a:schemeClr>
          </a:solidFill>
          <a:ln w="63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Picture Here</a:t>
            </a:r>
            <a:endParaRPr lang="en-US" dirty="0"/>
          </a:p>
        </p:txBody>
      </p:sp>
      <p:sp>
        <p:nvSpPr>
          <p:cNvPr id="7" name="Text Placeholder Position">
            <a:extLst>
              <a:ext uri="{FF2B5EF4-FFF2-40B4-BE49-F238E27FC236}">
                <a16:creationId xmlns:a16="http://schemas.microsoft.com/office/drawing/2014/main" id="{4CE3EED2-634D-E15A-33D0-6520802CB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2240" y="4333486"/>
            <a:ext cx="5024781" cy="513199"/>
          </a:xfrm>
          <a:noFill/>
          <a:effectLst/>
        </p:spPr>
        <p:txBody>
          <a:bodyPr vert="horz" wrap="square" lIns="36000" tIns="72000" rIns="36000" bIns="72000" rtlCol="0" anchor="t" anchorCtr="0">
            <a:spAutoFit/>
          </a:bodyPr>
          <a:lstStyle>
            <a:lvl1pPr marL="0" indent="0">
              <a:lnSpc>
                <a:spcPct val="105000"/>
              </a:lnSpc>
              <a:buNone/>
              <a:defRPr lang="en-US" sz="2400" dirty="0">
                <a:solidFill>
                  <a:srgbClr val="00BA96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marL="361950" lvl="0" indent="-36195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Position, Company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541471" y="3613221"/>
            <a:ext cx="5025550" cy="699404"/>
          </a:xfrm>
          <a:prstGeom prst="rect">
            <a:avLst/>
          </a:prstGeom>
          <a:noFill/>
          <a:effectLst/>
        </p:spPr>
        <p:txBody>
          <a:bodyPr wrap="square" lIns="36000" tIns="72000" rIns="36000" bIns="72000" rtlCol="0" anchor="ctr" anchorCtr="0"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6795" y="1628800"/>
            <a:ext cx="10960226" cy="77753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0" i="0">
                <a:solidFill>
                  <a:srgbClr val="00BA96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Montserrat Medium" panose="00000600000000000000" pitchFamily="50" charset="-52"/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795" y="548680"/>
            <a:ext cx="10960226" cy="957038"/>
          </a:xfrm>
          <a:prstGeom prst="rect">
            <a:avLst/>
          </a:prstGeom>
          <a:ln>
            <a:noFill/>
          </a:ln>
        </p:spPr>
        <p:txBody>
          <a:bodyPr wrap="square" lIns="0" tIns="274320" rIns="0" bIns="274320" anchor="ctr" anchorCtr="1">
            <a:noAutofit/>
          </a:bodyPr>
          <a:lstStyle>
            <a:lvl1pPr algn="ctr">
              <a:defRPr sz="5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D747F1-67CC-27D3-C555-BC0D4639D2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266" y="1998965"/>
            <a:ext cx="10951753" cy="1467957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2800" b="1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Source code …</a:t>
            </a:r>
          </a:p>
          <a:p>
            <a:pPr lvl="0"/>
            <a:r>
              <a:rPr lang="en-US" dirty="0"/>
              <a:t>Source code …</a:t>
            </a:r>
          </a:p>
          <a:p>
            <a:pPr lvl="0"/>
            <a:r>
              <a:rPr lang="en-US" dirty="0"/>
              <a:t>Source code …</a:t>
            </a:r>
          </a:p>
        </p:txBody>
      </p:sp>
    </p:spTree>
    <p:extLst>
      <p:ext uri="{BB962C8B-B14F-4D97-AF65-F5344CB8AC3E}">
        <p14:creationId xmlns:p14="http://schemas.microsoft.com/office/powerpoint/2010/main" val="587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265318"/>
            <a:ext cx="7424300" cy="5491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05851" y="1707765"/>
            <a:ext cx="3888361" cy="5013176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262435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  <a:alpha val="69804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F762F149-E44E-D88E-EEB1-032C7F0B5329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F7356985-19C0-FC70-BA54-354EBF858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7D425D3A-0F60-ADE4-8DC2-7D66E16AB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0" y="1195930"/>
            <a:ext cx="5904057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5" y="1195930"/>
            <a:ext cx="5832049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81E5F87F-0243-5B6C-4C40-12438D7A8822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BCC7C720-726A-9335-8A59-91012FE1CB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840FC18-341D-2D14-993D-5BB017131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19468-5A1A-AFE7-5A13-5FF3A1BFF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4332" y="3284984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7F5919-4634-9BCA-DFA5-9E7F7AFE64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8824" cy="6858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389DEC12-7432-E1F6-D89B-711C47DC3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817376"/>
            <a:ext cx="12188825" cy="1040624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80000"/>
                </a:srgbClr>
              </a:gs>
              <a:gs pos="100000">
                <a:srgbClr val="009276">
                  <a:alpha val="80000"/>
                </a:srgbClr>
              </a:gs>
            </a:gsLst>
            <a:lin ang="12600000" scaled="0"/>
          </a:gradFill>
        </p:spPr>
        <p:txBody>
          <a:bodyPr lIns="216000" tIns="180000" rIns="216000" bIns="180000" anchor="b" anchorCtr="0">
            <a:spAutoFit/>
          </a:bodyPr>
          <a:lstStyle>
            <a:lvl1pPr algn="ctr">
              <a:defRPr sz="440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3EE0119-8BC7-77EC-9340-4C6D5B7DB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40000"/>
                    <a:lumOff val="60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3653DF68-1F8A-36E7-A4EA-D3C0ACDBA7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1D71E-17D6-FB9F-FA94-9008426AF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70B4-248D-5FF6-4449-7EA8A506BF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820" y="1032066"/>
            <a:ext cx="5827942" cy="1068011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Take a Break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B0056F-B61D-AAD1-8BF5-2BB6FD68B655}"/>
              </a:ext>
            </a:extLst>
          </p:cNvPr>
          <p:cNvGrpSpPr/>
          <p:nvPr userDrawn="1"/>
        </p:nvGrpSpPr>
        <p:grpSpPr>
          <a:xfrm>
            <a:off x="889240" y="3385382"/>
            <a:ext cx="4578022" cy="2940771"/>
            <a:chOff x="1028701" y="3009899"/>
            <a:chExt cx="6131371" cy="3938592"/>
          </a:xfrm>
        </p:grpSpPr>
        <p:sp>
          <p:nvSpPr>
            <p:cNvPr id="4" name="Rectangle: Rounded Corners 16">
              <a:hlinkClick r:id="rId3"/>
              <a:extLst>
                <a:ext uri="{FF2B5EF4-FFF2-40B4-BE49-F238E27FC236}">
                  <a16:creationId xmlns:a16="http://schemas.microsoft.com/office/drawing/2014/main" id="{DFE198B6-9449-3BD0-A3EF-9CB8115D6363}"/>
                </a:ext>
              </a:extLst>
            </p:cNvPr>
            <p:cNvSpPr/>
            <p:nvPr/>
          </p:nvSpPr>
          <p:spPr>
            <a:xfrm>
              <a:off x="1028701" y="3009899"/>
              <a:ext cx="5676899" cy="1333764"/>
            </a:xfrm>
            <a:prstGeom prst="roundRect">
              <a:avLst>
                <a:gd name="adj" fmla="val 465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86A6F-4EAA-0786-840C-A0B138BD0998}"/>
                </a:ext>
              </a:extLst>
            </p:cNvPr>
            <p:cNvGrpSpPr/>
            <p:nvPr/>
          </p:nvGrpSpPr>
          <p:grpSpPr>
            <a:xfrm>
              <a:off x="1028701" y="3009899"/>
              <a:ext cx="6131371" cy="3938592"/>
              <a:chOff x="50801" y="20637"/>
              <a:chExt cx="8175161" cy="5251453"/>
            </a:xfrm>
          </p:grpSpPr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38E15180-7D87-82A7-73AE-2BC7B6B34764}"/>
                  </a:ext>
                </a:extLst>
              </p:cNvPr>
              <p:cNvSpPr txBox="1"/>
              <p:nvPr/>
            </p:nvSpPr>
            <p:spPr>
              <a:xfrm>
                <a:off x="50801" y="2828926"/>
                <a:ext cx="5533250" cy="24431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55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999" b="1" i="0" u="none" strike="noStrike" kern="1200" cap="none" spc="39" normalizeH="0" baseline="0" noProof="0" dirty="0">
                  <a:ln>
                    <a:noFill/>
                  </a:ln>
                  <a:solidFill>
                    <a:srgbClr val="F32B33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grpSp>
            <p:nvGrpSpPr>
              <p:cNvPr id="7" name="Group 9">
                <a:extLst>
                  <a:ext uri="{FF2B5EF4-FFF2-40B4-BE49-F238E27FC236}">
                    <a16:creationId xmlns:a16="http://schemas.microsoft.com/office/drawing/2014/main" id="{9C81EEAD-3DAE-E77A-9B2E-0A543D54868F}"/>
                  </a:ext>
                </a:extLst>
              </p:cNvPr>
              <p:cNvGrpSpPr/>
              <p:nvPr/>
            </p:nvGrpSpPr>
            <p:grpSpPr>
              <a:xfrm>
                <a:off x="5994398" y="20637"/>
                <a:ext cx="2231564" cy="1778352"/>
                <a:chOff x="-283342" y="9432"/>
                <a:chExt cx="1019942" cy="812800"/>
              </a:xfrm>
            </p:grpSpPr>
            <p:sp>
              <p:nvSpPr>
                <p:cNvPr id="9" name="Freeform 17">
                  <a:extLst>
                    <a:ext uri="{FF2B5EF4-FFF2-40B4-BE49-F238E27FC236}">
                      <a16:creationId xmlns:a16="http://schemas.microsoft.com/office/drawing/2014/main" id="{9B2AFEA6-0C3C-D4E5-0CBD-BC7A1F70B4E3}"/>
                    </a:ext>
                  </a:extLst>
                </p:cNvPr>
                <p:cNvSpPr/>
                <p:nvPr/>
              </p:nvSpPr>
              <p:spPr>
                <a:xfrm>
                  <a:off x="-283342" y="9432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A96"/>
                    </a:gs>
                    <a:gs pos="100000">
                      <a:srgbClr val="3D0791"/>
                    </a:gs>
                  </a:gsLst>
                  <a:lin ang="5400000" scaled="0"/>
                </a:gradFill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4C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5D3DAE-C531-0146-3800-E5A7CF48E061}"/>
                    </a:ext>
                  </a:extLst>
                </p:cNvPr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294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8" name="Picture 12">
                <a:extLst>
                  <a:ext uri="{FF2B5EF4-FFF2-40B4-BE49-F238E27FC236}">
                    <a16:creationId xmlns:a16="http://schemas.microsoft.com/office/drawing/2014/main" id="{58778FB3-72C1-8AFA-5F6E-66B91F147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318098" y="623161"/>
                <a:ext cx="1123023" cy="532032"/>
              </a:xfrm>
              <a:prstGeom prst="rect">
                <a:avLst/>
              </a:prstGeom>
            </p:spPr>
          </p:pic>
        </p:grpSp>
      </p:grpSp>
      <p:pic>
        <p:nvPicPr>
          <p:cNvPr id="11" name="Picture 10" descr="Abstract AI clock">
            <a:extLst>
              <a:ext uri="{FF2B5EF4-FFF2-40B4-BE49-F238E27FC236}">
                <a16:creationId xmlns:a16="http://schemas.microsoft.com/office/drawing/2014/main" id="{0F02D39F-59EF-FF5C-2EDF-C7DEFF32BA5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2404" y="917418"/>
            <a:ext cx="5701688" cy="5701688"/>
          </a:xfrm>
          <a:prstGeom prst="rect">
            <a:avLst/>
          </a:prstGeom>
        </p:spPr>
      </p:pic>
      <p:pic>
        <p:nvPicPr>
          <p:cNvPr id="12" name="Picture 11" descr="SoftUni AI logo">
            <a:extLst>
              <a:ext uri="{FF2B5EF4-FFF2-40B4-BE49-F238E27FC236}">
                <a16:creationId xmlns:a16="http://schemas.microsoft.com/office/drawing/2014/main" id="{90D2B2C2-0BFC-84EE-F51F-EEB763D3D5B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F6FD7D9-482D-5AD4-2CAE-CD3F41D69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27BCD82B-67A3-83D5-1297-CCAD6C079816}"/>
              </a:ext>
            </a:extLst>
          </p:cNvPr>
          <p:cNvGrpSpPr/>
          <p:nvPr userDrawn="1"/>
        </p:nvGrpSpPr>
        <p:grpSpPr>
          <a:xfrm>
            <a:off x="190403" y="1196752"/>
            <a:ext cx="11808665" cy="5491913"/>
            <a:chOff x="472011" y="1508786"/>
            <a:chExt cx="3799787" cy="4865561"/>
          </a:xfrm>
        </p:grpSpPr>
        <p:sp>
          <p:nvSpPr>
            <p:cNvPr id="4" name="Rounded Rectangle Blue">
              <a:extLst>
                <a:ext uri="{FF2B5EF4-FFF2-40B4-BE49-F238E27FC236}">
                  <a16:creationId xmlns:a16="http://schemas.microsoft.com/office/drawing/2014/main" id="{2305202B-13E5-F0C5-2A52-B6EEB7B35CDC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2673"/>
              </a:avLst>
            </a:prstGeom>
            <a:gradFill>
              <a:gsLst>
                <a:gs pos="0">
                  <a:srgbClr val="332D3B"/>
                </a:gs>
                <a:gs pos="51000">
                  <a:schemeClr val="tx2">
                    <a:lumMod val="90000"/>
                    <a:lumOff val="10000"/>
                  </a:schemeClr>
                </a:gs>
                <a:gs pos="95000">
                  <a:schemeClr val="accent6">
                    <a:lumMod val="50000"/>
                  </a:schemeClr>
                </a:gs>
              </a:gsLst>
              <a:lin ang="4200000" scaled="0"/>
            </a:gradFill>
            <a:ln w="63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" name="Rounded Rectangle Left">
              <a:extLst>
                <a:ext uri="{FF2B5EF4-FFF2-40B4-BE49-F238E27FC236}">
                  <a16:creationId xmlns:a16="http://schemas.microsoft.com/office/drawing/2014/main" id="{CB930691-069C-07B4-05E7-62E03A0ECD6A}"/>
                </a:ext>
              </a:extLst>
            </p:cNvPr>
            <p:cNvSpPr/>
            <p:nvPr/>
          </p:nvSpPr>
          <p:spPr>
            <a:xfrm>
              <a:off x="518144" y="1636376"/>
              <a:ext cx="72410" cy="46449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Half Frame Top Right">
              <a:extLst>
                <a:ext uri="{FF2B5EF4-FFF2-40B4-BE49-F238E27FC236}">
                  <a16:creationId xmlns:a16="http://schemas.microsoft.com/office/drawing/2014/main" id="{09D09B8C-1FB2-259B-D2E5-A9603816AA4B}"/>
                </a:ext>
              </a:extLst>
            </p:cNvPr>
            <p:cNvSpPr/>
            <p:nvPr userDrawn="1"/>
          </p:nvSpPr>
          <p:spPr>
            <a:xfrm rot="5400000">
              <a:off x="3771922" y="1864557"/>
              <a:ext cx="669775" cy="226119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Body Text">
            <a:extLst>
              <a:ext uri="{FF2B5EF4-FFF2-40B4-BE49-F238E27FC236}">
                <a16:creationId xmlns:a16="http://schemas.microsoft.com/office/drawing/2014/main" id="{6B113DB2-305A-63AD-459F-83BDCE2001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2170" y="1347938"/>
            <a:ext cx="11135518" cy="51592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8DD2418-CA85-AFBA-4639-F450A0699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FA8C4F3F-3EA7-207F-C76C-3788FE215E11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63000">
                <a:schemeClr val="bg1">
                  <a:lumMod val="50000"/>
                </a:schemeClr>
              </a:gs>
              <a:gs pos="100000">
                <a:srgbClr val="312B39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DB33B17C-FDFA-721D-0B67-FA771865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3" name="Picture 12" descr="SoftUni AI logo">
            <a:extLst>
              <a:ext uri="{FF2B5EF4-FFF2-40B4-BE49-F238E27FC236}">
                <a16:creationId xmlns:a16="http://schemas.microsoft.com/office/drawing/2014/main" id="{73297ED7-6E5F-7538-8D44-6AE502CA8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+mn-lt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© SoftUni AI – </a:t>
            </a:r>
            <a:r>
              <a:rPr lang="en-US" sz="1500" u="sng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C70F1-0E2E-91E4-E6A2-65A787BA8629}"/>
              </a:ext>
            </a:extLst>
          </p:cNvPr>
          <p:cNvSpPr txBox="1"/>
          <p:nvPr userDrawn="1"/>
        </p:nvSpPr>
        <p:spPr>
          <a:xfrm>
            <a:off x="1507034" y="4154257"/>
            <a:ext cx="648072" cy="13629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7200" b="1" i="0" dirty="0">
                <a:ln>
                  <a:solidFill>
                    <a:schemeClr val="bg2"/>
                  </a:solidFill>
                </a:ln>
                <a:solidFill>
                  <a:schemeClr val="tx1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570518" cy="1573630"/>
          </a:xfrm>
          <a:prstGeom prst="rect">
            <a:avLst/>
          </a:prstGeom>
          <a:effectLst/>
          <a:sp3d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ctr">
              <a:defRPr kumimoji="0" lang="en-US" sz="12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Montserrat ExtraBold" pitchFamily="2" charset="77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542B-DFEE-AA07-0D4B-D995DA72A9E4}"/>
              </a:ext>
            </a:extLst>
          </p:cNvPr>
          <p:cNvSpPr txBox="1"/>
          <p:nvPr userDrawn="1"/>
        </p:nvSpPr>
        <p:spPr>
          <a:xfrm>
            <a:off x="549796" y="1942960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3D0791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DBBF8-89AB-257F-2DCC-3B727460FF4D}"/>
              </a:ext>
            </a:extLst>
          </p:cNvPr>
          <p:cNvSpPr txBox="1"/>
          <p:nvPr userDrawn="1"/>
        </p:nvSpPr>
        <p:spPr>
          <a:xfrm>
            <a:off x="2155106" y="537621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00BA96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33E14498-C719-5F30-A24E-70A215FE3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553D3D5-8A92-F806-8E9C-5C59AF54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of Rectangle 4">
            <a:extLst>
              <a:ext uri="{FF2B5EF4-FFF2-40B4-BE49-F238E27FC236}">
                <a16:creationId xmlns:a16="http://schemas.microsoft.com/office/drawing/2014/main" id="{E2B6A411-D458-503E-763F-713B7C0E525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63000">
                <a:schemeClr val="bg1">
                  <a:lumMod val="50000"/>
                </a:schemeClr>
              </a:gs>
              <a:gs pos="100000">
                <a:srgbClr val="312B39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95F26-5934-F2F9-33EC-6229879F02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A1703AB-E434-D010-E5D0-28BB8CF20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I hand">
            <a:extLst>
              <a:ext uri="{FF2B5EF4-FFF2-40B4-BE49-F238E27FC236}">
                <a16:creationId xmlns:a16="http://schemas.microsoft.com/office/drawing/2014/main" id="{B13AB13C-DBA6-8FDE-A39C-2E9706C95C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74" y="476672"/>
            <a:ext cx="3930583" cy="2160240"/>
          </a:xfrm>
          <a:prstGeom prst="rect">
            <a:avLst/>
          </a:prstGeom>
        </p:spPr>
      </p:pic>
      <p:pic>
        <p:nvPicPr>
          <p:cNvPr id="7" name="Picture 6" descr="SoftUni AI logo">
            <a:extLst>
              <a:ext uri="{FF2B5EF4-FFF2-40B4-BE49-F238E27FC236}">
                <a16:creationId xmlns:a16="http://schemas.microsoft.com/office/drawing/2014/main" id="{76D5EF69-3C84-2C4D-7313-715A044AE7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Body Text">
            <a:extLst>
              <a:ext uri="{FF2B5EF4-FFF2-40B4-BE49-F238E27FC236}">
                <a16:creationId xmlns:a16="http://schemas.microsoft.com/office/drawing/2014/main" id="{97E1D00E-AB8E-189E-1BEB-447A35DE46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196752"/>
            <a:ext cx="11809312" cy="547260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4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ional Resour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of Rectangle 4">
            <a:extLst>
              <a:ext uri="{FF2B5EF4-FFF2-40B4-BE49-F238E27FC236}">
                <a16:creationId xmlns:a16="http://schemas.microsoft.com/office/drawing/2014/main" id="{BD7EFF37-B738-8068-257E-131A180887F6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oftUni AI logo">
            <a:extLst>
              <a:ext uri="{FF2B5EF4-FFF2-40B4-BE49-F238E27FC236}">
                <a16:creationId xmlns:a16="http://schemas.microsoft.com/office/drawing/2014/main" id="{B87D1691-87C5-6B09-F808-CDD5E7522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AFD53-CDB0-B2A7-0EDA-89517A807F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804" y="4365104"/>
            <a:ext cx="2318641" cy="2225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F5F20-663E-92E8-A8A3-9940492A1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Additional Resources</a:t>
            </a:r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5B62B853-7F30-21D1-409D-B63DC50CEC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216992"/>
            <a:ext cx="11809312" cy="5452367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B6CEA6-6159-3BE6-1081-F3281822E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of Rectangle 4">
            <a:extLst>
              <a:ext uri="{FF2B5EF4-FFF2-40B4-BE49-F238E27FC236}">
                <a16:creationId xmlns:a16="http://schemas.microsoft.com/office/drawing/2014/main" id="{C62B52A4-D488-244D-CB7E-BEDBE9FFA01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268760"/>
            <a:ext cx="11802353" cy="5400601"/>
          </a:xfrm>
        </p:spPr>
        <p:txBody>
          <a:bodyPr/>
          <a:lstStyle>
            <a:lvl1pPr marL="538163" indent="-538163">
              <a:spcBef>
                <a:spcPts val="1200"/>
              </a:spcBef>
              <a:buClr>
                <a:srgbClr val="00BA96"/>
              </a:buClr>
              <a:buSzPct val="100000"/>
              <a:buFont typeface="+mj-lt"/>
              <a:buAutoNum type="arabicPeriod"/>
              <a:defRPr b="1">
                <a:solidFill>
                  <a:schemeClr val="bg2"/>
                </a:solidFill>
              </a:defRPr>
            </a:lvl1pPr>
            <a:lvl2pPr marL="803275" indent="-355600">
              <a:buClr>
                <a:srgbClr val="00BA96"/>
              </a:buCl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7682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C3C90FCC-0CF7-14B4-7BAA-E1F020D6F3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B4E65F1-0C32-1B44-BF43-023F3A3D3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5693F7-DC3A-BF94-A771-71DA25FE94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0451" y="4725145"/>
            <a:ext cx="1473716" cy="17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2852936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801751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Montserrat Medium" panose="00000600000000000000" pitchFamily="50" charset="-52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836712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3B7E9D-0360-E6FE-252B-10CE9E4D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622475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692696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75FFE5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B24A-4DC6-9128-47A7-704CC7F468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01125" y="2780928"/>
            <a:ext cx="6786574" cy="3384376"/>
          </a:xfrm>
          <a:ln>
            <a:solidFill>
              <a:schemeClr val="bg1">
                <a:alpha val="60000"/>
              </a:schemeClr>
            </a:solidFill>
          </a:ln>
          <a:effectLst/>
        </p:spPr>
        <p:txBody>
          <a:bodyPr lIns="144000" tIns="108000" rIns="144000" bIns="108000" anchor="ctr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9A60E9-1AD5-A39A-713A-240B3BB0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619974" y="3101832"/>
            <a:ext cx="7091062" cy="62670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sz="3600" b="0" baseline="0" noProof="0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619974" y="2060848"/>
            <a:ext cx="7091062" cy="903700"/>
          </a:xfrm>
          <a:prstGeom prst="rect">
            <a:avLst/>
          </a:prstGeom>
        </p:spPr>
        <p:txBody>
          <a:bodyPr vert="horz" wrap="square" lIns="108000" tIns="36000" rIns="108000" bIns="36000" rtlCol="0" anchor="ctr" anchorCtr="0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altLang="ko-KR" sz="5400" b="1" i="0" baseline="0" noProof="0" dirty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Edit Section Title</a:t>
            </a:r>
            <a:endParaRPr lang="en-US" altLang="ko-KR" noProof="0" dirty="0"/>
          </a:p>
        </p:txBody>
      </p:sp>
      <p:sp>
        <p:nvSpPr>
          <p:cNvPr id="4" name="Oval Center Icon"/>
          <p:cNvSpPr>
            <a:spLocks noChangeAspect="1"/>
          </p:cNvSpPr>
          <p:nvPr/>
        </p:nvSpPr>
        <p:spPr>
          <a:xfrm>
            <a:off x="693812" y="1124744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558C-8863-6EDC-1683-96A4CF4B1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Abstra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7A19-D572-FC4F-F648-382AB4C0E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2204" y="2389483"/>
            <a:ext cx="7632848" cy="967509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Demo Slide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8023F-7165-C782-A747-713DEC261A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86070"/>
            <a:ext cx="3950550" cy="4285859"/>
          </a:xfrm>
          <a:prstGeom prst="rect">
            <a:avLst/>
          </a:prstGeom>
        </p:spPr>
      </p:pic>
      <p:pic>
        <p:nvPicPr>
          <p:cNvPr id="4" name="Picture 3" descr="abstract network">
            <a:extLst>
              <a:ext uri="{FF2B5EF4-FFF2-40B4-BE49-F238E27FC236}">
                <a16:creationId xmlns:a16="http://schemas.microsoft.com/office/drawing/2014/main" id="{6F0E1C26-F9D4-9F23-D7F9-430539AAB4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" y="1848201"/>
            <a:ext cx="3390668" cy="3233607"/>
          </a:xfrm>
          <a:prstGeom prst="rect">
            <a:avLst/>
          </a:prstGeom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0344216F-8916-D20C-E7E9-C219340D14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2204" y="3482811"/>
            <a:ext cx="7632848" cy="8102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2" charset="0"/>
                <a:ea typeface="Montserrat Medium" panose="00000600000000000000" pitchFamily="2" charset="0"/>
                <a:cs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0DCA5D-3F03-954E-7A78-758BE0865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1" y="980728"/>
            <a:ext cx="587092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 descr="SoftUni AI logo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Important concept - illustration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812" y="1196124"/>
            <a:ext cx="11305256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91521" y="5224352"/>
            <a:ext cx="753440" cy="138841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0" y="980728"/>
            <a:ext cx="1004484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860" y="1196124"/>
            <a:ext cx="10873208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260278" y="3984463"/>
            <a:ext cx="1421116" cy="2618787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22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18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0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92" r:id="rId4"/>
    <p:sldLayoutId id="2147483688" r:id="rId5"/>
    <p:sldLayoutId id="2147483702" r:id="rId6"/>
    <p:sldLayoutId id="2147483676" r:id="rId7"/>
    <p:sldLayoutId id="2147483674" r:id="rId8"/>
    <p:sldLayoutId id="2147483698" r:id="rId9"/>
    <p:sldLayoutId id="2147483700" r:id="rId10"/>
    <p:sldLayoutId id="2147483690" r:id="rId11"/>
    <p:sldLayoutId id="2147483678" r:id="rId12"/>
    <p:sldLayoutId id="2147483693" r:id="rId13"/>
    <p:sldLayoutId id="2147483677" r:id="rId14"/>
    <p:sldLayoutId id="2147483701" r:id="rId15"/>
    <p:sldLayoutId id="2147483699" r:id="rId16"/>
    <p:sldLayoutId id="2147483689" r:id="rId17"/>
    <p:sldLayoutId id="2147483704" r:id="rId18"/>
    <p:sldLayoutId id="2147483703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4400" b="1" kern="1200">
          <a:solidFill>
            <a:schemeClr val="bg1">
              <a:lumMod val="20000"/>
              <a:lumOff val="80000"/>
            </a:schemeClr>
          </a:solidFill>
          <a:latin typeface="+mj-lt"/>
          <a:ea typeface="Roboto" panose="02000000000000000000" pitchFamily="2" charset="0"/>
          <a:cs typeface="Montserrat Bold"/>
        </a:defRPr>
      </a:lvl1pPr>
    </p:titleStyle>
    <p:bodyStyle>
      <a:lvl1pPr marL="361950" indent="-361950" algn="l" defTabSz="1218438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4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2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0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800" b="0" i="0" kern="1200">
          <a:solidFill>
            <a:schemeClr val="bg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600" b="0" i="0" kern="1200">
          <a:solidFill>
            <a:schemeClr val="bg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ebench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-break.github.io/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nakov.com/" TargetMode="Externa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webench.com/" TargetMode="External"/><Relationship Id="rId2" Type="http://schemas.openxmlformats.org/officeDocument/2006/relationships/hyperlink" Target="https://datacamp.com/tutorial/cursor-ai-code-editor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livebench.ai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hyperlink" Target="https://ai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hyperlink" Target="https://ai.softuni.bg/" TargetMode="External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@SoftUniAI" TargetMode="External"/><Relationship Id="rId4" Type="http://schemas.openxmlformats.org/officeDocument/2006/relationships/hyperlink" Target="https://www.facebook.com/SoftUniA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ench.ai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3AA72F-8A25-51A1-FD6C-C54D19B8C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42240" y="4333486"/>
            <a:ext cx="5024781" cy="513199"/>
          </a:xfrm>
        </p:spPr>
        <p:txBody>
          <a:bodyPr/>
          <a:lstStyle/>
          <a:p>
            <a:r>
              <a:rPr lang="en-US" dirty="0"/>
              <a:t>Co-Founder</a:t>
            </a:r>
            <a:r>
              <a:rPr lang="bg-BG" dirty="0"/>
              <a:t>, </a:t>
            </a:r>
            <a:r>
              <a:rPr lang="en-US" dirty="0"/>
              <a:t>Innovation and Inspiration Manager @ </a:t>
            </a:r>
            <a:r>
              <a:rPr lang="en-US" noProof="1"/>
              <a:t>SoftUni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1471" y="3613221"/>
            <a:ext cx="5025550" cy="699404"/>
          </a:xfrm>
        </p:spPr>
        <p:txBody>
          <a:bodyPr anchor="t" anchorCtr="0">
            <a:spAutoFit/>
          </a:bodyPr>
          <a:lstStyle/>
          <a:p>
            <a:r>
              <a:rPr lang="en-US" dirty="0"/>
              <a:t>Svetlin Nakov,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5" y="1628800"/>
            <a:ext cx="10960226" cy="777531"/>
          </a:xfrm>
        </p:spPr>
        <p:txBody>
          <a:bodyPr>
            <a:normAutofit/>
          </a:bodyPr>
          <a:lstStyle/>
          <a:p>
            <a:r>
              <a:rPr lang="en-GB" dirty="0"/>
              <a:t>The Future of Software Development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95" y="548680"/>
            <a:ext cx="10960226" cy="957038"/>
          </a:xfrm>
        </p:spPr>
        <p:txBody>
          <a:bodyPr>
            <a:normAutofit fontScale="90000"/>
          </a:bodyPr>
          <a:lstStyle/>
          <a:p>
            <a:r>
              <a:rPr lang="en-US"/>
              <a:t>Software </a:t>
            </a:r>
            <a:r>
              <a:rPr lang="en-US" dirty="0"/>
              <a:t>Engineers in the AI Era</a:t>
            </a:r>
          </a:p>
        </p:txBody>
      </p:sp>
      <p:pic>
        <p:nvPicPr>
          <p:cNvPr id="89" name="Picture Placeholder 88" descr="People in a room with computers and robots&#10;&#10;Description automatically generated">
            <a:extLst>
              <a:ext uri="{FF2B5EF4-FFF2-40B4-BE49-F238E27FC236}">
                <a16:creationId xmlns:a16="http://schemas.microsoft.com/office/drawing/2014/main" id="{E424106B-1F4F-2DE5-0433-3EA74818E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89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4C6047-3FDC-B610-614C-07150FE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Claude 3.5 Sonnet –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1BFDD-5173-C4C8-C26C-DA9ADF7A5D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97" y="1221580"/>
            <a:ext cx="10695429" cy="5375772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BD699EE-4BF2-24CD-D626-D5426E059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6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FD1BD4-B7E1-4BAB-91B2-60EFF39B0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Cursor, GitHub Copilot, Aide, </a:t>
            </a:r>
            <a:r>
              <a:rPr lang="en-GB" dirty="0" err="1"/>
              <a:t>Tabnine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98E48-869D-5076-9A97-A0D7ADD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1066-66F9-D7A6-C585-8B8D6F942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 descr="Cursor.so: The AI-first Code Editor — with Aman Sanger of Anysphere">
            <a:extLst>
              <a:ext uri="{FF2B5EF4-FFF2-40B4-BE49-F238E27FC236}">
                <a16:creationId xmlns:a16="http://schemas.microsoft.com/office/drawing/2014/main" id="{16A4144E-C870-5BAA-DA76-3B52FC1C4CC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6788150" cy="33845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A498B7E-32DE-1981-53CD-7046D6C4A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 assistants </a:t>
            </a:r>
            <a:r>
              <a:rPr lang="en-US" dirty="0"/>
              <a:t>integrate into your IDE and interact with your entire codebase through prompts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Coding Assistants (like Cursor AI)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9627B-860C-274D-402B-C7487557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9" y="2459300"/>
            <a:ext cx="10513168" cy="40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Most-popular AI-powered assistants:</a:t>
            </a:r>
            <a:br>
              <a:rPr lang="en-US" dirty="0"/>
            </a:br>
            <a:r>
              <a:rPr lang="en-US" b="1" dirty="0">
                <a:solidFill>
                  <a:schemeClr val="accent4"/>
                </a:solidFill>
              </a:rPr>
              <a:t>Cursor AI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GitHub Copilot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4"/>
                </a:solidFill>
              </a:rPr>
              <a:t>Tabnine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Aide</a:t>
            </a:r>
          </a:p>
          <a:p>
            <a:pPr>
              <a:spcBef>
                <a:spcPts val="1200"/>
              </a:spcBef>
            </a:pPr>
            <a:r>
              <a:rPr lang="en-US" dirty="0"/>
              <a:t>Writing code through AI prompts, in any popular language:</a:t>
            </a:r>
          </a:p>
          <a:p>
            <a:pPr lvl="1"/>
            <a:r>
              <a:rPr lang="en-US" dirty="0"/>
              <a:t>AI prompt → create and implement a plan → review code changes → accept changes → test the code</a:t>
            </a:r>
          </a:p>
          <a:p>
            <a:pPr>
              <a:spcBef>
                <a:spcPts val="1200"/>
              </a:spcBef>
            </a:pPr>
            <a:r>
              <a:rPr lang="en-US" dirty="0"/>
              <a:t>Sample prompts: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create form: customers (name, phone, email)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add DB table customers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implement controller to save form data in DB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 in Action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CE42D07-50A1-2883-ABC2-D8273D5E7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754A2-2DCA-D6A7-15F3-53F9E4080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622475"/>
            <a:ext cx="10958928" cy="731785"/>
          </a:xfrm>
        </p:spPr>
        <p:txBody>
          <a:bodyPr/>
          <a:lstStyle/>
          <a:p>
            <a:r>
              <a:rPr lang="en-GB"/>
              <a:t>Devin, Code Droid, Honeycomb, Genie, …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088B8-D251-2A13-232F-FA7750CC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692696"/>
            <a:ext cx="10958928" cy="780383"/>
          </a:xfrm>
        </p:spPr>
        <p:txBody>
          <a:bodyPr/>
          <a:lstStyle/>
          <a:p>
            <a:r>
              <a:rPr lang="en-US"/>
              <a:t>AI Developer Agents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F8B4C-E73C-E79C-A564-0041ECE81768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1125" y="2780928"/>
            <a:ext cx="6786574" cy="3384376"/>
          </a:xfr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9CF-60F6-F99A-D6CB-FAD860D2F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chemeClr val="accent4"/>
                </a:solidFill>
              </a:rPr>
              <a:t>AI developer agents</a:t>
            </a:r>
            <a:r>
              <a:rPr lang="en-US" sz="3500" dirty="0">
                <a:solidFill>
                  <a:schemeClr val="accent4"/>
                </a:solidFill>
              </a:rPr>
              <a:t> </a:t>
            </a:r>
            <a:r>
              <a:rPr lang="en-US" sz="3500" dirty="0"/>
              <a:t>(automated AI software engineers) go beyond coding assistance → fully autonomous development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Create </a:t>
            </a:r>
            <a:r>
              <a:rPr lang="en-US" sz="3500" b="1" dirty="0">
                <a:solidFill>
                  <a:schemeClr val="accent4"/>
                </a:solidFill>
              </a:rPr>
              <a:t>end-to-end projects</a:t>
            </a:r>
            <a:r>
              <a:rPr lang="en-US" sz="3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500" dirty="0"/>
              <a:t>through AI prompts:</a:t>
            </a:r>
          </a:p>
          <a:p>
            <a:pPr lvl="1"/>
            <a:r>
              <a:rPr lang="en-US" dirty="0"/>
              <a:t>Describe the task / project / issue → create plan → auto execute the plan → generate the code and other assets → run and test the project → pull request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Examples: </a:t>
            </a:r>
            <a:r>
              <a:rPr lang="en-US" sz="3500" dirty="0">
                <a:solidFill>
                  <a:schemeClr val="accent4"/>
                </a:solidFill>
              </a:rPr>
              <a:t>Devin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Code Droid</a:t>
            </a:r>
            <a:r>
              <a:rPr lang="en-US" sz="3500" dirty="0"/>
              <a:t>, </a:t>
            </a:r>
            <a:r>
              <a:rPr lang="en-US" sz="3500" noProof="1">
                <a:solidFill>
                  <a:schemeClr val="accent4"/>
                </a:solidFill>
              </a:rPr>
              <a:t>AutoCodeRover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Honeycomb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Genie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SWE-Agent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Devika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Gru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Aider</a:t>
            </a:r>
          </a:p>
          <a:p>
            <a:pPr lvl="1"/>
            <a:r>
              <a:rPr lang="en-US" dirty="0"/>
              <a:t>Benchmarking at </a:t>
            </a:r>
            <a:r>
              <a:rPr lang="en-US" b="1" dirty="0">
                <a:solidFill>
                  <a:schemeClr val="accent4"/>
                </a:solidFill>
              </a:rPr>
              <a:t>SWE-Bench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https://swebench.com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Developer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8B2B3-6B22-B5FC-7740-8AB37BD48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5C4A7-AF06-FB11-190F-766E24530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E6BFCB-186D-DB4E-EAA8-C7B4FE76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/>
              <a:t>Developer Agent </a:t>
            </a:r>
            <a:r>
              <a:rPr lang="en-US" dirty="0"/>
              <a:t>– Example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01C1F-F448-8A8C-6212-C328BEF9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7" y="1362794"/>
            <a:ext cx="9163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far are we from </a:t>
            </a:r>
            <a:r>
              <a:rPr lang="en-US" b="1" dirty="0">
                <a:solidFill>
                  <a:schemeClr val="accent4"/>
                </a:solidFill>
              </a:rPr>
              <a:t>AI agents handling large projects autonomously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r>
              <a:rPr lang="en-US" dirty="0"/>
              <a:t>Depends on the project!</a:t>
            </a:r>
          </a:p>
          <a:p>
            <a:pPr lvl="1"/>
            <a:r>
              <a:rPr lang="en-US" dirty="0"/>
              <a:t>New or existing codebase</a:t>
            </a:r>
          </a:p>
          <a:p>
            <a:pPr lvl="1"/>
            <a:r>
              <a:rPr lang="en-US" dirty="0"/>
              <a:t>Well-described or briefly described</a:t>
            </a:r>
          </a:p>
          <a:p>
            <a:pPr lvl="1"/>
            <a:r>
              <a:rPr lang="en-US" dirty="0"/>
              <a:t>Small or large / simple or complex</a:t>
            </a:r>
          </a:p>
          <a:p>
            <a:pPr lvl="1"/>
            <a:r>
              <a:rPr lang="en-US" dirty="0"/>
              <a:t>Standard or not standard functionality</a:t>
            </a:r>
          </a:p>
          <a:p>
            <a:pPr lvl="1"/>
            <a:r>
              <a:rPr lang="en-US" dirty="0"/>
              <a:t>Programming languages, frameworks and platforms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Developer Agents: When?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E5DAC-A025-B9D4-3C30-F46B55676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1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C01-F726-84AB-02C8-E44A44A0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B59B4-E303-581A-744B-B885432DC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A094A3C2-181A-71EE-DECF-D2CCB83FA346}"/>
              </a:ext>
            </a:extLst>
          </p:cNvPr>
          <p:cNvSpPr txBox="1"/>
          <p:nvPr/>
        </p:nvSpPr>
        <p:spPr>
          <a:xfrm>
            <a:off x="1125860" y="3501008"/>
            <a:ext cx="3024336" cy="7269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</a:t>
            </a:r>
            <a:r>
              <a:rPr lang="en-US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timer</a:t>
            </a:r>
            <a:endParaRPr lang="en-BG" sz="3200" b="1" dirty="0">
              <a:solidFill>
                <a:srgbClr val="3D079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3B10-255B-DC01-4900-BAD5E6919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383301"/>
            <a:ext cx="10958928" cy="731785"/>
          </a:xfrm>
        </p:spPr>
        <p:txBody>
          <a:bodyPr/>
          <a:lstStyle/>
          <a:p>
            <a:r>
              <a:rPr lang="en-GB"/>
              <a:t>Not a Replacement!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0EEB6-E26C-0AA2-B852-1FF6A8B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6672"/>
            <a:ext cx="10958928" cy="780383"/>
          </a:xfrm>
        </p:spPr>
        <p:txBody>
          <a:bodyPr/>
          <a:lstStyle/>
          <a:p>
            <a:r>
              <a:rPr lang="en-US"/>
              <a:t>AI is a Tool for Developers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7DE31-619F-990A-5979-D63C1BBEA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430EB3-EE39-0031-52F4-73CC077CE0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457450"/>
            <a:ext cx="6788150" cy="403066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18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268760"/>
            <a:ext cx="11802353" cy="5400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AI Tools for Developers</a:t>
            </a:r>
            <a:r>
              <a:rPr lang="en-US" b="0" dirty="0"/>
              <a:t>: Evolution</a:t>
            </a:r>
          </a:p>
          <a:p>
            <a:r>
              <a:rPr lang="en-US" dirty="0">
                <a:solidFill>
                  <a:schemeClr val="accent4"/>
                </a:solidFill>
              </a:rPr>
              <a:t>AI Chatbots for Coding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en-US" b="0" dirty="0"/>
              <a:t>(ChatGPT, Claude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Coding Assistants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bg-BG" b="0" dirty="0"/>
              <a:t>(</a:t>
            </a:r>
            <a:r>
              <a:rPr lang="en-US" b="0" dirty="0"/>
              <a:t>Cursor</a:t>
            </a:r>
            <a:r>
              <a:rPr lang="bg-BG" b="0" dirty="0"/>
              <a:t>, </a:t>
            </a:r>
            <a:r>
              <a:rPr lang="en-US" b="0" dirty="0"/>
              <a:t>GitHub Copilot, </a:t>
            </a:r>
            <a:r>
              <a:rPr lang="en-US" b="0" dirty="0" err="1"/>
              <a:t>Tabnine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Developer Agents </a:t>
            </a:r>
            <a:r>
              <a:rPr lang="en-US" b="0" dirty="0"/>
              <a:t>(Devin, Code Droid, </a:t>
            </a:r>
            <a:r>
              <a:rPr lang="en-US" b="0" dirty="0" err="1"/>
              <a:t>AutoCodeRover</a:t>
            </a:r>
            <a:r>
              <a:rPr lang="en-US" b="0" dirty="0"/>
              <a:t>)</a:t>
            </a:r>
          </a:p>
          <a:p>
            <a:r>
              <a:rPr lang="en-US" dirty="0">
                <a:solidFill>
                  <a:schemeClr val="accent4"/>
                </a:solidFill>
              </a:rPr>
              <a:t>AI as a Tool for Developers</a:t>
            </a:r>
            <a:r>
              <a:rPr lang="en-US" b="0" dirty="0"/>
              <a:t>, not a Replacement</a:t>
            </a:r>
          </a:p>
          <a:p>
            <a:r>
              <a:rPr lang="en-US" dirty="0">
                <a:solidFill>
                  <a:schemeClr val="accent4"/>
                </a:solidFill>
              </a:rPr>
              <a:t>Shifting Developer Skillsets </a:t>
            </a:r>
            <a:r>
              <a:rPr lang="en-US" b="0" dirty="0"/>
              <a:t>to Adopt AI</a:t>
            </a:r>
          </a:p>
          <a:p>
            <a:r>
              <a:rPr lang="en-US" dirty="0">
                <a:solidFill>
                  <a:schemeClr val="accent4"/>
                </a:solidFill>
              </a:rPr>
              <a:t>Developer Job Market</a:t>
            </a:r>
            <a:r>
              <a:rPr lang="en-US" b="0" dirty="0"/>
              <a:t>: Evolution</a:t>
            </a:r>
            <a:endParaRPr lang="en-GB" b="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10768224" cy="88265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9D54C6-28FF-420B-BFC9-3A8E9864D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5A9D-968C-51FE-73C4-D4E2DC78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2748-E3CC-9677-70EE-5339893B0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2474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tools </a:t>
            </a:r>
            <a:r>
              <a:rPr lang="en-US" dirty="0"/>
              <a:t>(dev assistants and coding agents)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b="1" dirty="0">
                <a:solidFill>
                  <a:schemeClr val="accent4"/>
                </a:solidFill>
              </a:rPr>
              <a:t>don’t replace them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are still needed to drive the dev process</a:t>
            </a:r>
          </a:p>
          <a:p>
            <a:r>
              <a:rPr lang="en-US" dirty="0"/>
              <a:t>Developers are essential for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guiding the AI</a:t>
            </a:r>
            <a:r>
              <a:rPr lang="en-US" dirty="0"/>
              <a:t>, setting objectives, checking results and solving complex task</a:t>
            </a:r>
          </a:p>
          <a:p>
            <a:pPr lvl="1"/>
            <a:r>
              <a:rPr lang="en-US" dirty="0"/>
              <a:t>Importance of human oversight: biases in code generation, conformance to requirements</a:t>
            </a:r>
          </a:p>
          <a:p>
            <a:pPr lvl="1"/>
            <a:r>
              <a:rPr lang="en-US" dirty="0"/>
              <a:t>Often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requirements</a:t>
            </a:r>
            <a:r>
              <a:rPr lang="en-US" dirty="0"/>
              <a:t> are not well defined → developers act as analysts, actively communicate with stakeholders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73AC9-86A5-A25D-CFB5-04A3857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Empowers, Don't Replace Devs!</a:t>
            </a:r>
          </a:p>
        </p:txBody>
      </p:sp>
    </p:spTree>
    <p:extLst>
      <p:ext uri="{BB962C8B-B14F-4D97-AF65-F5344CB8AC3E}">
        <p14:creationId xmlns:p14="http://schemas.microsoft.com/office/powerpoint/2010/main" val="37302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84016-6B0A-470C-D0A5-8FC2C25E2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6CF2-B85A-C157-37E4-F15A689A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development requires </a:t>
            </a:r>
            <a:r>
              <a:rPr lang="en-US" b="1" dirty="0">
                <a:solidFill>
                  <a:schemeClr val="accent4"/>
                </a:solidFill>
              </a:rPr>
              <a:t>human skills </a:t>
            </a:r>
            <a:r>
              <a:rPr lang="en-US" dirty="0"/>
              <a:t>like: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Communication and collaboration</a:t>
            </a:r>
            <a:r>
              <a:rPr lang="en-US" dirty="0"/>
              <a:t>: need to collaborate effectively with stakeholders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Critical thinking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problem-solving</a:t>
            </a:r>
            <a:r>
              <a:rPr lang="en-US" dirty="0"/>
              <a:t>: creative solutions, adapting to challenges, and understanding complex problems and environments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Domain expertise</a:t>
            </a:r>
            <a:r>
              <a:rPr lang="en-US" dirty="0"/>
              <a:t>: a deep understanding of the specific problem domain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E9DA6C-4FAB-36FF-6004-3B620668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in the AI-Development Era</a:t>
            </a:r>
          </a:p>
        </p:txBody>
      </p:sp>
    </p:spTree>
    <p:extLst>
      <p:ext uri="{BB962C8B-B14F-4D97-AF65-F5344CB8AC3E}">
        <p14:creationId xmlns:p14="http://schemas.microsoft.com/office/powerpoint/2010/main" val="31935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B9253-17C6-99CD-9676-0ECD8A0EF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Writing Code </a:t>
            </a:r>
            <a:r>
              <a:rPr lang="en-US"/>
              <a:t>to </a:t>
            </a:r>
            <a:r>
              <a:rPr lang="en-US" i="1"/>
              <a:t>Writing Prompts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DBEF8-2656-B34D-3172-65BFA573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Developer Skillsets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A67B-3640-2CF5-52A4-2D5EC5132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20783-AE0F-29EE-AFE1-25CDCC8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92" y="3297324"/>
            <a:ext cx="2795806" cy="278843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90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25312-D35F-55B0-B4C9-0B6B639B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98B4-344A-7907-C18C-9A69E4D9D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Developers will </a:t>
            </a:r>
            <a:r>
              <a:rPr lang="en-US" b="1" dirty="0">
                <a:solidFill>
                  <a:schemeClr val="accent4"/>
                </a:solidFill>
              </a:rPr>
              <a:t>work together with modern AI tools</a:t>
            </a:r>
            <a:r>
              <a:rPr lang="en-US" dirty="0"/>
              <a:t>, integrating them into their workflows</a:t>
            </a:r>
          </a:p>
          <a:p>
            <a:pPr lvl="1"/>
            <a:r>
              <a:rPr lang="en-US" dirty="0"/>
              <a:t>AI takes over more routine tasks</a:t>
            </a:r>
          </a:p>
          <a:p>
            <a:pPr lvl="1"/>
            <a:r>
              <a:rPr lang="en-US" dirty="0"/>
              <a:t>Developers will need to focus on higher-level skills</a:t>
            </a:r>
          </a:p>
          <a:p>
            <a:pPr>
              <a:spcBef>
                <a:spcPts val="1200"/>
              </a:spcBef>
            </a:pPr>
            <a:r>
              <a:rPr lang="en-US" dirty="0"/>
              <a:t>Coding skills transforms from “</a:t>
            </a:r>
            <a:r>
              <a:rPr lang="en-US" i="1" dirty="0">
                <a:solidFill>
                  <a:schemeClr val="accent4"/>
                </a:solidFill>
              </a:rPr>
              <a:t>writing code</a:t>
            </a:r>
            <a:r>
              <a:rPr lang="en-US" dirty="0"/>
              <a:t>” to “</a:t>
            </a:r>
            <a:r>
              <a:rPr lang="en-US" i="1" dirty="0">
                <a:solidFill>
                  <a:schemeClr val="accent4"/>
                </a:solidFill>
              </a:rPr>
              <a:t>writing AI prompts to generate code</a:t>
            </a:r>
            <a:r>
              <a:rPr lang="en-US" dirty="0"/>
              <a:t>”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Statistics</a:t>
            </a:r>
            <a:r>
              <a:rPr lang="en-US" dirty="0"/>
              <a:t>: 92% of US-based developers already using AI-powered coding tools at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FC43BF-43AB-60AD-2CF7-96DAD71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Developer Skillsets</a:t>
            </a:r>
          </a:p>
        </p:txBody>
      </p:sp>
    </p:spTree>
    <p:extLst>
      <p:ext uri="{BB962C8B-B14F-4D97-AF65-F5344CB8AC3E}">
        <p14:creationId xmlns:p14="http://schemas.microsoft.com/office/powerpoint/2010/main" val="23140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7595E-055A-A35E-15A1-DB5CD113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EF87D-703C-875F-2D79-50B92570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800"/>
              <a:t>Traditional vs. Modern Developer Skillset</a:t>
            </a:r>
            <a:endParaRPr lang="en-US" sz="3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2F8494-6B29-B40E-2BAA-00F1CF00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5062"/>
              </p:ext>
            </p:extLst>
          </p:nvPr>
        </p:nvGraphicFramePr>
        <p:xfrm>
          <a:off x="477788" y="1196750"/>
          <a:ext cx="11161239" cy="5328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2615852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327087896"/>
                    </a:ext>
                  </a:extLst>
                </a:gridCol>
                <a:gridCol w="4536503">
                  <a:extLst>
                    <a:ext uri="{9D8B030D-6E8A-4147-A177-3AD203B41FA5}">
                      <a16:colId xmlns:a16="http://schemas.microsoft.com/office/drawing/2014/main" val="1492258122"/>
                    </a:ext>
                  </a:extLst>
                </a:gridCol>
              </a:tblGrid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Aspect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Traditional Developer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Modern Developer (with AI)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08238284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Writing and debugging code manually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Guiding AI to generate and refine code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8418189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Skills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Programming languages,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 tool proficiency, prompt engineering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8214424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Task Automation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Manual refactoring and testing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AI-driven automation for routine tasks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597352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Problem Solving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Hands-on problem solving and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AI-assisted problem-solving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8863435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 Reviews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peer review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AI-powered code review and optimization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6874173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Manually written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AI-generated and updated dynamically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6894157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Skill Development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Focus on coding mastery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 on integrating AI tools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22745673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bug fixing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AI-aided error detection and resolution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569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15202-01BA-0DE6-8C33-BEB47242E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64E7-7CDF-AEC2-079B-93995CFE5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</a:rPr>
              <a:t>AI-enhanced developer </a:t>
            </a:r>
            <a:r>
              <a:rPr lang="en-US" sz="3000" dirty="0"/>
              <a:t>– collaborates with AI tools for code generation, testing, and debugging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tool integrator </a:t>
            </a:r>
            <a:r>
              <a:rPr lang="en-US" sz="3000" dirty="0"/>
              <a:t>– ensures seamless integration of AI assistants into development workflows and IDEs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development manager </a:t>
            </a:r>
            <a:r>
              <a:rPr lang="en-US" sz="3000" dirty="0"/>
              <a:t>– manages AI-driven dev projects, coordinating between human developers and AI agents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code auditor </a:t>
            </a:r>
            <a:r>
              <a:rPr lang="en-US" sz="3000" dirty="0"/>
              <a:t>– reviews AI-generated code for quality, security, and compliance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integration specialist </a:t>
            </a:r>
            <a:r>
              <a:rPr lang="en-US" sz="3000" dirty="0"/>
              <a:t>– integrate AI technologies into existing software systems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98663-8BD4-263E-01D9-7E642324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New Roles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7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2B619-A0B4-72AE-FB89-F0AC18980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3600" dirty="0"/>
              <a:t>Evolution towards AI-assisted Development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320DB-4C23-4DCA-8314-2C8C8E92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Job Market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0A3F-F25D-DFC4-D656-F94441B42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2F9B01-B92C-1322-1040-6F274E0F4D7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565400"/>
            <a:ext cx="6788150" cy="36004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2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A5AB-C95A-1D8D-C72B-09878D6A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57AE-407B-B933-1965-4BB4B1D73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demand for developers </a:t>
            </a:r>
            <a:r>
              <a:rPr lang="en-US" dirty="0"/>
              <a:t>is unlikely to decrease</a:t>
            </a:r>
          </a:p>
          <a:p>
            <a:pPr lvl="1"/>
            <a:r>
              <a:rPr lang="en-US" dirty="0"/>
              <a:t>Developer performance will improve, but demand for software will also increase</a:t>
            </a:r>
          </a:p>
          <a:p>
            <a:r>
              <a:rPr lang="en-US" dirty="0"/>
              <a:t>The nature of the development work will evolve towards </a:t>
            </a:r>
            <a:r>
              <a:rPr lang="en-US" b="1" dirty="0">
                <a:solidFill>
                  <a:schemeClr val="accent4"/>
                </a:solidFill>
              </a:rPr>
              <a:t>AI-assisted development</a:t>
            </a:r>
          </a:p>
          <a:p>
            <a:pPr lvl="1"/>
            <a:r>
              <a:rPr lang="en-US" dirty="0"/>
              <a:t>Developers who adopt AI-assisted development, will be the winners in the AI era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AI-powered low-code platforms </a:t>
            </a:r>
            <a:r>
              <a:rPr lang="en-US" dirty="0"/>
              <a:t>will create basic apps through AI prompts, visual UI and pre-built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DAD7-3E3A-0750-5D8D-721F043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Job Market </a:t>
            </a:r>
            <a:r>
              <a:rPr lang="bg-BG" dirty="0"/>
              <a:t>–</a:t>
            </a:r>
            <a:r>
              <a:rPr lang="en-US" dirty="0"/>
              <a:t> Evolution</a:t>
            </a:r>
          </a:p>
        </p:txBody>
      </p:sp>
    </p:spTree>
    <p:extLst>
      <p:ext uri="{BB962C8B-B14F-4D97-AF65-F5344CB8AC3E}">
        <p14:creationId xmlns:p14="http://schemas.microsoft.com/office/powerpoint/2010/main" val="1595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B70E-4129-B3A8-AFB5-8543A7AC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27F5-721D-132E-7C4A-4DED6144AC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500" dirty="0"/>
              <a:t>Just to Demonstrate Formatting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64C3-9941-5431-C2F2-3EBEC7E2C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F5A5A6-98F8-CE9F-3EEA-482FB6B8E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C3705-CD57-7C38-3DBC-82F04FE0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a sample HTML code: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33BE1B-9EAD-3566-4D70-C6BA384B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25C3A-397C-A684-8C92-64309E74B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266" y="1998965"/>
            <a:ext cx="10951753" cy="4361057"/>
          </a:xfrm>
        </p:spPr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&lt;title&gt;Sample HTML Page&lt;/title&gt;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&lt;h1&gt;Hello, HTML!&lt;/h1&gt;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87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85012-EF4D-9BED-897B-F6D13EAD0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sz="3200" dirty="0"/>
              <a:t>Software engineer, educator, tech entrepreneur, author of 16 books, PhD</a:t>
            </a:r>
          </a:p>
          <a:p>
            <a:pPr marL="0" indent="0" algn="ctr">
              <a:lnSpc>
                <a:spcPct val="105000"/>
              </a:lnSpc>
              <a:buNone/>
            </a:pPr>
            <a:r>
              <a:rPr lang="en-US" sz="3200" dirty="0">
                <a:hlinkClick r:id="rId2"/>
              </a:rPr>
              <a:t>nakov.com</a:t>
            </a:r>
            <a:endParaRPr lang="bg-BG" sz="3200" dirty="0"/>
          </a:p>
          <a:p>
            <a:pPr>
              <a:lnSpc>
                <a:spcPct val="105000"/>
              </a:lnSpc>
            </a:pPr>
            <a:r>
              <a:rPr lang="bg-BG" sz="3100" dirty="0"/>
              <a:t>4 </a:t>
            </a:r>
            <a:r>
              <a:rPr lang="en-US" sz="3100" dirty="0"/>
              <a:t>successful tech education initiatives</a:t>
            </a:r>
            <a:endParaRPr lang="bg-BG" sz="31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National Academy for Software Development (NASD) </a:t>
            </a:r>
            <a:r>
              <a:rPr lang="en-US" sz="2800" dirty="0"/>
              <a:t>– 2004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Telerik Software Academy </a:t>
            </a:r>
            <a:r>
              <a:rPr lang="en-US" sz="2800" dirty="0"/>
              <a:t>– 2009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SoftUni (Software University) </a:t>
            </a:r>
            <a:r>
              <a:rPr lang="en-US" sz="2800" dirty="0"/>
              <a:t>– 2014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IT School "SoftUni BUDITEL" </a:t>
            </a:r>
            <a:r>
              <a:rPr lang="en-US" sz="2800" dirty="0"/>
              <a:t>– 2018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1DDF1-81B7-EA4D-5C1E-FBEEDDD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Svetlin Nakov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48A3-991A-1211-24B4-ABEC1C28B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EA5052-3312-6C9A-7051-128ADBA17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938" y="1265238"/>
            <a:ext cx="3889375" cy="5319712"/>
          </a:xfrm>
        </p:spPr>
      </p:pic>
    </p:spTree>
    <p:extLst>
      <p:ext uri="{BB962C8B-B14F-4D97-AF65-F5344CB8AC3E}">
        <p14:creationId xmlns:p14="http://schemas.microsoft.com/office/powerpoint/2010/main" val="22776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"</a:t>
            </a:r>
            <a:r>
              <a:rPr lang="en-US" sz="3600" dirty="0">
                <a:latin typeface="Consolas" panose="020B0609020204030204" pitchFamily="49" charset="0"/>
              </a:rPr>
              <a:t>switch-case</a:t>
            </a:r>
            <a:r>
              <a:rPr lang="en-US" sz="3600" dirty="0"/>
              <a:t>" Conditional Statement</a:t>
            </a:r>
            <a:endParaRPr lang="bg-BG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switch (…)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default: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04" y="2133842"/>
            <a:ext cx="3645389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45264"/>
            <a:ext cx="3544741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75" y="4282936"/>
            <a:ext cx="3645389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294DD5-1E25-82CC-8544-6C1B39837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4410" y="1195930"/>
            <a:ext cx="5904057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Service</a:t>
            </a:r>
          </a:p>
          <a:p>
            <a:pPr lvl="1"/>
            <a:r>
              <a:rPr lang="en-US" dirty="0"/>
              <a:t>Transactions where no physical goods are transferred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Can’t be manufactured, stored and transported</a:t>
            </a:r>
          </a:p>
          <a:p>
            <a:pPr lvl="1"/>
            <a:r>
              <a:rPr lang="en-US" dirty="0"/>
              <a:t>Ex: cleaning, car repair, haircuts, medical checkups</a:t>
            </a:r>
          </a:p>
          <a:p>
            <a:pPr lvl="1"/>
            <a:r>
              <a:rPr lang="en-US" dirty="0"/>
              <a:t>Can’t be returned or replaced</a:t>
            </a:r>
          </a:p>
          <a:p>
            <a:pPr lvl="1"/>
            <a:r>
              <a:rPr lang="en-US" dirty="0"/>
              <a:t>Each delivery of service is never the same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F55889-29BC-FE87-7055-85B1AA40A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95930"/>
            <a:ext cx="5832049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Goods</a:t>
            </a: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or replaced</a:t>
            </a:r>
          </a:p>
          <a:p>
            <a:pPr lvl="1"/>
            <a:r>
              <a:rPr lang="en-US" dirty="0"/>
              <a:t>Products sold can be identical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25527-B9CE-0AD3-3E5C-9433685E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Goods vs.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788EE-DE24-DC16-9A20-DA3C5DB57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9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4CFD1CB1-63C7-1B75-9C72-4D6910DEC2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AF868D-A1CE-1E76-7CA1-F1D45D1C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Pitching Your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AF8B-7241-8C42-79BC-C242D3715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93DF2E-4AD7-CA83-A8CE-1547A35E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52" y="2132856"/>
            <a:ext cx="8280920" cy="223224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Blank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6C6A7-CF4B-54A5-BA52-08C42BC8A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07CD9-34B5-8415-A3D0-1D58AEE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7B578-B8DC-ECFD-C643-6A9350113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480128-FDDD-386E-16CB-79489FEBA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 run </a:t>
            </a:r>
            <a:r>
              <a:rPr lang="en-US" b="1" dirty="0">
                <a:solidFill>
                  <a:schemeClr val="accent4"/>
                </a:solidFill>
              </a:rPr>
              <a:t>Cursor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Cursor AI, </a:t>
            </a:r>
            <a:r>
              <a:rPr lang="en-US" b="1" dirty="0">
                <a:solidFill>
                  <a:schemeClr val="accent4"/>
                </a:solidFill>
              </a:rPr>
              <a:t>write a simple game</a:t>
            </a:r>
            <a:br>
              <a:rPr lang="en-US" b="1" dirty="0">
                <a:solidFill>
                  <a:schemeClr val="accent4"/>
                </a:solidFill>
              </a:rPr>
            </a:br>
            <a:r>
              <a:rPr lang="en-US" b="1" dirty="0">
                <a:solidFill>
                  <a:schemeClr val="accent4"/>
                </a:solidFill>
              </a:rPr>
              <a:t>in JavaScript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Objects (of size 1 x 1) fall from the top of the screen to the bottom (objects are food, stones, knives)</a:t>
            </a:r>
          </a:p>
          <a:p>
            <a:pPr lvl="1"/>
            <a:r>
              <a:rPr lang="en-US" dirty="0"/>
              <a:t>The player (object 3 x 1) moves left and right and should collect food and avoid the other objects</a:t>
            </a:r>
          </a:p>
          <a:p>
            <a:pPr lvl="1"/>
            <a:r>
              <a:rPr lang="en-US" dirty="0"/>
              <a:t>Each collected object adds score, or causes "game over"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AI tool, rewrite the game in Python</a:t>
            </a:r>
          </a:p>
        </p:txBody>
      </p:sp>
    </p:spTree>
    <p:extLst>
      <p:ext uri="{BB962C8B-B14F-4D97-AF65-F5344CB8AC3E}">
        <p14:creationId xmlns:p14="http://schemas.microsoft.com/office/powerpoint/2010/main" val="27927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F9F35E-0B35-7C30-83F6-F63786D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DAE4-70CB-C1B8-A2AF-48BBBA937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Cursor AI Tutorial</a:t>
            </a:r>
          </a:p>
          <a:p>
            <a:pPr lvl="1"/>
            <a:r>
              <a:rPr lang="en-US" dirty="0">
                <a:hlinkClick r:id="rId2"/>
              </a:rPr>
              <a:t>https://datacamp.com/tutorial/cursor-ai-code-editor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SWE-Bench</a:t>
            </a:r>
          </a:p>
          <a:p>
            <a:pPr lvl="1"/>
            <a:r>
              <a:rPr lang="en-US" dirty="0">
                <a:hlinkClick r:id="rId3"/>
              </a:rPr>
              <a:t>https://swebench.com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LLM Benchmark</a:t>
            </a:r>
          </a:p>
          <a:p>
            <a:pPr lvl="1"/>
            <a:r>
              <a:rPr lang="en-US" dirty="0">
                <a:hlinkClick r:id="rId4"/>
              </a:rPr>
              <a:t>https://livebench.ai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10003-A566-5F12-D1F6-2C672FE7C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0D4EE5-BA19-741D-5F4D-B6F38B612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170" y="1347938"/>
            <a:ext cx="11135518" cy="5159225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AI tools for developers </a:t>
            </a:r>
            <a:r>
              <a:rPr lang="en-US" dirty="0"/>
              <a:t>are improving over the time</a:t>
            </a:r>
          </a:p>
          <a:p>
            <a:pPr lvl="1"/>
            <a:r>
              <a:rPr lang="en-US" dirty="0"/>
              <a:t>Soon or later AI will be used by all developers</a:t>
            </a:r>
          </a:p>
          <a:p>
            <a:pPr>
              <a:spcBef>
                <a:spcPts val="1200"/>
              </a:spcBef>
            </a:pPr>
            <a:r>
              <a:rPr lang="en-US" dirty="0"/>
              <a:t>Layers of AI-powered coding: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Coding Assistants </a:t>
            </a:r>
            <a:r>
              <a:rPr lang="en-US" dirty="0"/>
              <a:t>(like Cursor) 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Developer Agents </a:t>
            </a:r>
            <a:r>
              <a:rPr lang="en-US" dirty="0"/>
              <a:t>(like Devin)</a:t>
            </a:r>
          </a:p>
          <a:p>
            <a:pPr>
              <a:spcBef>
                <a:spcPts val="1200"/>
              </a:spcBef>
            </a:pPr>
            <a:r>
              <a:rPr lang="en-US" dirty="0"/>
              <a:t>AI tools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/>
              <a:t>, don't replace them!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AF84E-78EC-3EBB-1F45-77C67EEDB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E86D2-4296-56D5-DD42-EAA7AB52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4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B656-4854-9BF1-C9B6-5D131E0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67F79-83FA-DAD1-124A-FD106ED19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69013D-8334-6A4A-D113-3553EA09E8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2722678"/>
            <a:ext cx="7091062" cy="1786442"/>
          </a:xfrm>
        </p:spPr>
        <p:txBody>
          <a:bodyPr/>
          <a:lstStyle/>
          <a:p>
            <a:r>
              <a:rPr lang="en-US" sz="3600" dirty="0"/>
              <a:t>A comprehensive training program for applying AI in business and everyday life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F4CFF-1A41-13FB-95FB-D930BA880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19974" y="1268760"/>
            <a:ext cx="7091062" cy="1295667"/>
          </a:xfrm>
        </p:spPr>
        <p:txBody>
          <a:bodyPr/>
          <a:lstStyle/>
          <a:p>
            <a:r>
              <a:rPr lang="en-US" sz="8000" b="0" dirty="0"/>
              <a:t>SoftUni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DFB0-458A-4F26-EBDD-8481CAEC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7" descr="A logo with a square shaped object with circuit board&#10;&#10;Description automatically generated">
            <a:extLst>
              <a:ext uri="{FF2B5EF4-FFF2-40B4-BE49-F238E27FC236}">
                <a16:creationId xmlns:a16="http://schemas.microsoft.com/office/drawing/2014/main" id="{51255833-00FA-45A0-060A-9BF4A7AEFB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6" y="1556793"/>
            <a:ext cx="2300000" cy="2788746"/>
          </a:xfrm>
          <a:prstGeom prst="rect">
            <a:avLst/>
          </a:prstGeom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C998FAD0-BFE4-17CD-037E-6A3E38B25DAF}"/>
              </a:ext>
            </a:extLst>
          </p:cNvPr>
          <p:cNvSpPr txBox="1">
            <a:spLocks/>
          </p:cNvSpPr>
          <p:nvPr/>
        </p:nvSpPr>
        <p:spPr>
          <a:xfrm>
            <a:off x="333774" y="5695436"/>
            <a:ext cx="11521278" cy="7810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lnSpc>
                <a:spcPct val="105000"/>
              </a:lnSpc>
              <a:spcBef>
                <a:spcPct val="0"/>
              </a:spcBef>
              <a:buNone/>
              <a:defRPr lang="en-US" sz="5396" b="1" i="0" kern="1200" baseline="0">
                <a:solidFill>
                  <a:schemeClr val="bg2"/>
                </a:solidFill>
                <a:latin typeface="Montserrat Bold"/>
                <a:ea typeface="+mn-ea"/>
                <a:cs typeface="Arial" pitchFamily="34" charset="0"/>
              </a:defRPr>
            </a:lvl1pPr>
          </a:lstStyle>
          <a:p>
            <a:r>
              <a:rPr lang="en-US" sz="44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0177D84-6B5A-ADF0-2412-2163932FC10B}"/>
              </a:ext>
            </a:extLst>
          </p:cNvPr>
          <p:cNvSpPr txBox="1">
            <a:spLocks/>
          </p:cNvSpPr>
          <p:nvPr/>
        </p:nvSpPr>
        <p:spPr>
          <a:xfrm>
            <a:off x="261766" y="4956146"/>
            <a:ext cx="11521278" cy="68569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b="0" i="0" kern="1200" baseline="0" noProof="0" dirty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Arial" pitchFamily="34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+mn-lt"/>
              </a:rPr>
              <a:t>Enroll for the free "</a:t>
            </a:r>
            <a:r>
              <a:rPr lang="en-US" sz="4000" b="1" dirty="0">
                <a:latin typeface="+mn-lt"/>
              </a:rPr>
              <a:t>AI Basics</a:t>
            </a:r>
            <a:r>
              <a:rPr lang="en-US" sz="4000" dirty="0">
                <a:latin typeface="+mn-lt"/>
              </a:rPr>
              <a:t>" course now:</a:t>
            </a:r>
          </a:p>
        </p:txBody>
      </p:sp>
    </p:spTree>
    <p:extLst>
      <p:ext uri="{BB962C8B-B14F-4D97-AF65-F5344CB8AC3E}">
        <p14:creationId xmlns:p14="http://schemas.microsoft.com/office/powerpoint/2010/main" val="28694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>
                <a:solidFill>
                  <a:schemeClr val="accent4"/>
                </a:solidFill>
              </a:rPr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https://softuni.bg</a:t>
            </a:r>
            <a:endParaRPr lang="en-US" dirty="0">
              <a:solidFill>
                <a:srgbClr val="6028EA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AI – </a:t>
            </a:r>
            <a:r>
              <a:rPr lang="en-US" dirty="0">
                <a:hlinkClick r:id="rId4"/>
              </a:rPr>
              <a:t>https://ai.softuni.bg</a:t>
            </a:r>
            <a:endParaRPr lang="bg-BG" dirty="0"/>
          </a:p>
        </p:txBody>
      </p:sp>
      <p:pic>
        <p:nvPicPr>
          <p:cNvPr id="6" name="Picture 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1101" y="4365104"/>
            <a:ext cx="2061929" cy="2061929"/>
          </a:xfrm>
          <a:prstGeom prst="rect">
            <a:avLst/>
          </a:prstGeom>
          <a:gradFill>
            <a:gsLst>
              <a:gs pos="100000">
                <a:srgbClr val="3D0791">
                  <a:alpha val="80000"/>
                </a:srgbClr>
              </a:gs>
              <a:gs pos="2098">
                <a:schemeClr val="accent2">
                  <a:lumMod val="75000"/>
                  <a:alpha val="50000"/>
                </a:schemeClr>
              </a:gs>
              <a:gs pos="42000">
                <a:srgbClr val="009276">
                  <a:alpha val="80000"/>
                </a:srgbClr>
              </a:gs>
            </a:gsLst>
            <a:lin ang="12600000" scaled="0"/>
          </a:gradFill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EBDD96F-11C5-4A3F-99AB-4BE57A8A4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50F4A-36FB-6DF1-9916-27CCD4C20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5930" y="1484525"/>
            <a:ext cx="9056966" cy="1296403"/>
          </a:xfrm>
        </p:spPr>
        <p:txBody>
          <a:bodyPr/>
          <a:lstStyle/>
          <a:p>
            <a:r>
              <a:rPr lang="en-GB"/>
              <a:t>Evolution: AI Chatbots </a:t>
            </a:r>
            <a:r>
              <a:rPr lang="en-GB">
                <a:sym typeface="Wingdings" panose="05000000000000000000" pitchFamily="2" charset="2"/>
              </a:rPr>
              <a:t> AI Coding Assistants  AI Dev Agents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BD5A-8C10-4CC3-39C4-82F381F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548680"/>
            <a:ext cx="10958928" cy="780383"/>
          </a:xfrm>
        </p:spPr>
        <p:txBody>
          <a:bodyPr/>
          <a:lstStyle/>
          <a:p>
            <a:r>
              <a:rPr lang="en-US"/>
              <a:t>AI Tools for Developers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3C6204-64AE-D03E-F742-96684D4C047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606" y="3160607"/>
            <a:ext cx="6169613" cy="3076705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EFD6E-63CE-F41F-E267-CB0C49E28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46EAE47E-54FB-4386-A20D-87506EB6F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268760"/>
            <a:ext cx="9576467" cy="5488489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accent4"/>
                </a:solidFill>
              </a:rPr>
              <a:t>SoftUni AI</a:t>
            </a:r>
            <a:r>
              <a:rPr lang="en-US" sz="3400" dirty="0"/>
              <a:t>: a comprehensive learning program for applying AI in business and everyday life</a:t>
            </a:r>
          </a:p>
          <a:p>
            <a:pPr lvl="1"/>
            <a:r>
              <a:rPr lang="en-US" sz="3000" dirty="0">
                <a:hlinkClick r:id="rId3"/>
              </a:rPr>
              <a:t>ai.softuni.bg</a:t>
            </a:r>
            <a:endParaRPr lang="en-US" sz="2998" dirty="0"/>
          </a:p>
          <a:p>
            <a:pPr>
              <a:spcBef>
                <a:spcPts val="1800"/>
              </a:spcBef>
            </a:pPr>
            <a:r>
              <a:rPr lang="en-US" sz="3400" b="1" dirty="0">
                <a:solidFill>
                  <a:schemeClr val="accent4"/>
                </a:solidFill>
              </a:rPr>
              <a:t>SoftUni AI @ Facebook</a:t>
            </a:r>
          </a:p>
          <a:p>
            <a:pPr lvl="1">
              <a:defRPr/>
            </a:pPr>
            <a:r>
              <a:rPr lang="en-US" sz="2800" noProof="1">
                <a:hlinkClick r:id="rId4"/>
              </a:rPr>
              <a:t>facebook.com/SoftUniAI</a:t>
            </a:r>
            <a:endParaRPr lang="en-US" sz="2800" noProof="1"/>
          </a:p>
          <a:p>
            <a:pPr>
              <a:spcBef>
                <a:spcPts val="1800"/>
              </a:spcBef>
              <a:defRPr/>
            </a:pPr>
            <a:r>
              <a:rPr lang="en-US" sz="3600" b="1" dirty="0">
                <a:solidFill>
                  <a:schemeClr val="accent4"/>
                </a:solidFill>
              </a:rPr>
              <a:t>SoftUni AI @ YouTube</a:t>
            </a:r>
            <a:endParaRPr lang="bg-BG" sz="3600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en-US" sz="2800" dirty="0">
                <a:hlinkClick r:id="rId5"/>
              </a:rPr>
              <a:t>youtube.com/@SoftUniAI</a:t>
            </a:r>
            <a:endParaRPr lang="bg-BG" sz="3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SoftUni AI</a:t>
            </a:r>
          </a:p>
        </p:txBody>
      </p:sp>
      <p:pic>
        <p:nvPicPr>
          <p:cNvPr id="5" name="Picture 4" descr="A logo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FCEFC4-4CEA-D1DB-2078-E30BEECD28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52" y="1484784"/>
            <a:ext cx="1440160" cy="1351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B63AE-458B-EB70-48BB-2E2CCF34E8C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069" y="2708920"/>
            <a:ext cx="3227797" cy="1521275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9" name="Picture 8" descr="A screenshot of a video&#10;&#10;Description automatically generated">
            <a:extLst>
              <a:ext uri="{FF2B5EF4-FFF2-40B4-BE49-F238E27FC236}">
                <a16:creationId xmlns:a16="http://schemas.microsoft.com/office/drawing/2014/main" id="{20554D39-53D2-403B-6771-24CC2F37F54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3" y="4653136"/>
            <a:ext cx="3227797" cy="1705919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0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9C630-AFD4-69A2-7E4A-586E902A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development tools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are getting better and better over the time</a:t>
            </a:r>
          </a:p>
          <a:p>
            <a:r>
              <a:rPr lang="en-US" dirty="0"/>
              <a:t>How AI helps developers today?</a:t>
            </a:r>
          </a:p>
          <a:p>
            <a:pPr lvl="1"/>
            <a:r>
              <a:rPr lang="en-US" dirty="0"/>
              <a:t>AI-powered </a:t>
            </a:r>
            <a:r>
              <a:rPr lang="en-US" b="1" dirty="0">
                <a:solidFill>
                  <a:schemeClr val="accent4"/>
                </a:solidFill>
              </a:rPr>
              <a:t>auto-complete</a:t>
            </a:r>
            <a:r>
              <a:rPr lang="en-US" dirty="0"/>
              <a:t>: smart code completion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Automation of coding tasks</a:t>
            </a:r>
            <a:r>
              <a:rPr lang="en-US" dirty="0"/>
              <a:t>: refactoring, bug fixing, code generation</a:t>
            </a:r>
          </a:p>
          <a:p>
            <a:pPr lvl="1"/>
            <a:r>
              <a:rPr lang="en-US" dirty="0"/>
              <a:t>Automated </a:t>
            </a:r>
            <a:r>
              <a:rPr lang="en-US" b="1" dirty="0">
                <a:solidFill>
                  <a:schemeClr val="accent4"/>
                </a:solidFill>
              </a:rPr>
              <a:t>test writing </a:t>
            </a:r>
            <a:r>
              <a:rPr lang="en-US" dirty="0"/>
              <a:t>and with auto code coverage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Explanation of code</a:t>
            </a:r>
            <a:r>
              <a:rPr lang="en-US" dirty="0"/>
              <a:t>: on-demand AI-generated documentation</a:t>
            </a:r>
          </a:p>
          <a:p>
            <a:pPr lvl="1"/>
            <a:r>
              <a:rPr lang="en-US" dirty="0"/>
              <a:t>Auto </a:t>
            </a:r>
            <a:r>
              <a:rPr lang="en-US" b="1" dirty="0">
                <a:solidFill>
                  <a:schemeClr val="accent4"/>
                </a:solidFill>
              </a:rPr>
              <a:t>code reviews </a:t>
            </a:r>
            <a:r>
              <a:rPr lang="en-US" dirty="0"/>
              <a:t>and AI </a:t>
            </a:r>
            <a:r>
              <a:rPr lang="en-US" b="1" dirty="0">
                <a:solidFill>
                  <a:schemeClr val="accent4"/>
                </a:solidFill>
              </a:rPr>
              <a:t>security checks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021495-5D9A-B7F5-C2E4-733721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Tools for Developers are Improving!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ACBA6F-ADBF-398D-8C8E-B10014F2C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4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50C7F-FA05-F4A5-94B9-F7C64EBAA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2BC3D-34CC-7F9B-B194-E3ADD58B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AI-Powered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70F8-F799-6FA5-C000-D2828756F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Layers of AI-powered coding: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3411-357C-2109-8D3D-6A63D935113A}"/>
              </a:ext>
            </a:extLst>
          </p:cNvPr>
          <p:cNvSpPr txBox="1"/>
          <p:nvPr/>
        </p:nvSpPr>
        <p:spPr>
          <a:xfrm>
            <a:off x="1504985" y="2222070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Chatbots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ChatGPT)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15A2-7372-4E30-2D91-C60560F083CA}"/>
              </a:ext>
            </a:extLst>
          </p:cNvPr>
          <p:cNvSpPr txBox="1"/>
          <p:nvPr/>
        </p:nvSpPr>
        <p:spPr>
          <a:xfrm>
            <a:off x="1504985" y="3879641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Coding Assistants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Cursor)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12BCB-5B75-1032-FB80-CD33E8FE9064}"/>
              </a:ext>
            </a:extLst>
          </p:cNvPr>
          <p:cNvSpPr txBox="1"/>
          <p:nvPr/>
        </p:nvSpPr>
        <p:spPr>
          <a:xfrm>
            <a:off x="1504985" y="5537213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Developer Agents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Devin)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D74EAE6-5D57-DE03-CA6B-2ABE28BCAFF8}"/>
              </a:ext>
            </a:extLst>
          </p:cNvPr>
          <p:cNvSpPr/>
          <p:nvPr/>
        </p:nvSpPr>
        <p:spPr bwMode="auto">
          <a:xfrm>
            <a:off x="5059838" y="3240734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F4D43D1-93D7-A5D7-0F0B-9B0D939D75EA}"/>
              </a:ext>
            </a:extLst>
          </p:cNvPr>
          <p:cNvSpPr/>
          <p:nvPr/>
        </p:nvSpPr>
        <p:spPr bwMode="auto">
          <a:xfrm>
            <a:off x="5059838" y="4898305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8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088410-F44E-8356-6CBD-7CC174F3C6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3526033"/>
            <a:ext cx="7091062" cy="623047"/>
          </a:xfrm>
        </p:spPr>
        <p:txBody>
          <a:bodyPr/>
          <a:lstStyle/>
          <a:p>
            <a:r>
              <a:rPr lang="en-GB"/>
              <a:t>ChatGPT, Claude and Others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FA78E-201F-58DB-E86F-CB747EB877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501695" y="1628800"/>
            <a:ext cx="5327620" cy="1770797"/>
          </a:xfrm>
        </p:spPr>
        <p:txBody>
          <a:bodyPr/>
          <a:lstStyle/>
          <a:p>
            <a:r>
              <a:rPr lang="en-US"/>
              <a:t>AI Chatbots for Coding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D6E63-B270-6E8D-1C3B-43F55907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computer screen with a yellow square with a yellow square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99ACB8FB-8943-B70D-EF15-F125BEDA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2" y="1902390"/>
            <a:ext cx="2231288" cy="223128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71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710E0-D9D7-7AC8-2DCB-732E27392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6B93-FD11-F498-7643-5AA7552E2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 and Claude) can write code by text prompts</a:t>
            </a:r>
          </a:p>
          <a:p>
            <a:pPr lvl="1"/>
            <a:r>
              <a:rPr lang="en-US" dirty="0"/>
              <a:t>AI prompt → get the code → copy/paste it into your project</a:t>
            </a:r>
          </a:p>
          <a:p>
            <a:pPr>
              <a:spcBef>
                <a:spcPts val="1200"/>
              </a:spcBef>
            </a:pPr>
            <a:r>
              <a:rPr lang="en-US" dirty="0"/>
              <a:t>Leaders: </a:t>
            </a:r>
            <a:r>
              <a:rPr lang="en-US" b="1" dirty="0">
                <a:solidFill>
                  <a:schemeClr val="accent4"/>
                </a:solidFill>
              </a:rPr>
              <a:t>Claude 3.5 Sonnet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ChatGPT 4o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ChatGPT o1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https://livebench.ai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AI chatbots are the underlying </a:t>
            </a:r>
            <a:r>
              <a:rPr lang="en-US" b="1" dirty="0">
                <a:solidFill>
                  <a:schemeClr val="accent4"/>
                </a:solidFill>
              </a:rPr>
              <a:t>building blocks </a:t>
            </a:r>
            <a:r>
              <a:rPr lang="en-US" dirty="0"/>
              <a:t>of AI-powered code assistants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834B6-C835-5E1C-73BD-19EC23A4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Chatbots for Coding Get Smarter</a:t>
            </a:r>
          </a:p>
        </p:txBody>
      </p:sp>
    </p:spTree>
    <p:extLst>
      <p:ext uri="{BB962C8B-B14F-4D97-AF65-F5344CB8AC3E}">
        <p14:creationId xmlns:p14="http://schemas.microsoft.com/office/powerpoint/2010/main" val="22265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A03D9-174E-FCC3-5213-685F714D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12EF-6B84-44DD-0942-8106E4326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prompt for simple coding assistance: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5D1F3-E168-BE75-6C45-7243E91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AI Prompt for Coding</a:t>
            </a:r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B2DBCED-2F5C-F6A9-48AD-3E3E1E24E445}"/>
              </a:ext>
            </a:extLst>
          </p:cNvPr>
          <p:cNvSpPr txBox="1">
            <a:spLocks/>
          </p:cNvSpPr>
          <p:nvPr/>
        </p:nvSpPr>
        <p:spPr>
          <a:xfrm>
            <a:off x="621803" y="1957472"/>
            <a:ext cx="1094521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1950" indent="-36195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4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2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0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latin typeface="Consolas" pitchFamily="49" charset="0"/>
              </a:rPr>
              <a:t>Write a JavaScript function Fib(n) to return the n-</a:t>
            </a:r>
            <a:r>
              <a:rPr lang="en-US" sz="2800" b="1" dirty="0" err="1">
                <a:latin typeface="Consolas" pitchFamily="49" charset="0"/>
              </a:rPr>
              <a:t>th</a:t>
            </a:r>
            <a:r>
              <a:rPr lang="en-US" sz="2800" b="1" dirty="0">
                <a:latin typeface="Consolas" pitchFamily="49" charset="0"/>
              </a:rPr>
              <a:t> Fibonacci number.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9742A-ABE7-DF85-99CA-F34F2C56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6" y="3717424"/>
            <a:ext cx="8562975" cy="2686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A7F10-78C7-4457-3E18-125377A1997D}"/>
              </a:ext>
            </a:extLst>
          </p:cNvPr>
          <p:cNvSpPr/>
          <p:nvPr/>
        </p:nvSpPr>
        <p:spPr bwMode="auto">
          <a:xfrm>
            <a:off x="5590653" y="3211444"/>
            <a:ext cx="287735" cy="385689"/>
          </a:xfrm>
          <a:prstGeom prst="downArrow">
            <a:avLst/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EDE90C4-3EF2-064E-3A75-272EE589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44" y="4272273"/>
            <a:ext cx="4015792" cy="1227675"/>
          </a:xfrm>
          <a:prstGeom prst="wedgeRoundRectCallout">
            <a:avLst>
              <a:gd name="adj1" fmla="val -69744"/>
              <a:gd name="adj2" fmla="val 44875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Typically, ChatGPT generates a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file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2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AI">
  <a:themeElements>
    <a:clrScheme name="SoftUni AI">
      <a:dk1>
        <a:srgbClr val="234465"/>
      </a:dk1>
      <a:lt1>
        <a:srgbClr val="63C5B0"/>
      </a:lt1>
      <a:dk2>
        <a:srgbClr val="192F46"/>
      </a:dk2>
      <a:lt2>
        <a:srgbClr val="FFFFFF"/>
      </a:lt2>
      <a:accent1>
        <a:srgbClr val="784EF9"/>
      </a:accent1>
      <a:accent2>
        <a:srgbClr val="4F8DB2"/>
      </a:accent2>
      <a:accent3>
        <a:srgbClr val="44A9F8"/>
      </a:accent3>
      <a:accent4>
        <a:srgbClr val="FFD999"/>
      </a:accent4>
      <a:accent5>
        <a:srgbClr val="4B4A4F"/>
      </a:accent5>
      <a:accent6>
        <a:srgbClr val="98D8CB"/>
      </a:accent6>
      <a:hlink>
        <a:srgbClr val="98D8CB"/>
      </a:hlink>
      <a:folHlink>
        <a:srgbClr val="55BEA9"/>
      </a:folHlink>
    </a:clrScheme>
    <a:fontScheme name="SoftUni AI">
      <a:majorFont>
        <a:latin typeface="Montserrat Bold"/>
        <a:ea typeface="Calibri"/>
        <a:cs typeface=""/>
      </a:majorFont>
      <a:minorFont>
        <a:latin typeface="Roboto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8" ma:contentTypeDescription="Create a new document." ma:contentTypeScope="" ma:versionID="8b3b91c10ae4ded6346f94cf0d666012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c7e6442cb5abeb5ea84ce9d48cd96538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1702ac2-5cad-44d0-a773-a4e3f245150e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3CD36-4F48-4AD8-B46C-49DE08E6AC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6AC7F-F4C9-4C02-9C8E-00B5F4588C84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d0d25b69-8e68-4841-9284-bd8f9504d222"/>
    <ds:schemaRef ds:uri="http://schemas.microsoft.com/office/infopath/2007/PartnerControls"/>
    <ds:schemaRef ds:uri="http://schemas.openxmlformats.org/package/2006/metadata/core-properties"/>
    <ds:schemaRef ds:uri="b7aee57a-33bc-479a-b375-2a9789967078"/>
  </ds:schemaRefs>
</ds:datastoreItem>
</file>

<file path=customXml/itemProps3.xml><?xml version="1.0" encoding="utf-8"?>
<ds:datastoreItem xmlns:ds="http://schemas.openxmlformats.org/officeDocument/2006/customXml" ds:itemID="{9F14A640-A01C-4552-A616-6CE9E90D6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1724</Words>
  <Application>Microsoft Office PowerPoint</Application>
  <PresentationFormat>Custom</PresentationFormat>
  <Paragraphs>276</Paragraphs>
  <Slides>40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Montserrat Bold</vt:lpstr>
      <vt:lpstr>Montserrat Medium</vt:lpstr>
      <vt:lpstr>Roboto</vt:lpstr>
      <vt:lpstr>Wingdings</vt:lpstr>
      <vt:lpstr>Wingdings 2</vt:lpstr>
      <vt:lpstr>SoftUni AI</vt:lpstr>
      <vt:lpstr>Software Engineers in the AI Era</vt:lpstr>
      <vt:lpstr>Table of Contents</vt:lpstr>
      <vt:lpstr>About Svetlin Nakov</vt:lpstr>
      <vt:lpstr>AI Tools for Developers</vt:lpstr>
      <vt:lpstr>AI Tools for Developers are Improving!</vt:lpstr>
      <vt:lpstr>Evolution of AI-Powered Coding</vt:lpstr>
      <vt:lpstr>AI Chatbots for Coding</vt:lpstr>
      <vt:lpstr>AI Chatbots for Coding Get Smarter</vt:lpstr>
      <vt:lpstr>Sample AI Prompt for Coding</vt:lpstr>
      <vt:lpstr>Claude 3.5 Sonnet – Example</vt:lpstr>
      <vt:lpstr>AI Coding Assistants</vt:lpstr>
      <vt:lpstr>AI Coding Assistants (like Cursor AI)</vt:lpstr>
      <vt:lpstr>AI Coding Assistants in Action</vt:lpstr>
      <vt:lpstr>AI Developer Agents</vt:lpstr>
      <vt:lpstr>AI Developer Agents</vt:lpstr>
      <vt:lpstr>AI Developer Agent – Example</vt:lpstr>
      <vt:lpstr>AI Developer Agents: When?</vt:lpstr>
      <vt:lpstr>Take a Break</vt:lpstr>
      <vt:lpstr>AI is a Tool for Developers</vt:lpstr>
      <vt:lpstr>AI Empowers, Don't Replace Devs!</vt:lpstr>
      <vt:lpstr>Humans in the AI-Development Era</vt:lpstr>
      <vt:lpstr>Shifting Developer Skillsets</vt:lpstr>
      <vt:lpstr>Shifting Developer Skillsets</vt:lpstr>
      <vt:lpstr>Traditional vs. Modern Developer Skillset</vt:lpstr>
      <vt:lpstr>New Roles in Software Development</vt:lpstr>
      <vt:lpstr>Developer Job Market</vt:lpstr>
      <vt:lpstr>Developer Job Market – Evolution</vt:lpstr>
      <vt:lpstr>More Examples</vt:lpstr>
      <vt:lpstr>Code Example</vt:lpstr>
      <vt:lpstr>The "switch-case" Conditional Statement</vt:lpstr>
      <vt:lpstr>Goods vs. Services</vt:lpstr>
      <vt:lpstr>Pitching Your Product</vt:lpstr>
      <vt:lpstr>Blank Slide</vt:lpstr>
      <vt:lpstr>Homework</vt:lpstr>
      <vt:lpstr>Additional Resources</vt:lpstr>
      <vt:lpstr>Summary</vt:lpstr>
      <vt:lpstr>Questions?</vt:lpstr>
      <vt:lpstr>SoftUni AI</vt:lpstr>
      <vt:lpstr>License</vt:lpstr>
      <vt:lpstr>Trainings @ SoftUni AI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AI Presentation</dc:title>
  <dc:subject>AI Course</dc:subject>
  <dc:creator>SoftUni AI</dc:creator>
  <cp:keywords>SoftUni AI; SoftUni; course; AI</cp:keywords>
  <dc:description>© SoftUni AI – https://ai.softuni.bg
© Software University – https://softuni.bg
Copyrighted document. Unauthorized copy, reproduction or use is not permitted.</dc:description>
  <cp:lastModifiedBy>Svetlin Nakov</cp:lastModifiedBy>
  <cp:revision>158</cp:revision>
  <dcterms:created xsi:type="dcterms:W3CDTF">2020-05-22T09:36:57Z</dcterms:created>
  <dcterms:modified xsi:type="dcterms:W3CDTF">2024-10-07T22:36:34Z</dcterms:modified>
  <cp:category>AI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0x010100B4E63F92689E2344800622A05AA3C338</vt:lpwstr>
  </property>
</Properties>
</file>