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266" r:id="rId9"/>
    <p:sldId id="623" r:id="rId10"/>
    <p:sldId id="624" r:id="rId11"/>
    <p:sldId id="625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266"/>
            <p14:sldId id="623"/>
            <p14:sldId id="624"/>
            <p14:sldId id="625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139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buditel.softuni.bg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.softuni.bg/" TargetMode="External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hyperlink" Target="https://buditel.softuni.bg/" TargetMode="External"/><Relationship Id="rId16" Type="http://schemas.openxmlformats.org/officeDocument/2006/relationships/image" Target="../media/image15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digital.softuni.bg/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03618" y="5889668"/>
            <a:ext cx="1711320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Logo Oval">
            <a:extLst>
              <a:ext uri="{FF2B5EF4-FFF2-40B4-BE49-F238E27FC236}">
                <a16:creationId xmlns:a16="http://schemas.microsoft.com/office/drawing/2014/main" id="{04393970-62B7-BD3F-7846-FD1D0EA4AEA0}"/>
              </a:ext>
            </a:extLst>
          </p:cNvPr>
          <p:cNvSpPr/>
          <p:nvPr userDrawn="1"/>
        </p:nvSpPr>
        <p:spPr>
          <a:xfrm>
            <a:off x="5291932" y="5095344"/>
            <a:ext cx="1656185" cy="1656184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5" name="Logo Icon">
            <a:extLst>
              <a:ext uri="{FF2B5EF4-FFF2-40B4-BE49-F238E27FC236}">
                <a16:creationId xmlns:a16="http://schemas.microsoft.com/office/drawing/2014/main" id="{C026A59C-1ADF-BA56-5CD8-DFA1CE1C76B6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0802" y="5262880"/>
            <a:ext cx="859617" cy="1232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hlinkClick r:id="rId4"/>
            <a:extLst>
              <a:ext uri="{FF2B5EF4-FFF2-40B4-BE49-F238E27FC236}">
                <a16:creationId xmlns:a16="http://schemas.microsoft.com/office/drawing/2014/main" id="{8E039057-7442-2B29-2C6B-A04595C35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858DF53B-220B-0233-0A9A-AA6EDBA1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100548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1F3F96E7-0E07-BB2B-E723-EA1CE2CBB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F778B016-4C05-A747-BB6C-2A58A07CA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10026627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1FC71051-26A2-CE64-D71A-BB07B802A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9812693" y="5796877"/>
            <a:ext cx="1870680" cy="6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Logo SoftUni Digital">
            <a:hlinkClick r:id="rId5"/>
            <a:extLst>
              <a:ext uri="{FF2B5EF4-FFF2-40B4-BE49-F238E27FC236}">
                <a16:creationId xmlns:a16="http://schemas.microsoft.com/office/drawing/2014/main" id="{F3182BC9-348D-9A9F-2CB4-457279AF518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15171" y="4672902"/>
            <a:ext cx="1872000" cy="634525"/>
          </a:xfrm>
          <a:prstGeom prst="rect">
            <a:avLst/>
          </a:prstGeom>
        </p:spPr>
      </p:pic>
      <p:pic>
        <p:nvPicPr>
          <p:cNvPr id="11" name="Logo SoftUni Creative">
            <a:hlinkClick r:id="rId8"/>
            <a:extLst>
              <a:ext uri="{FF2B5EF4-FFF2-40B4-BE49-F238E27FC236}">
                <a16:creationId xmlns:a16="http://schemas.microsoft.com/office/drawing/2014/main" id="{8F636157-EFA7-F1E2-9F70-A1EE1F957FF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2693" y="3582850"/>
            <a:ext cx="1870680" cy="600601"/>
          </a:xfrm>
          <a:prstGeom prst="rect">
            <a:avLst/>
          </a:prstGeom>
        </p:spPr>
      </p:pic>
      <p:pic>
        <p:nvPicPr>
          <p:cNvPr id="14" name="Logo Software University">
            <a:hlinkClick r:id="rId11"/>
            <a:extLst>
              <a:ext uri="{FF2B5EF4-FFF2-40B4-BE49-F238E27FC236}">
                <a16:creationId xmlns:a16="http://schemas.microsoft.com/office/drawing/2014/main" id="{68D6A158-3803-177F-9CE0-53D80839053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815171" y="2570555"/>
            <a:ext cx="1872000" cy="522844"/>
          </a:xfrm>
          <a:prstGeom prst="rect">
            <a:avLst/>
          </a:prstGeom>
        </p:spPr>
      </p:pic>
      <p:pic>
        <p:nvPicPr>
          <p:cNvPr id="15" name="Logo SoftUni">
            <a:hlinkClick r:id="rId14"/>
            <a:extLst>
              <a:ext uri="{FF2B5EF4-FFF2-40B4-BE49-F238E27FC236}">
                <a16:creationId xmlns:a16="http://schemas.microsoft.com/office/drawing/2014/main" id="{5604BEA7-658E-04EB-5D40-3ECBD4808FFF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815171" y="1505104"/>
            <a:ext cx="1870681" cy="576000"/>
          </a:xfrm>
          <a:prstGeom prst="rect">
            <a:avLst/>
          </a:prstGeom>
        </p:spPr>
      </p:pic>
      <p:pic>
        <p:nvPicPr>
          <p:cNvPr id="17" name="Slide Logo">
            <a:hlinkClick r:id="rId2"/>
            <a:extLst>
              <a:ext uri="{FF2B5EF4-FFF2-40B4-BE49-F238E27FC236}">
                <a16:creationId xmlns:a16="http://schemas.microsoft.com/office/drawing/2014/main" id="{49CF8B25-5E0F-E165-CEEC-F2328382D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18868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EB229905-4708-0885-DCFA-AE5F1D940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982868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5A3921B3-866E-10A1-3DDE-67B10039B9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97425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FFD8A643-C185-7781-31C6-ED8BC37D9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315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3"/>
            <a:extLst>
              <a:ext uri="{FF2B5EF4-FFF2-40B4-BE49-F238E27FC236}">
                <a16:creationId xmlns:a16="http://schemas.microsoft.com/office/drawing/2014/main" id="{3CD92C43-88F2-CBB9-3BD6-E8A1F724F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42491A4E-ED5B-94D4-FB74-178362738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88" y="1304764"/>
            <a:ext cx="434275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source code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630704"/>
            <a:ext cx="2167605" cy="662392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54929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418904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8" y="2945264"/>
            <a:ext cx="3352799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5280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Value Proposition</a:t>
            </a:r>
          </a:p>
          <a:p>
            <a:pPr lvl="1"/>
            <a:r>
              <a:rPr lang="en-US" dirty="0"/>
              <a:t>What is Value Proposition? USP</a:t>
            </a:r>
          </a:p>
          <a:p>
            <a:pPr lvl="1"/>
            <a:r>
              <a:rPr lang="en-US" dirty="0"/>
              <a:t>Goods and Services</a:t>
            </a:r>
            <a:endParaRPr lang="bg-BG" dirty="0"/>
          </a:p>
          <a:p>
            <a:r>
              <a:rPr lang="en-US" b="1" dirty="0">
                <a:solidFill>
                  <a:schemeClr val="bg1"/>
                </a:solidFill>
              </a:rPr>
              <a:t>Associative Arrays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1310003"/>
            <a:ext cx="10873208" cy="5143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</a:t>
            </a:r>
            <a:r>
              <a:rPr lang="en-US" b="1" dirty="0">
                <a:solidFill>
                  <a:srgbClr val="FFFFFF"/>
                </a:solidFill>
              </a:rPr>
              <a:t>== what the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r>
              <a:rPr lang="en-US" b="1" dirty="0">
                <a:solidFill>
                  <a:srgbClr val="FFFFFF"/>
                </a:solidFill>
              </a:rPr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b="1" dirty="0">
                <a:solidFill>
                  <a:srgbClr val="FFFFFF"/>
                </a:solidFill>
              </a:rPr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</a:t>
            </a:r>
            <a:r>
              <a:rPr lang="en-US" b="1" dirty="0">
                <a:solidFill>
                  <a:srgbClr val="FFFFFF"/>
                </a:solidFill>
              </a:rPr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Unique Selling Proposition (USP) </a:t>
            </a:r>
            <a:r>
              <a:rPr lang="en-US" b="1" dirty="0">
                <a:solidFill>
                  <a:srgbClr val="FFFFFF"/>
                </a:solidFill>
              </a:rPr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en-US" b="1" dirty="0">
                <a:solidFill>
                  <a:srgbClr val="FFFFFF"/>
                </a:solidFill>
              </a:rPr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>
                <a:solidFill>
                  <a:srgbClr val="FFFFFF"/>
                </a:solidFill>
              </a:rPr>
              <a:t> hold key-value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  <a:r>
              <a:rPr lang="en-US" dirty="0">
                <a:solidFill>
                  <a:srgbClr val="FFFFFF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670476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(presentations, examples, demonstration code, exercises, homework, video and other assets) is </a:t>
            </a:r>
            <a:r>
              <a:rPr lang="en-US" b="1" dirty="0"/>
              <a:t>copyrighted content </a:t>
            </a:r>
            <a:r>
              <a:rPr lang="en-US" dirty="0"/>
              <a:t>developed by SoftUni
Unauthorized copying, distribution or use is illegal
© SoftUni – </a:t>
            </a:r>
            <a:r>
              <a:rPr lang="en-US" dirty="0">
                <a:hlinkClick r:id="rId3"/>
              </a:rPr>
              <a:t>https://softuni.org</a:t>
            </a:r>
            <a:r>
              <a:rPr lang="en-US" dirty="0"/>
              <a:t>
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298788" cy="55980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3300" dirty="0"/>
              <a:t>Private vocational high school of digital sciences "</a:t>
            </a:r>
            <a:r>
              <a:rPr lang="en-US" sz="3300" b="1" dirty="0">
                <a:solidFill>
                  <a:schemeClr val="bg1"/>
                </a:solidFill>
              </a:rPr>
              <a:t>SoftUni BUDITEL</a:t>
            </a:r>
            <a:r>
              <a:rPr lang="en-US" sz="3300" dirty="0"/>
              <a:t>" is part of the </a:t>
            </a:r>
            <a:r>
              <a:rPr lang="en-US" sz="3300" b="1" dirty="0"/>
              <a:t>SoftUni family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</a:t>
            </a:r>
            <a:r>
              <a:rPr lang="en-US" sz="3100" dirty="0"/>
              <a:t> – high-quality education for the digital professions of the future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University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software engineering academy: zero-to-career trainings for developers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Creative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design and creative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Digital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digital marketing and online business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/>
          <a:lstStyle/>
          <a:p>
            <a:r>
              <a:rPr lang="en-US"/>
              <a:t>About SoftUni and SoftUni BUDITEL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5650" y="1116000"/>
            <a:ext cx="7582779" cy="5409344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/>
              <a:t>Fruit and vegetables shop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en-US" dirty="0"/>
              <a:t>Value Proposition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6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0" dirty="0"/>
              <a:t>Transactions where no physical goods are transferred 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Intangible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manufactured, stored and transported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Ex: cleaning, car repair, haircuts, medical checkups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returned or replaced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8751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78" y="3429000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 Buditel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B050"/>
      </a:accent2>
      <a:accent3>
        <a:srgbClr val="0024F2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39155</TotalTime>
  <Words>1122</Words>
  <Application>Microsoft Office PowerPoint</Application>
  <PresentationFormat>Custom</PresentationFormat>
  <Paragraphs>199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USP – Examples</vt:lpstr>
      <vt:lpstr>Goods vs. Services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  <vt:lpstr>License</vt:lpstr>
      <vt:lpstr>About SoftUni and SoftUni BUDITEL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193</cp:revision>
  <dcterms:created xsi:type="dcterms:W3CDTF">2020-05-22T09:36:57Z</dcterms:created>
  <dcterms:modified xsi:type="dcterms:W3CDTF">2024-05-11T09:53:06Z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