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29"/>
  </p:notesMasterIdLst>
  <p:handoutMasterIdLst>
    <p:handoutMasterId r:id="rId30"/>
  </p:handoutMasterIdLst>
  <p:sldIdLst>
    <p:sldId id="586" r:id="rId3"/>
    <p:sldId id="276" r:id="rId4"/>
    <p:sldId id="258" r:id="rId5"/>
    <p:sldId id="588" r:id="rId6"/>
    <p:sldId id="622" r:id="rId7"/>
    <p:sldId id="621" r:id="rId8"/>
    <p:sldId id="266" r:id="rId9"/>
    <p:sldId id="623" r:id="rId10"/>
    <p:sldId id="624" r:id="rId11"/>
    <p:sldId id="625" r:id="rId12"/>
    <p:sldId id="353" r:id="rId13"/>
    <p:sldId id="402" r:id="rId14"/>
    <p:sldId id="497" r:id="rId15"/>
    <p:sldId id="583" r:id="rId16"/>
    <p:sldId id="584" r:id="rId17"/>
    <p:sldId id="585" r:id="rId18"/>
    <p:sldId id="582" r:id="rId19"/>
    <p:sldId id="500" r:id="rId20"/>
    <p:sldId id="581" r:id="rId21"/>
    <p:sldId id="502" r:id="rId22"/>
    <p:sldId id="494" r:id="rId23"/>
    <p:sldId id="626" r:id="rId24"/>
    <p:sldId id="587" r:id="rId25"/>
    <p:sldId id="489" r:id="rId26"/>
    <p:sldId id="289" r:id="rId27"/>
    <p:sldId id="627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18BAFFA-D1C8-4BEF-8DCB-9DEB6E68FD76}">
          <p14:sldIdLst>
            <p14:sldId id="586"/>
            <p14:sldId id="276"/>
          </p14:sldIdLst>
        </p14:section>
        <p14:section name="Content" id="{DDDC0699-22AF-49C1-9AD1-362FB3AC3845}">
          <p14:sldIdLst>
            <p14:sldId id="258"/>
            <p14:sldId id="588"/>
            <p14:sldId id="622"/>
            <p14:sldId id="621"/>
            <p14:sldId id="266"/>
            <p14:sldId id="623"/>
            <p14:sldId id="624"/>
            <p14:sldId id="625"/>
            <p14:sldId id="353"/>
            <p14:sldId id="402"/>
            <p14:sldId id="497"/>
            <p14:sldId id="583"/>
            <p14:sldId id="584"/>
            <p14:sldId id="585"/>
            <p14:sldId id="582"/>
            <p14:sldId id="500"/>
            <p14:sldId id="581"/>
            <p14:sldId id="502"/>
            <p14:sldId id="494"/>
          </p14:sldIdLst>
        </p14:section>
        <p14:section name="Conclusion" id="{E5D38F90-EA9B-40C4-BC0D-66DEDBA59E45}">
          <p14:sldIdLst>
            <p14:sldId id="626"/>
            <p14:sldId id="587"/>
            <p14:sldId id="489"/>
            <p14:sldId id="289"/>
            <p14:sldId id="6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4EBF"/>
    <a:srgbClr val="E7F0FF"/>
    <a:srgbClr val="4F5669"/>
    <a:srgbClr val="A3ABBC"/>
    <a:srgbClr val="32737E"/>
    <a:srgbClr val="38808C"/>
    <a:srgbClr val="000000"/>
    <a:srgbClr val="6999A3"/>
    <a:srgbClr val="5E91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5" autoAdjust="0"/>
    <p:restoredTop sz="94533" autoAdjust="0"/>
  </p:normalViewPr>
  <p:slideViewPr>
    <p:cSldViewPr>
      <p:cViewPr varScale="1">
        <p:scale>
          <a:sx n="75" d="100"/>
          <a:sy n="75" d="100"/>
        </p:scale>
        <p:origin x="240" y="4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25" d="100"/>
          <a:sy n="125" d="100"/>
        </p:scale>
        <p:origin x="912" y="-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10-May-24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buditel.softuni.b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50"/>
            </a:lvl1pPr>
          </a:lstStyle>
          <a:p>
            <a:r>
              <a:rPr lang="en-US" dirty="0"/>
              <a:t>© SoftUni Buditel – </a:t>
            </a:r>
            <a:r>
              <a:rPr lang="en-US" dirty="0">
                <a:hlinkClick r:id="rId2"/>
              </a:rPr>
              <a:t>https://buditel.softuni.bg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76213" indent="-17621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60363" indent="-182563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36575" indent="-174625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719138" indent="-179388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895350" indent="-177800" algn="l" defTabSz="1218987" rtl="0" eaLnBrk="1" latinLnBrk="0" hangingPunct="1">
      <a:buFont typeface="Wingdings" panose="05000000000000000000" pitchFamily="2" charset="2"/>
      <a:buChar char="§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BD480A7-2B15-4BAB-8DDA-C8E4243046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01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CB4C2-3BCC-4D71-9E9A-C263EC547DE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3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833CB-E20B-4399-AC5A-B647B19185AD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3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D8D4-A7CD-4F24-8ABA-396F723586D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152110-D6D6-4E84-9CF5-58F776919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1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C8FD972-A481-4873-9046-7B591967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45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8135097-365B-4D0C-B8B4-33D51ED0071B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423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915f3f00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915f3f00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EB04C17-05DC-4B5E-921A-393BA92C7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89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7FB019A-842B-4320-8946-83D7CD8B52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0D306DE-0F73-42F0-955E-CD3E757F0C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0877B-DA79-4C3F-A093-399075A7A022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56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38F-94CA-4AE2-976B-B6970102C615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964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70793-B2C6-40DD-9ED8-22042CD18011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8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.softuni.bg/" TargetMode="External"/><Relationship Id="rId13" Type="http://schemas.openxmlformats.org/officeDocument/2006/relationships/hyperlink" Target="https://softuni.org/" TargetMode="External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17" Type="http://schemas.openxmlformats.org/officeDocument/2006/relationships/image" Target="../media/image3.svg"/><Relationship Id="rId2" Type="http://schemas.openxmlformats.org/officeDocument/2006/relationships/hyperlink" Target="https://buditel.softuni.bg/" TargetMode="External"/><Relationship Id="rId16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hyperlink" Target="https://digital.softuni.bg/" TargetMode="External"/><Relationship Id="rId15" Type="http://schemas.openxmlformats.org/officeDocument/2006/relationships/image" Target="../media/image15.svg"/><Relationship Id="rId10" Type="http://schemas.openxmlformats.org/officeDocument/2006/relationships/hyperlink" Target="https://softuni.bg/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buditel.softuni.bg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uditel.softuni.bg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73270" y="6189708"/>
            <a:ext cx="2950749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0" name="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73270" y="5807428"/>
            <a:ext cx="295074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47C7FABC-EBD0-CBAC-7200-A2664008D3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03618" y="5889668"/>
            <a:ext cx="1711320" cy="6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15493" y="5263605"/>
            <a:ext cx="370464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0" kern="1200" dirty="0" smtClean="0">
                <a:solidFill>
                  <a:srgbClr val="4F5669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6" name="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415493" y="4771666"/>
            <a:ext cx="370464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id="{9B67373D-D20D-EDFD-2BBD-4E2FB250C9F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35958" y="3212976"/>
            <a:ext cx="5754798" cy="3112540"/>
          </a:xfrm>
          <a:prstGeom prst="rect">
            <a:avLst/>
          </a:prstGeom>
        </p:spPr>
        <p:txBody>
          <a:bodyPr>
            <a:normAutofit/>
          </a:bodyPr>
          <a:lstStyle>
            <a:lvl1pPr marL="152362" indent="0">
              <a:buNone/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Sofia Sans" pitchFamily="2" charset="0"/>
              </a:defRPr>
            </a:lvl1pPr>
          </a:lstStyle>
          <a:p>
            <a:r>
              <a:rPr lang="en-US" dirty="0"/>
              <a:t>Click Icon to Add Picture</a:t>
            </a:r>
            <a:endParaRPr lang="bg-BG" dirty="0"/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1572" y="1484784"/>
            <a:ext cx="10962447" cy="1385863"/>
          </a:xfrm>
        </p:spPr>
        <p:txBody>
          <a:bodyPr spcFirstLastPara="1" vert="horz" wrap="square" lIns="91425" tIns="91425" rIns="91425" bIns="91425" rtlCol="0" anchor="ctr" anchorCtr="0">
            <a:normAutofit/>
          </a:bodyPr>
          <a:lstStyle>
            <a:lvl1pPr marL="0" indent="0" algn="ctr">
              <a:buNone/>
              <a:defRPr lang="en-US" sz="3600" b="0" i="0" u="none" strike="noStrike" cap="none" noProof="0" dirty="0">
                <a:solidFill>
                  <a:schemeClr val="bg1">
                    <a:lumMod val="50000"/>
                  </a:schemeClr>
                </a:solidFill>
                <a:latin typeface="Sofia Sans" pitchFamily="2" charset="0"/>
                <a:ea typeface="Arial"/>
                <a:cs typeface="Arial"/>
                <a:sym typeface="Arial"/>
              </a:defRPr>
            </a:lvl1pPr>
          </a:lstStyle>
          <a:p>
            <a:pPr marL="361950" marR="0" lvl="0" indent="-36195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</a:pPr>
            <a:r>
              <a:rPr lang="en-GB" dirty="0"/>
              <a:t>Presentation Subtitle</a:t>
            </a:r>
            <a:endParaRPr lang="bg-BG" dirty="0"/>
          </a:p>
          <a:p>
            <a:pPr marR="0" lvl="0" algn="ctr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1572" y="485052"/>
            <a:ext cx="10962447" cy="953212"/>
          </a:xfrm>
          <a:ln>
            <a:noFill/>
          </a:ln>
        </p:spPr>
        <p:txBody>
          <a:bodyPr>
            <a:noAutofit/>
          </a:bodyPr>
          <a:lstStyle>
            <a:lvl1pPr algn="ctr">
              <a:defRPr lang="en-US" sz="6000" b="1" i="0" u="none" strike="noStrike" kern="1200" cap="none" dirty="0">
                <a:solidFill>
                  <a:schemeClr val="tx2"/>
                </a:solidFill>
                <a:latin typeface="Sofia Sans" pitchFamily="2" charset="0"/>
                <a:ea typeface="+mj-ea"/>
                <a:cs typeface="+mj-cs"/>
                <a:sym typeface="Arial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1" y="6435645"/>
            <a:ext cx="12188825" cy="422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276F95FD-F5E4-4941-B628-46A2031F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Logo Circle">
            <a:extLst>
              <a:ext uri="{FF2B5EF4-FFF2-40B4-BE49-F238E27FC236}">
                <a16:creationId xmlns:a16="http://schemas.microsoft.com/office/drawing/2014/main" id="{EA61396F-3089-0130-8EF5-AA1B0FA72F99}"/>
              </a:ext>
            </a:extLst>
          </p:cNvPr>
          <p:cNvGrpSpPr/>
          <p:nvPr userDrawn="1"/>
        </p:nvGrpSpPr>
        <p:grpSpPr>
          <a:xfrm>
            <a:off x="5291932" y="5095344"/>
            <a:ext cx="1656185" cy="1656184"/>
            <a:chOff x="5238948" y="4810049"/>
            <a:chExt cx="1656185" cy="1656184"/>
          </a:xfrm>
        </p:grpSpPr>
        <p:sp>
          <p:nvSpPr>
            <p:cNvPr id="11" name="Logo Oval">
              <a:extLst>
                <a:ext uri="{FF2B5EF4-FFF2-40B4-BE49-F238E27FC236}">
                  <a16:creationId xmlns:a16="http://schemas.microsoft.com/office/drawing/2014/main" id="{1DF0A708-7042-01E1-C5B1-B8AA783A7744}"/>
                </a:ext>
              </a:extLst>
            </p:cNvPr>
            <p:cNvSpPr/>
            <p:nvPr userDrawn="1"/>
          </p:nvSpPr>
          <p:spPr>
            <a:xfrm>
              <a:off x="5238948" y="4810049"/>
              <a:ext cx="1656185" cy="1656184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868" tIns="121868" rIns="121868" bIns="121868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87" dirty="0"/>
            </a:p>
          </p:txBody>
        </p:sp>
        <p:pic>
          <p:nvPicPr>
            <p:cNvPr id="12" name="Logo Text">
              <a:extLst>
                <a:ext uri="{FF2B5EF4-FFF2-40B4-BE49-F238E27FC236}">
                  <a16:creationId xmlns:a16="http://schemas.microsoft.com/office/drawing/2014/main" id="{A341A768-FD01-762E-2F47-0A3A891A9E65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l="47151"/>
            <a:stretch/>
          </p:blipFill>
          <p:spPr>
            <a:xfrm>
              <a:off x="5606975" y="5625768"/>
              <a:ext cx="950919" cy="638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Logo Image">
              <a:extLst>
                <a:ext uri="{FF2B5EF4-FFF2-40B4-BE49-F238E27FC236}">
                  <a16:creationId xmlns:a16="http://schemas.microsoft.com/office/drawing/2014/main" id="{C21A3CEB-BD8D-DA29-2E73-1B8C3DB848AB}"/>
                </a:ext>
              </a:extLst>
            </p:cNvPr>
            <p:cNvPicPr preferRelativeResize="0"/>
            <p:nvPr userDrawn="1"/>
          </p:nvPicPr>
          <p:blipFill rotWithShape="1">
            <a:blip r:embed="rId2">
              <a:alphaModFix amt="81000"/>
            </a:blip>
            <a:srcRect r="53639"/>
            <a:stretch/>
          </p:blipFill>
          <p:spPr>
            <a:xfrm>
              <a:off x="5665361" y="5015192"/>
              <a:ext cx="834149" cy="63863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8000" y="1116000"/>
            <a:ext cx="5760044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999" y="1116000"/>
            <a:ext cx="5836337" cy="518916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Slide Logo">
            <a:hlinkClick r:id="rId3"/>
            <a:extLst>
              <a:ext uri="{FF2B5EF4-FFF2-40B4-BE49-F238E27FC236}">
                <a16:creationId xmlns:a16="http://schemas.microsoft.com/office/drawing/2014/main" id="{8E039057-7442-2B29-2C6B-A04595C35F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88825" cy="136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5" name="Picture Placeholder"/>
          <p:cNvSpPr>
            <a:spLocks noGrp="1"/>
          </p:cNvSpPr>
          <p:nvPr>
            <p:ph type="pic" idx="1" hasCustomPrompt="1"/>
          </p:nvPr>
        </p:nvSpPr>
        <p:spPr>
          <a:xfrm>
            <a:off x="304298" y="1116000"/>
            <a:ext cx="3774954" cy="5409344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1"/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2" name="Rectangle Left"/>
          <p:cNvSpPr/>
          <p:nvPr/>
        </p:nvSpPr>
        <p:spPr>
          <a:xfrm flipH="1">
            <a:off x="4079821" y="1116000"/>
            <a:ext cx="45719" cy="54093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vert="horz" lIns="108000" tIns="36000" rIns="108000" bIns="36000" rtlCol="0" anchor="ctr">
            <a:normAutofit/>
          </a:bodyPr>
          <a:lstStyle/>
          <a:p>
            <a:pPr lvl="0" indent="0" algn="ctr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ko-KR" sz="2130" baseline="0" noProof="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14" name="Slide Body Text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5650" y="1116000"/>
            <a:ext cx="7582779" cy="540934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  <a:lvl2pPr latinLnBrk="0">
              <a:defRPr>
                <a:solidFill>
                  <a:schemeClr val="tx2"/>
                </a:solidFill>
              </a:defRPr>
            </a:lvl2pPr>
            <a:lvl3pPr latinLnBrk="0">
              <a:defRPr>
                <a:solidFill>
                  <a:schemeClr val="tx2"/>
                </a:solidFill>
              </a:defRPr>
            </a:lvl3pPr>
            <a:lvl4pPr latinLnBrk="0">
              <a:defRPr>
                <a:solidFill>
                  <a:schemeClr val="tx2"/>
                </a:solidFill>
              </a:defRPr>
            </a:lvl4pPr>
            <a:lvl5pPr latinLnBrk="0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858DF53B-220B-0233-0A9A-AA6EDBA130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 userDrawn="1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D6C91AC6-E35F-3509-CD66-DEB2A31829D2}"/>
              </a:ext>
            </a:extLst>
          </p:cNvPr>
          <p:cNvSpPr/>
          <p:nvPr userDrawn="1"/>
        </p:nvSpPr>
        <p:spPr>
          <a:xfrm>
            <a:off x="216000" y="1124744"/>
            <a:ext cx="11711060" cy="5463256"/>
          </a:xfrm>
          <a:prstGeom prst="roundRect">
            <a:avLst>
              <a:gd name="adj" fmla="val 2527"/>
            </a:avLst>
          </a:prstGeom>
          <a:solidFill>
            <a:srgbClr val="004EBF"/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Up Right Icon">
            <a:extLst>
              <a:ext uri="{FF2B5EF4-FFF2-40B4-BE49-F238E27FC236}">
                <a16:creationId xmlns:a16="http://schemas.microsoft.com/office/drawing/2014/main" id="{0924B62C-54DE-FCA3-FD31-249C062DD250}"/>
              </a:ext>
            </a:extLst>
          </p:cNvPr>
          <p:cNvSpPr/>
          <p:nvPr userDrawn="1"/>
        </p:nvSpPr>
        <p:spPr>
          <a:xfrm rot="5400000">
            <a:off x="10754872" y="1404639"/>
            <a:ext cx="1018758" cy="909560"/>
          </a:xfrm>
          <a:prstGeom prst="halfFrame">
            <a:avLst>
              <a:gd name="adj1" fmla="val 18518"/>
              <a:gd name="adj2" fmla="val 2328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>
              <a:solidFill>
                <a:schemeClr val="bg2"/>
              </a:solidFill>
            </a:endParaRPr>
          </a:p>
        </p:txBody>
      </p:sp>
      <p:sp>
        <p:nvSpPr>
          <p:cNvPr id="6" name="Scroller">
            <a:extLst>
              <a:ext uri="{FF2B5EF4-FFF2-40B4-BE49-F238E27FC236}">
                <a16:creationId xmlns:a16="http://schemas.microsoft.com/office/drawing/2014/main" id="{91902ACE-7BCD-AE61-62B7-0274095664C4}"/>
              </a:ext>
            </a:extLst>
          </p:cNvPr>
          <p:cNvSpPr/>
          <p:nvPr userDrawn="1"/>
        </p:nvSpPr>
        <p:spPr>
          <a:xfrm>
            <a:off x="398334" y="1350660"/>
            <a:ext cx="216925" cy="5050140"/>
          </a:xfrm>
          <a:prstGeom prst="roundRect">
            <a:avLst>
              <a:gd name="adj" fmla="val 50000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>
            <a:solidFill>
              <a:srgbClr val="4E9B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8" tIns="121868" rIns="121868" bIns="121868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7" dirty="0">
              <a:solidFill>
                <a:schemeClr val="bg2"/>
              </a:solidFill>
            </a:endParaRPr>
          </a:p>
        </p:txBody>
      </p:sp>
      <p:sp>
        <p:nvSpPr>
          <p:cNvPr id="11" name="Slide Body Text">
            <a:extLst>
              <a:ext uri="{FF2B5EF4-FFF2-40B4-BE49-F238E27FC236}">
                <a16:creationId xmlns:a16="http://schemas.microsoft.com/office/drawing/2014/main" id="{3696548A-24C7-0E3E-E530-CFAEE2BA687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765820" y="1310003"/>
            <a:ext cx="10932891" cy="5143333"/>
          </a:xfrm>
          <a:prstGeom prst="rect">
            <a:avLst/>
          </a:prstGeom>
        </p:spPr>
        <p:txBody>
          <a:bodyPr spcFirstLastPara="1" wrap="square" lIns="108000" tIns="36000" rIns="108000" bIns="36000" anchor="t" anchorCtr="0">
            <a:normAutofit/>
          </a:bodyPr>
          <a:lstStyle>
            <a:lvl1pPr marL="358775" lvl="0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defRPr sz="3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803275" lvl="1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2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2pPr>
            <a:lvl3pPr marL="1260475" lvl="2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30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3pPr>
            <a:lvl4pPr marL="1704975" lvl="3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4pPr>
            <a:lvl5pPr marL="2149475" lvl="4" indent="-36000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  <a:tabLst/>
              <a:defRPr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5pPr>
            <a:lvl6pPr marL="3656686" lvl="5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133" lvl="6" indent="-42322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5581" lvl="7" indent="-42322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5028" lvl="8" indent="-42322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  <a:endParaRPr lang="bg-BG" dirty="0"/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11CBA057-9AC6-E687-0731-B76FB2988DD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5999" y="144000"/>
            <a:ext cx="10054877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>
              <a:defRPr sz="4400" b="1">
                <a:solidFill>
                  <a:schemeClr val="tx2"/>
                </a:solidFill>
                <a:latin typeface="Sofia Sans" pitchFamily="2" charset="0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1F3F96E7-0E07-BB2B-E723-EA1CE2CBB5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4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3" name="Text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33792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</a:t>
            </a:r>
            <a:r>
              <a:rPr lang="bg-BG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Buditel – </a:t>
            </a:r>
            <a:r>
              <a:rPr lang="en-US" sz="1600" u="sng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https://buditel.softuni.bg</a:t>
            </a:r>
            <a:r>
              <a:rPr lang="en-US" sz="1600" noProof="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399" noProof="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426502" cy="1573630"/>
          </a:xfrm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kumimoji="0" lang="en-US" sz="1380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F778B016-4C05-A747-BB6C-2A58A07CAE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507000"/>
            <a:ext cx="36731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7" name="Logo SoftUni Buditel">
            <a:hlinkClick r:id="rId2"/>
            <a:extLst>
              <a:ext uri="{FF2B5EF4-FFF2-40B4-BE49-F238E27FC236}">
                <a16:creationId xmlns:a16="http://schemas.microsoft.com/office/drawing/2014/main" id="{023EF95E-B767-7388-884A-449FBE868CE5}"/>
              </a:ext>
            </a:extLst>
          </p:cNvPr>
          <p:cNvPicPr preferRelativeResize="0"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815171" y="5924793"/>
            <a:ext cx="1872000" cy="528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Logo SoftUni Digital">
            <a:hlinkClick r:id="rId5"/>
            <a:extLst>
              <a:ext uri="{FF2B5EF4-FFF2-40B4-BE49-F238E27FC236}">
                <a16:creationId xmlns:a16="http://schemas.microsoft.com/office/drawing/2014/main" id="{1E5FB0A9-34BC-83A4-2C2A-33C714ABF11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815171" y="4810158"/>
            <a:ext cx="1872000" cy="634525"/>
          </a:xfrm>
          <a:prstGeom prst="rect">
            <a:avLst/>
          </a:prstGeom>
        </p:spPr>
      </p:pic>
      <p:pic>
        <p:nvPicPr>
          <p:cNvPr id="8" name="Logo SoftUni Creative">
            <a:hlinkClick r:id="rId8"/>
            <a:extLst>
              <a:ext uri="{FF2B5EF4-FFF2-40B4-BE49-F238E27FC236}">
                <a16:creationId xmlns:a16="http://schemas.microsoft.com/office/drawing/2014/main" id="{24215B95-F59A-6D2E-C035-98B0A53C6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52373" y="3635654"/>
            <a:ext cx="1997596" cy="694396"/>
          </a:xfrm>
          <a:prstGeom prst="rect">
            <a:avLst/>
          </a:prstGeom>
        </p:spPr>
      </p:pic>
      <p:pic>
        <p:nvPicPr>
          <p:cNvPr id="5" name="Logo Software University">
            <a:hlinkClick r:id="rId10"/>
            <a:extLst>
              <a:ext uri="{FF2B5EF4-FFF2-40B4-BE49-F238E27FC236}">
                <a16:creationId xmlns:a16="http://schemas.microsoft.com/office/drawing/2014/main" id="{47E8798E-CBA9-48CD-B796-F9FD377DBC0A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9815171" y="2632702"/>
            <a:ext cx="1872000" cy="522844"/>
          </a:xfrm>
          <a:prstGeom prst="rect">
            <a:avLst/>
          </a:prstGeom>
        </p:spPr>
      </p:pic>
      <p:pic>
        <p:nvPicPr>
          <p:cNvPr id="4" name="Logo SoftUni">
            <a:hlinkClick r:id="rId13"/>
            <a:extLst>
              <a:ext uri="{FF2B5EF4-FFF2-40B4-BE49-F238E27FC236}">
                <a16:creationId xmlns:a16="http://schemas.microsoft.com/office/drawing/2014/main" id="{395A5610-F911-4C31-BF1F-F30F8766C34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9815171" y="1576594"/>
            <a:ext cx="1870681" cy="576000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370" y="1186308"/>
            <a:ext cx="9398426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7">
                <a:solidFill>
                  <a:schemeClr val="tx2"/>
                </a:solidFill>
              </a:defRPr>
            </a:lvl1pPr>
            <a:lvl2pPr marL="989684" marR="0" indent="-380648" algn="l" defTabSz="1218072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320" algn="l"/>
              </a:tabLst>
              <a:defRPr sz="2799">
                <a:solidFill>
                  <a:schemeClr val="tx2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marL="361950" marR="0" lvl="0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3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First Level</a:t>
            </a:r>
          </a:p>
          <a:p>
            <a:pPr marL="809625" marR="0" lvl="1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Second Level</a:t>
            </a:r>
          </a:p>
          <a:p>
            <a:pPr marL="1257300" marR="0" lvl="2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9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Third Level</a:t>
            </a:r>
          </a:p>
          <a:p>
            <a:pPr marL="1704975" marR="0" lvl="3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7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Fourth Level</a:t>
            </a:r>
          </a:p>
          <a:p>
            <a:pPr marL="2152650" marR="0" lvl="4" indent="-361950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598" b="0" i="0" u="none" strike="noStrike" kern="1200" cap="none" spc="0" normalizeH="0" baseline="0" noProof="0" dirty="0">
                <a:ln>
                  <a:noFill/>
                </a:ln>
                <a:solidFill>
                  <a:srgbClr val="2D313B"/>
                </a:solidFill>
                <a:effectLst/>
                <a:uLnTx/>
                <a:uFillTx/>
                <a:latin typeface="Sofia Sans"/>
                <a:ea typeface="+mn-ea"/>
                <a:cs typeface="+mn-cs"/>
              </a:rPr>
              <a:t>Fifth Level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41" y="108873"/>
            <a:ext cx="10026627" cy="882654"/>
          </a:xfrm>
        </p:spPr>
        <p:txBody>
          <a:bodyPr/>
          <a:lstStyle>
            <a:lvl1pPr latinLnBrk="0"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Slide Logo">
            <a:hlinkClick r:id="rId2"/>
            <a:extLst>
              <a:ext uri="{FF2B5EF4-FFF2-40B4-BE49-F238E27FC236}">
                <a16:creationId xmlns:a16="http://schemas.microsoft.com/office/drawing/2014/main" id="{1FC71051-26A2-CE64-D71A-BB07B802A5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409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867750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4725143"/>
            <a:ext cx="10958928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1"/>
            <a:ext cx="11815018" cy="559491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18868" cy="882654"/>
          </a:xfr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>
              <a:defRPr lang="en-US" dirty="0">
                <a:solidFill>
                  <a:schemeClr val="tx2"/>
                </a:solidFill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</a:pPr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EB229905-4708-0885-DCFA-AE5F1D9409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DAA8D59D-1A6A-4E36-A5A9-A826220EB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4" name="Icon Table of Contents">
            <a:extLst>
              <a:ext uri="{FF2B5EF4-FFF2-40B4-BE49-F238E27FC236}">
                <a16:creationId xmlns:a16="http://schemas.microsoft.com/office/drawing/2014/main" id="{8C64CCDE-A19C-1884-A334-9E1E0F7AB44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3463" r="29861"/>
          <a:stretch/>
        </p:blipFill>
        <p:spPr>
          <a:xfrm>
            <a:off x="10270876" y="1106834"/>
            <a:ext cx="1712406" cy="26269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001" y="1116000"/>
            <a:ext cx="11768161" cy="5598000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000" y="144000"/>
            <a:ext cx="9982868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5A3921B3-866E-10A1-3DDE-67B10039B9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-3471" y="0"/>
            <a:ext cx="115353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Icon Left">
            <a:extLst>
              <a:ext uri="{FF2B5EF4-FFF2-40B4-BE49-F238E27FC236}">
                <a16:creationId xmlns:a16="http://schemas.microsoft.com/office/drawing/2014/main" id="{6B2171F5-FD3A-1BF2-D157-E778F78343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7026" y="4149080"/>
            <a:ext cx="2172970" cy="2427569"/>
          </a:xfrm>
          <a:prstGeom prst="rect">
            <a:avLst/>
          </a:prstGeom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45940" y="1116000"/>
            <a:ext cx="10208262" cy="5634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618" y="108000"/>
            <a:ext cx="8974258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5" name="Slide Logo">
            <a:hlinkClick r:id="rId3"/>
            <a:extLst>
              <a:ext uri="{FF2B5EF4-FFF2-40B4-BE49-F238E27FC236}">
                <a16:creationId xmlns:a16="http://schemas.microsoft.com/office/drawing/2014/main" id="{FFD8A643-C185-7781-31C6-ED8BC37D9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D4434E56-9456-4A3D-97F3-767CE09E2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1" y="0"/>
            <a:ext cx="6972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" name="Icon Left">
            <a:extLst>
              <a:ext uri="{FF2B5EF4-FFF2-40B4-BE49-F238E27FC236}">
                <a16:creationId xmlns:a16="http://schemas.microsoft.com/office/drawing/2014/main" id="{C7D65AFF-904A-67C3-A4CD-DBB3765936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7387" y="5013176"/>
            <a:ext cx="1470081" cy="1642324"/>
          </a:xfrm>
          <a:prstGeom prst="rect">
            <a:avLst/>
          </a:prstGeom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4670" y="1116000"/>
            <a:ext cx="11127443" cy="562885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634" y="108000"/>
            <a:ext cx="931523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3"/>
            <a:extLst>
              <a:ext uri="{FF2B5EF4-FFF2-40B4-BE49-F238E27FC236}">
                <a16:creationId xmlns:a16="http://schemas.microsoft.com/office/drawing/2014/main" id="{3CD92C43-88F2-CBB9-3BD6-E8A1F724FC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50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>
            <a:extLst>
              <a:ext uri="{FF2B5EF4-FFF2-40B4-BE49-F238E27FC236}">
                <a16:creationId xmlns:a16="http://schemas.microsoft.com/office/drawing/2014/main" id="{E6043572-A453-48C4-AFDD-4E8F4E6B7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8000"/>
            <a:ext cx="11896724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00" y="1116000"/>
            <a:ext cx="11815018" cy="5594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9" name="Code Box">
            <a:extLst>
              <a:ext uri="{FF2B5EF4-FFF2-40B4-BE49-F238E27FC236}">
                <a16:creationId xmlns:a16="http://schemas.microsoft.com/office/drawing/2014/main" id="{13CCA229-C02E-D835-E984-536803E17BBA}"/>
              </a:ext>
            </a:extLst>
          </p:cNvPr>
          <p:cNvSpPr txBox="1">
            <a:spLocks/>
          </p:cNvSpPr>
          <p:nvPr userDrawn="1"/>
        </p:nvSpPr>
        <p:spPr>
          <a:xfrm>
            <a:off x="615122" y="1988840"/>
            <a:ext cx="1095858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lvl="0" latinLnBrk="0">
              <a:lnSpc>
                <a:spcPct val="110000"/>
              </a:lnSpc>
            </a:pPr>
            <a:r>
              <a:rPr lang="en-US" noProof="1"/>
              <a:t>Source code box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  <a:p>
            <a:pPr marL="0" lvl="0" latinLnBrk="0">
              <a:lnSpc>
                <a:spcPct val="110000"/>
              </a:lnSpc>
            </a:pPr>
            <a:r>
              <a:rPr lang="en-US" noProof="1"/>
              <a:t>…</a:t>
            </a:r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00" y="144000"/>
            <a:ext cx="10090876" cy="88265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4" name="Slide Logo">
            <a:hlinkClick r:id="rId2"/>
            <a:extLst>
              <a:ext uri="{FF2B5EF4-FFF2-40B4-BE49-F238E27FC236}">
                <a16:creationId xmlns:a16="http://schemas.microsoft.com/office/drawing/2014/main" id="{42491A4E-ED5B-94D4-FB74-1783627384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0375293" y="288522"/>
            <a:ext cx="1555745" cy="55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4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0784" y="1091472"/>
            <a:ext cx="3551604" cy="355252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4400" b="1" i="0" u="none" strike="noStrike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맑은 고딕" panose="020B0503020000020004" pitchFamily="34" charset="-127"/>
              <a:sym typeface="Arial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832547" y="2948948"/>
            <a:ext cx="6878490" cy="768084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latinLnBrk="0">
              <a:buNone/>
              <a:defRPr lang="en-US" sz="3998" b="0" baseline="0" noProof="0" dirty="0">
                <a:solidFill>
                  <a:schemeClr val="tx2"/>
                </a:solidFill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832547" y="1995295"/>
            <a:ext cx="6878490" cy="9002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latinLnBrk="0">
              <a:buNone/>
              <a:defRPr lang="en-US" altLang="ko-KR" sz="5396" baseline="0" noProof="0" dirty="0">
                <a:solidFill>
                  <a:schemeClr val="tx2"/>
                </a:solidFill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00" y="1116000"/>
            <a:ext cx="11801748" cy="559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pPr marR="0" lvl="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Font typeface="Arial"/>
            </a:pPr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6" r:id="rId3"/>
    <p:sldLayoutId id="2147483672" r:id="rId4"/>
    <p:sldLayoutId id="2147483674" r:id="rId5"/>
    <p:sldLayoutId id="2147483675" r:id="rId6"/>
    <p:sldLayoutId id="2147483677" r:id="rId7"/>
    <p:sldLayoutId id="2147483679" r:id="rId8"/>
    <p:sldLayoutId id="2147483688" r:id="rId9"/>
    <p:sldLayoutId id="2147483678" r:id="rId10"/>
    <p:sldLayoutId id="2147483690" r:id="rId11"/>
    <p:sldLayoutId id="2147483692" r:id="rId12"/>
    <p:sldLayoutId id="2147483689" r:id="rId13"/>
    <p:sldLayoutId id="2147483691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lang="en-US" sz="4400" b="1" i="0" u="none" strike="noStrike" kern="1200" cap="none" dirty="0">
          <a:solidFill>
            <a:schemeClr val="tx2"/>
          </a:solidFill>
          <a:latin typeface="+mj-lt"/>
          <a:ea typeface="+mj-ea"/>
          <a:cs typeface="+mj-cs"/>
          <a:sym typeface="Arial"/>
        </a:defRPr>
      </a:lvl1pPr>
    </p:titleStyle>
    <p:bodyStyle>
      <a:lvl1pPr marL="3619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2"/>
          </a:solidFill>
          <a:latin typeface="+mn-lt"/>
          <a:ea typeface="+mn-ea"/>
          <a:cs typeface="+mn-cs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2"/>
          </a:solidFill>
          <a:latin typeface="+mn-lt"/>
          <a:ea typeface="+mn-ea"/>
          <a:cs typeface="+mn-cs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2"/>
          </a:solidFill>
          <a:latin typeface="+mn-lt"/>
          <a:ea typeface="+mn-ea"/>
          <a:cs typeface="+mn-cs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F031CE0-CA4C-00DB-080D-02ABE1A540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5493" y="5263605"/>
            <a:ext cx="3704648" cy="444793"/>
          </a:xfrm>
        </p:spPr>
        <p:txBody>
          <a:bodyPr/>
          <a:lstStyle/>
          <a:p>
            <a:r>
              <a:rPr lang="en-US" dirty="0"/>
              <a:t>SoftUni Buditel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96E7B6AC-AB81-BB79-5499-3F8744E840C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15493" y="4771666"/>
            <a:ext cx="3704648" cy="506796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pic>
        <p:nvPicPr>
          <p:cNvPr id="18" name="Picture 6" descr="Value Proposition Canvas | Free Presentation Template - Piktochart">
            <a:extLst>
              <a:ext uri="{FF2B5EF4-FFF2-40B4-BE49-F238E27FC236}">
                <a16:creationId xmlns:a16="http://schemas.microsoft.com/office/drawing/2014/main" id="{8FEFE576-0C1E-DC93-CFD8-2D036C1D29C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35958" y="3212976"/>
            <a:ext cx="5754798" cy="3112540"/>
          </a:xfrm>
          <a:noFill/>
          <a:ln>
            <a:solidFill>
              <a:schemeClr val="accent2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26B43414-D204-081D-BE50-642EBDC36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572" y="1484784"/>
            <a:ext cx="10962447" cy="13858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Value Proposition, Definition, Product,</a:t>
            </a:r>
          </a:p>
          <a:p>
            <a:r>
              <a:rPr lang="en-US" dirty="0"/>
              <a:t>Service, Customer, USP, Value Proposition Canvas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5B4AC-7C86-1853-821D-28C741B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72" y="485052"/>
            <a:ext cx="10962447" cy="953212"/>
          </a:xfrm>
        </p:spPr>
        <p:txBody>
          <a:bodyPr>
            <a:normAutofit fontScale="90000"/>
          </a:bodyPr>
          <a:lstStyle/>
          <a:p>
            <a:r>
              <a:rPr lang="en-US" dirty="0"/>
              <a:t>Value Proposition</a:t>
            </a:r>
          </a:p>
        </p:txBody>
      </p:sp>
    </p:spTree>
    <p:extLst>
      <p:ext uri="{BB962C8B-B14F-4D97-AF65-F5344CB8AC3E}">
        <p14:creationId xmlns:p14="http://schemas.microsoft.com/office/powerpoint/2010/main" val="331600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53852" y="1116000"/>
            <a:ext cx="8110062" cy="5628856"/>
          </a:xfrm>
        </p:spPr>
        <p:txBody>
          <a:bodyPr>
            <a:normAutofit/>
          </a:bodyPr>
          <a:lstStyle/>
          <a:p>
            <a:r>
              <a:rPr lang="en-US" b="1" dirty="0"/>
              <a:t>Consumer products</a:t>
            </a:r>
            <a:r>
              <a:rPr lang="en-US" dirty="0"/>
              <a:t> (e.g. car):</a:t>
            </a:r>
          </a:p>
          <a:p>
            <a:pPr lvl="1"/>
            <a:r>
              <a:rPr lang="en-US" dirty="0"/>
              <a:t>Finished products offered to the final customer who consumes them</a:t>
            </a:r>
          </a:p>
          <a:p>
            <a:r>
              <a:rPr lang="en-US" b="1" dirty="0"/>
              <a:t>Industrial products</a:t>
            </a:r>
            <a:r>
              <a:rPr lang="en-US" dirty="0"/>
              <a:t> (e.g. bricks):</a:t>
            </a:r>
          </a:p>
          <a:p>
            <a:pPr lvl="1"/>
            <a:r>
              <a:rPr lang="en-US" dirty="0"/>
              <a:t>These act as materials used in the production of other goods</a:t>
            </a:r>
          </a:p>
          <a:p>
            <a:r>
              <a:rPr lang="en-US" b="1" dirty="0"/>
              <a:t>Business products</a:t>
            </a:r>
            <a:r>
              <a:rPr lang="en-US" dirty="0"/>
              <a:t> (e.g. Shkolo.bg):</a:t>
            </a:r>
          </a:p>
          <a:p>
            <a:pPr lvl="1"/>
            <a:r>
              <a:rPr lang="en-US" dirty="0"/>
              <a:t>Help other companies create their own products or operate their business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Products</a:t>
            </a:r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2288" y="1304764"/>
            <a:ext cx="4342759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JSON">
            <a:extLst>
              <a:ext uri="{FF2B5EF4-FFF2-40B4-BE49-F238E27FC236}">
                <a16:creationId xmlns:a16="http://schemas.microsoft.com/office/drawing/2014/main" id="{2270ACC5-8169-478D-B459-9B0DCDB5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938" y="1257992"/>
            <a:ext cx="4026070" cy="280789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Objects, Properties and JSON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JS</a:t>
            </a:r>
          </a:p>
        </p:txBody>
      </p:sp>
    </p:spTree>
    <p:extLst>
      <p:ext uri="{BB962C8B-B14F-4D97-AF65-F5344CB8AC3E}">
        <p14:creationId xmlns:p14="http://schemas.microsoft.com/office/powerpoint/2010/main" val="6668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">
            <a:extLst>
              <a:ext uri="{FF2B5EF4-FFF2-40B4-BE49-F238E27FC236}">
                <a16:creationId xmlns:a16="http://schemas.microsoft.com/office/drawing/2014/main" id="{A0EF9AB8-63CB-4B89-9275-E585DBDDC0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This is an important part of the learning process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 exercises intentionally have no hints</a:t>
            </a:r>
          </a:p>
          <a:p>
            <a:pPr>
              <a:spcBef>
                <a:spcPts val="1799"/>
              </a:spcBef>
              <a:buClr>
                <a:schemeClr val="tx1"/>
              </a:buClr>
            </a:pPr>
            <a:r>
              <a:rPr lang="en-US" dirty="0"/>
              <a:t>Learn to find solutions!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Software development includes</a:t>
            </a:r>
            <a:br>
              <a:rPr lang="en-US" dirty="0"/>
            </a:br>
            <a:r>
              <a:rPr lang="en-US" b="1" dirty="0"/>
              <a:t>everyday searching and learning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 excuses, just learn to study!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Developers learn new technologies, tools, languages every day!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Reading Book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264" y="4093753"/>
            <a:ext cx="1590780" cy="1584661"/>
          </a:xfrm>
          <a:prstGeom prst="rect">
            <a:avLst/>
          </a:prstGeom>
        </p:spPr>
      </p:pic>
      <p:pic>
        <p:nvPicPr>
          <p:cNvPr id="5" name="Picture Search">
            <a:extLst>
              <a:ext uri="{FF2B5EF4-FFF2-40B4-BE49-F238E27FC236}">
                <a16:creationId xmlns:a16="http://schemas.microsoft.com/office/drawing/2014/main" id="{F8087262-3054-478E-93C5-581F1CE86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5631" y="3619028"/>
            <a:ext cx="1602830" cy="1564515"/>
          </a:xfrm>
          <a:prstGeom prst="rect">
            <a:avLst/>
          </a:prstGeom>
        </p:spPr>
      </p:pic>
      <p:pic>
        <p:nvPicPr>
          <p:cNvPr id="6" name="Picture Search Cloud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39268" y="1989375"/>
            <a:ext cx="1718773" cy="16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16" tIns="45708" rIns="91416" bIns="45708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Short explanation of the </a:t>
            </a:r>
            <a:r>
              <a:rPr lang="en-US" b="1" dirty="0">
                <a:solidFill>
                  <a:schemeClr val="bg1"/>
                </a:solidFill>
              </a:rPr>
              <a:t>slide topic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Sample </a:t>
            </a:r>
            <a:r>
              <a:rPr lang="en-US" b="1" dirty="0">
                <a:solidFill>
                  <a:schemeClr val="bg1"/>
                </a:solidFill>
              </a:rPr>
              <a:t>source code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Slide</a:t>
            </a:r>
            <a:endParaRPr lang="en-US" dirty="0"/>
          </a:p>
        </p:txBody>
      </p:sp>
      <p:sp>
        <p:nvSpPr>
          <p:cNvPr id="5" name="Code Box"/>
          <p:cNvSpPr txBox="1">
            <a:spLocks/>
          </p:cNvSpPr>
          <p:nvPr/>
        </p:nvSpPr>
        <p:spPr>
          <a:xfrm>
            <a:off x="1027858" y="2671160"/>
            <a:ext cx="10107114" cy="35097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lnSpc>
                <a:spcPct val="110000"/>
              </a:lnSpc>
              <a:defRPr sz="2800" b="1">
                <a:latin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noProof="1"/>
              <a:t>let names = </a:t>
            </a:r>
            <a:r>
              <a:rPr lang="en-US" noProof="1">
                <a:solidFill>
                  <a:schemeClr val="bg1"/>
                </a:solidFill>
              </a:rPr>
              <a:t>new</a:t>
            </a:r>
            <a:r>
              <a:rPr lang="en-US" noProof="1"/>
              <a:t> </a:t>
            </a:r>
            <a:r>
              <a:rPr lang="en-US" noProof="1">
                <a:solidFill>
                  <a:schemeClr val="bg1"/>
                </a:solidFill>
              </a:rPr>
              <a:t>Set</a:t>
            </a:r>
            <a:r>
              <a:rPr lang="en-US" noProof="1"/>
              <a:t>();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("Peter");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(20);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(5);</a:t>
            </a:r>
          </a:p>
          <a:p>
            <a:r>
              <a:rPr lang="en-US" noProof="1"/>
              <a:t>console.log(names.</a:t>
            </a:r>
            <a:r>
              <a:rPr lang="en-US" noProof="1">
                <a:solidFill>
                  <a:schemeClr val="bg1"/>
                </a:solidFill>
              </a:rPr>
              <a:t>has</a:t>
            </a:r>
            <a:r>
              <a:rPr lang="en-US" noProof="1"/>
              <a:t>('Peter'));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true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add</a:t>
            </a:r>
            <a:r>
              <a:rPr lang="en-US" noProof="1"/>
              <a:t>("Maria");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Duplicates are skipped</a:t>
            </a:r>
          </a:p>
          <a:p>
            <a:r>
              <a:rPr lang="en-US" noProof="1"/>
              <a:t>names.</a:t>
            </a:r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(20);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</a:rPr>
              <a:t>// Delete element if exists</a:t>
            </a:r>
          </a:p>
          <a:p>
            <a:r>
              <a:rPr lang="en-US" noProof="1">
                <a:solidFill>
                  <a:schemeClr val="bg1"/>
                </a:solidFill>
              </a:rPr>
              <a:t>for</a:t>
            </a:r>
            <a:r>
              <a:rPr lang="en-US" noProof="1"/>
              <a:t> (let name </a:t>
            </a:r>
            <a:r>
              <a:rPr lang="en-US" noProof="1">
                <a:solidFill>
                  <a:schemeClr val="bg1"/>
                </a:solidFill>
              </a:rPr>
              <a:t>of</a:t>
            </a:r>
            <a:r>
              <a:rPr lang="en-US" noProof="1"/>
              <a:t> names) console.log(name);</a:t>
            </a:r>
          </a:p>
        </p:txBody>
      </p:sp>
      <p:pic>
        <p:nvPicPr>
          <p:cNvPr id="6" name="Picture 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740" y="2500436"/>
            <a:ext cx="5497231" cy="596398"/>
          </a:xfrm>
          <a:prstGeom prst="roundRect">
            <a:avLst>
              <a:gd name="adj" fmla="val 458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Simple Operations with the Debugger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9" y="1484784"/>
            <a:ext cx="2220185" cy="22201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54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22F2F8-741E-4783-B268-222AB0766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Debugging</a:t>
            </a:r>
            <a:r>
              <a:rPr lang="bg-BG" dirty="0"/>
              <a:t> == </a:t>
            </a:r>
            <a:r>
              <a:rPr lang="en-US" dirty="0"/>
              <a:t>the process of step-by-step tracing the program execution</a:t>
            </a:r>
            <a:endParaRPr lang="bg-BG" dirty="0"/>
          </a:p>
          <a:p>
            <a:pPr lvl="1"/>
            <a:r>
              <a:rPr lang="en-US" dirty="0"/>
              <a:t>This helps finding errors (bugs)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66" y="3140968"/>
            <a:ext cx="6806418" cy="33374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128" y="3630704"/>
            <a:ext cx="2167605" cy="662392"/>
          </a:xfrm>
          <a:prstGeom prst="wedgeRoundRectCallout">
            <a:avLst>
              <a:gd name="adj1" fmla="val 64593"/>
              <a:gd name="adj2" fmla="val 37088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2764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Debugging in 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[F5]</a:t>
            </a:r>
            <a:r>
              <a:rPr lang="bg-BG" sz="3000" b="1">
                <a:solidFill>
                  <a:srgbClr val="DAA600"/>
                </a:solidFill>
              </a:rPr>
              <a:t> </a:t>
            </a:r>
            <a:r>
              <a:rPr lang="en-US" sz="3000"/>
              <a:t>to run the program in debug mode</a:t>
            </a:r>
            <a:endParaRPr lang="bg-BG" sz="3000"/>
          </a:p>
          <a:p>
            <a:r>
              <a:rPr lang="en-US" sz="3000"/>
              <a:t>Proceed to the next execution step using</a:t>
            </a:r>
            <a:r>
              <a:rPr lang="bg-BG" sz="3000"/>
              <a:t> </a:t>
            </a:r>
            <a:r>
              <a:rPr lang="en-US" sz="3000" b="1">
                <a:solidFill>
                  <a:schemeClr val="bg1"/>
                </a:solidFill>
              </a:rPr>
              <a:t>[</a:t>
            </a:r>
            <a:r>
              <a:rPr lang="bg-BG" sz="3000" b="1">
                <a:solidFill>
                  <a:schemeClr val="bg1"/>
                </a:solidFill>
              </a:rPr>
              <a:t>F</a:t>
            </a:r>
            <a:r>
              <a:rPr lang="en-US" sz="3000" b="1">
                <a:solidFill>
                  <a:schemeClr val="bg1"/>
                </a:solidFill>
              </a:rPr>
              <a:t>10]</a:t>
            </a:r>
          </a:p>
          <a:p>
            <a:r>
              <a:rPr lang="en-US" sz="3000"/>
              <a:t>Press </a:t>
            </a:r>
            <a:r>
              <a:rPr lang="en-US" sz="3000" b="1">
                <a:solidFill>
                  <a:schemeClr val="bg1"/>
                </a:solidFill>
              </a:rPr>
              <a:t>[F9]</a:t>
            </a:r>
            <a:r>
              <a:rPr lang="bg-BG" sz="3000" b="1">
                <a:solidFill>
                  <a:schemeClr val="bg1"/>
                </a:solidFill>
              </a:rPr>
              <a:t> </a:t>
            </a:r>
            <a:r>
              <a:rPr lang="en-US" sz="3000"/>
              <a:t>to create a </a:t>
            </a:r>
            <a:r>
              <a:rPr lang="en-US" sz="3000">
                <a:solidFill>
                  <a:schemeClr val="tx2">
                    <a:lumMod val="75000"/>
                  </a:schemeClr>
                </a:solidFill>
              </a:rPr>
              <a:t>breakpoint (stopper)</a:t>
            </a:r>
          </a:p>
          <a:p>
            <a:pPr lvl="1"/>
            <a:r>
              <a:rPr lang="en-US" sz="3000"/>
              <a:t>Run the program and it will stop when a breakpoint is hit</a:t>
            </a:r>
            <a:endParaRPr lang="bg-BG" sz="3000" b="1">
              <a:solidFill>
                <a:srgbClr val="DAA600"/>
              </a:solidFill>
            </a:endParaRPr>
          </a:p>
          <a:p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084" y="3789040"/>
            <a:ext cx="7135178" cy="2640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B059267-CC14-4B8D-9284-446E66A63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60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E0889-D5B2-4B1E-B823-519975AFCA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Checking Multiple Values at Once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"switch-case" Statement</a:t>
            </a:r>
          </a:p>
        </p:txBody>
      </p:sp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818588" y="1654929"/>
            <a:ext cx="24730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switch()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case: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  …</a:t>
            </a:r>
          </a:p>
          <a:p>
            <a:r>
              <a:rPr lang="en-US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 default:  </a:t>
            </a:r>
          </a:p>
        </p:txBody>
      </p:sp>
    </p:spTree>
    <p:extLst>
      <p:ext uri="{BB962C8B-B14F-4D97-AF65-F5344CB8AC3E}">
        <p14:creationId xmlns:p14="http://schemas.microsoft.com/office/powerpoint/2010/main" val="367797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"</a:t>
            </a:r>
            <a:r>
              <a:rPr lang="en-US" dirty="0">
                <a:latin typeface="Consolas" panose="020B0609020204030204" pitchFamily="49" charset="0"/>
              </a:rPr>
              <a:t>switch-case</a:t>
            </a:r>
            <a:r>
              <a:rPr lang="en-US" dirty="0"/>
              <a:t>" Conditional Statement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2400" b="1" noProof="1">
                <a:latin typeface="Consolas" pitchFamily="49" charset="0"/>
              </a:rPr>
              <a:t> (…)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case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…: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default</a:t>
            </a:r>
            <a:r>
              <a:rPr lang="en-US" sz="2400" b="1" noProof="1">
                <a:latin typeface="Consolas" pitchFamily="49" charset="0"/>
              </a:rPr>
              <a:t>:</a:t>
            </a:r>
            <a:endParaRPr lang="bg-BG" sz="2400" b="1" noProof="1">
              <a:latin typeface="Consolas" pitchFamily="49" charset="0"/>
            </a:endParaRPr>
          </a:p>
          <a:p>
            <a:pPr defTabSz="1218438"/>
            <a:r>
              <a:rPr lang="en-US" sz="2400" b="1" noProof="1">
                <a:latin typeface="Consolas" pitchFamily="49" charset="0"/>
              </a:rPr>
              <a:t>  </a:t>
            </a:r>
            <a:r>
              <a:rPr lang="bg-BG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</a:rPr>
              <a:t>   </a:t>
            </a:r>
            <a:r>
              <a:rPr lang="en-US" sz="2400" b="1" noProof="1"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996" y="2133842"/>
            <a:ext cx="3418904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8" y="2945264"/>
            <a:ext cx="3352799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66" y="4282936"/>
            <a:ext cx="3352800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bg1">
              <a:lumMod val="75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355" y="1267873"/>
            <a:ext cx="11804822" cy="54014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Create a program, which</a:t>
            </a:r>
            <a:r>
              <a:rPr lang="bg-BG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Reads an </a:t>
            </a:r>
            <a:r>
              <a:rPr lang="en-US" sz="3000" b="1" dirty="0"/>
              <a:t>integer</a:t>
            </a:r>
            <a:r>
              <a:rPr lang="en-US" sz="3000" dirty="0"/>
              <a:t> from the console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Prints at the console </a:t>
            </a:r>
            <a:r>
              <a:rPr lang="en-US" sz="2800" b="1" dirty="0"/>
              <a:t>the day of week</a:t>
            </a:r>
            <a:r>
              <a:rPr lang="en-US" sz="2800" dirty="0"/>
              <a:t> (in English, as text) according to the input number</a:t>
            </a:r>
            <a:r>
              <a:rPr lang="bg-BG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/>
              <a:t>[1…7] </a:t>
            </a:r>
            <a:endParaRPr lang="bg-BG" sz="2800" dirty="0"/>
          </a:p>
          <a:p>
            <a:pPr lvl="1">
              <a:lnSpc>
                <a:spcPct val="100000"/>
              </a:lnSpc>
            </a:pPr>
            <a:r>
              <a:rPr lang="en-US" sz="2800" dirty="0"/>
              <a:t>When the number is out of range, prints "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800" dirty="0"/>
              <a:t>"</a:t>
            </a:r>
            <a:endParaRPr lang="bg-BG" sz="28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3200" dirty="0"/>
              <a:t>Sample </a:t>
            </a:r>
            <a:r>
              <a:rPr lang="en-US" sz="3200" b="1" dirty="0"/>
              <a:t>input</a:t>
            </a:r>
            <a:r>
              <a:rPr lang="en-US" sz="3200" dirty="0"/>
              <a:t> and </a:t>
            </a:r>
            <a:r>
              <a:rPr lang="en-US" sz="3200" b="1" dirty="0"/>
              <a:t>output</a:t>
            </a:r>
            <a:r>
              <a:rPr lang="en-US" sz="3200" dirty="0"/>
              <a:t>: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984567-1A43-563A-95E1-0C116E451535}"/>
              </a:ext>
            </a:extLst>
          </p:cNvPr>
          <p:cNvGrpSpPr/>
          <p:nvPr/>
        </p:nvGrpSpPr>
        <p:grpSpPr>
          <a:xfrm>
            <a:off x="693812" y="5026587"/>
            <a:ext cx="2744770" cy="520518"/>
            <a:chOff x="693812" y="5127318"/>
            <a:chExt cx="2744770" cy="5205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029" y="5127318"/>
              <a:ext cx="158555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Monday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12" y="5127318"/>
              <a:ext cx="551315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bg-BG" sz="2800" b="1">
                  <a:latin typeface="Consolas" pitchFamily="49" charset="0"/>
                </a:rPr>
                <a:t>1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1395628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C84500-A365-7C61-70C4-9AE02B500C8A}"/>
              </a:ext>
            </a:extLst>
          </p:cNvPr>
          <p:cNvGrpSpPr/>
          <p:nvPr/>
        </p:nvGrpSpPr>
        <p:grpSpPr>
          <a:xfrm>
            <a:off x="4222204" y="5013176"/>
            <a:ext cx="3089465" cy="547341"/>
            <a:chOff x="4222204" y="5113907"/>
            <a:chExt cx="3089465" cy="54734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3809" y="5127318"/>
              <a:ext cx="1927860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Thursday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04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4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4925214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917C600C-38FD-4C54-9883-FC4EFC6F6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C785A2-196E-DB13-2440-F6DD654E57EA}"/>
              </a:ext>
            </a:extLst>
          </p:cNvPr>
          <p:cNvGrpSpPr/>
          <p:nvPr/>
        </p:nvGrpSpPr>
        <p:grpSpPr>
          <a:xfrm>
            <a:off x="8110636" y="5013176"/>
            <a:ext cx="2592288" cy="547341"/>
            <a:chOff x="8110636" y="5113907"/>
            <a:chExt cx="2592288" cy="5473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07AC36-2C3F-40DC-A005-65F0809E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241" y="5127318"/>
              <a:ext cx="1430683" cy="52051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dirty="0">
                  <a:latin typeface="Consolas" pitchFamily="49" charset="0"/>
                </a:rPr>
                <a:t>Error</a:t>
              </a:r>
              <a:endParaRPr lang="bg-BG" sz="2800" b="1" dirty="0">
                <a:latin typeface="Consolas" pitchFamily="49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2EABCF-641F-4043-BCAC-6B298869E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0636" y="5113907"/>
              <a:ext cx="551315" cy="5473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</p:spPr>
          <p:txBody>
            <a:bodyPr vert="horz" wrap="square" lIns="144000" tIns="36000" rIns="144000" bIns="36000" rtlCol="0">
              <a:spAutoFit/>
            </a:bodyPr>
            <a:lstStyle/>
            <a:p>
              <a:pPr defTabSz="1218438">
                <a:lnSpc>
                  <a:spcPct val="110000"/>
                </a:lnSpc>
              </a:pPr>
              <a:r>
                <a:rPr lang="en-US" sz="2800" b="1" noProof="1">
                  <a:latin typeface="Consolas" pitchFamily="49" charset="0"/>
                </a:rPr>
                <a:t>9</a:t>
              </a:r>
              <a:endParaRPr lang="it-IT" sz="2800" b="1" noProof="1">
                <a:latin typeface="Consolas" pitchFamily="49" charset="0"/>
              </a:endParaRPr>
            </a:p>
          </p:txBody>
        </p:sp>
        <p:sp>
          <p:nvSpPr>
            <p:cNvPr id="17" name="Right Arrow 7">
              <a:extLst>
                <a:ext uri="{FF2B5EF4-FFF2-40B4-BE49-F238E27FC236}">
                  <a16:creationId xmlns:a16="http://schemas.microsoft.com/office/drawing/2014/main" id="{DA40269A-50D1-46C1-8D86-62CDD5B857D4}"/>
                </a:ext>
              </a:extLst>
            </p:cNvPr>
            <p:cNvSpPr/>
            <p:nvPr/>
          </p:nvSpPr>
          <p:spPr>
            <a:xfrm>
              <a:off x="8813646" y="5273277"/>
              <a:ext cx="306899" cy="22860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4479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D5D8CF-CFF3-66BC-939C-E3B682A26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Value Proposition</a:t>
            </a:r>
          </a:p>
          <a:p>
            <a:pPr lvl="1"/>
            <a:r>
              <a:rPr lang="en-US" dirty="0"/>
              <a:t>What is Value Proposition? USP</a:t>
            </a:r>
          </a:p>
          <a:p>
            <a:pPr lvl="1"/>
            <a:r>
              <a:rPr lang="en-US" dirty="0"/>
              <a:t>Goods and Services</a:t>
            </a:r>
            <a:endParaRPr lang="bg-BG" dirty="0"/>
          </a:p>
          <a:p>
            <a:r>
              <a:rPr lang="en-US" b="1" dirty="0">
                <a:solidFill>
                  <a:schemeClr val="bg1"/>
                </a:solidFill>
              </a:rPr>
              <a:t>Associative Arrays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Mapping Keys to Values</a:t>
            </a:r>
          </a:p>
          <a:p>
            <a:pPr lvl="1"/>
            <a:r>
              <a:rPr lang="en-US" dirty="0"/>
              <a:t>Iterating over the Key-Value Pairs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Map</a:t>
            </a:r>
            <a:r>
              <a:rPr lang="en-US" dirty="0"/>
              <a:t> Class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Class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543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12" y="0"/>
            <a:ext cx="9577597" cy="111078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Solution: Day of Week</a:t>
            </a:r>
            <a:endParaRPr lang="bg-BG" dirty="0"/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689620" y="1124744"/>
            <a:ext cx="10733384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day = int.Parse(Console.ReadLine());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switch (day)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1: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Console.WriteLine("Monday");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2: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Console.WriteLine("Tuesday");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// TODO: check the other days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case 7: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Console.WriteLine("Sunday");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default: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Console.WriteLine("Error"); break;</a:t>
            </a:r>
          </a:p>
          <a:p>
            <a:pPr defTabSz="1218438"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E8345CEC-D2A8-40A0-8F4C-216A2A7F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4255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EFDCF-A145-47D2-B870-D50E64708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5589240"/>
            <a:ext cx="10958928" cy="731785"/>
          </a:xfrm>
        </p:spPr>
        <p:txBody>
          <a:bodyPr/>
          <a:lstStyle/>
          <a:p>
            <a:r>
              <a:rPr lang="en-US" dirty="0"/>
              <a:t>Practical Problem Solving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49" y="4725143"/>
            <a:ext cx="10958928" cy="780383"/>
          </a:xfrm>
        </p:spPr>
        <p:txBody>
          <a:bodyPr/>
          <a:lstStyle/>
          <a:p>
            <a:r>
              <a:rPr lang="en-US" dirty="0"/>
              <a:t>Exercises</a:t>
            </a:r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71" y="1461807"/>
            <a:ext cx="1826280" cy="23105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259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CDB4D9-5964-C652-BE60-772C5D0A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1" y="1310003"/>
            <a:ext cx="10873208" cy="514333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</a:t>
            </a:r>
            <a:r>
              <a:rPr lang="en-US" b="1" dirty="0">
                <a:solidFill>
                  <a:srgbClr val="FFFFFF"/>
                </a:solidFill>
              </a:rPr>
              <a:t>== what the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r>
              <a:rPr lang="en-US" b="1" dirty="0">
                <a:solidFill>
                  <a:srgbClr val="FFFFFF"/>
                </a:solidFill>
              </a:rPr>
              <a:t> is and how your product / service solves it?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</a:t>
            </a:r>
            <a:r>
              <a:rPr lang="en-US" b="1" dirty="0">
                <a:solidFill>
                  <a:srgbClr val="FFFFFF"/>
                </a:solidFill>
              </a:rPr>
              <a:t> == how much benefit or usefulness you get?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Customer</a:t>
            </a:r>
            <a:r>
              <a:rPr lang="en-US" b="1" dirty="0">
                <a:solidFill>
                  <a:srgbClr val="FFFFFF"/>
                </a:solidFill>
              </a:rPr>
              <a:t> value drivers == price, quality, convenience, innovation, personalization, brand reputation, customer service, user experience, sustainability, and emotional appeal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Unique Selling Proposition (USP) </a:t>
            </a:r>
            <a:r>
              <a:rPr lang="en-US" b="1" dirty="0">
                <a:solidFill>
                  <a:srgbClr val="FFFFFF"/>
                </a:solidFill>
              </a:rPr>
              <a:t>== how you are different?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Proposition Canvas </a:t>
            </a:r>
            <a:r>
              <a:rPr lang="en-US" b="1" dirty="0">
                <a:solidFill>
                  <a:srgbClr val="FFFFFF"/>
                </a:solidFill>
              </a:rPr>
              <a:t>== a framework for designing a value proposition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816981-DD93-58B8-1630-E203575B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00"/>
            <a:ext cx="9936000" cy="864000"/>
          </a:xfrm>
        </p:spPr>
        <p:txBody>
          <a:bodyPr/>
          <a:lstStyle/>
          <a:p>
            <a:r>
              <a:rPr lang="en-US"/>
              <a:t>What Did We Learn Today?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5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035E58-B5D9-AD14-EA36-28A0F17C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820" y="1556792"/>
            <a:ext cx="10932891" cy="4896544"/>
          </a:xfrm>
        </p:spPr>
        <p:txBody>
          <a:bodyPr>
            <a:normAutofit/>
          </a:bodyPr>
          <a:lstStyle/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Objects</a:t>
            </a:r>
            <a:r>
              <a:rPr lang="en-US" dirty="0">
                <a:solidFill>
                  <a:srgbClr val="FFFFFF"/>
                </a:solidFill>
              </a:rPr>
              <a:t> hold key-value pairs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Maps</a:t>
            </a:r>
            <a:r>
              <a:rPr lang="en-US" dirty="0">
                <a:solidFill>
                  <a:srgbClr val="FFFFFF"/>
                </a:solidFill>
              </a:rPr>
              <a:t> map keys to values, preserves key order</a:t>
            </a: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354013" indent="-354013">
              <a:lnSpc>
                <a:spcPct val="110000"/>
              </a:lnSpc>
              <a:spcBef>
                <a:spcPts val="3000"/>
              </a:spcBef>
              <a:buClr>
                <a:schemeClr val="bg2"/>
              </a:buClr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Sets</a:t>
            </a:r>
            <a:r>
              <a:rPr lang="en-US" dirty="0">
                <a:solidFill>
                  <a:srgbClr val="FFFFFF"/>
                </a:solidFill>
              </a:rPr>
              <a:t> hold unique collection of values</a:t>
            </a:r>
          </a:p>
          <a:p>
            <a:pPr>
              <a:lnSpc>
                <a:spcPct val="110000"/>
              </a:lnSpc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D48D8B-9DAF-569D-89DE-32328DD0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20" name="Text Placeholder Code Box">
            <a:extLst>
              <a:ext uri="{FF2B5EF4-FFF2-40B4-BE49-F238E27FC236}">
                <a16:creationId xmlns:a16="http://schemas.microsoft.com/office/drawing/2014/main" id="{1025BE5E-2244-4B64-A126-B572CE5130B9}"/>
              </a:ext>
            </a:extLst>
          </p:cNvPr>
          <p:cNvSpPr txBox="1">
            <a:spLocks/>
          </p:cNvSpPr>
          <p:nvPr/>
        </p:nvSpPr>
        <p:spPr>
          <a:xfrm>
            <a:off x="1246180" y="3094585"/>
            <a:ext cx="10125135" cy="164325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noProof="1"/>
              <a:t>let obj = </a:t>
            </a:r>
            <a:r>
              <a:rPr lang="en-US" noProof="1">
                <a:solidFill>
                  <a:schemeClr val="bg1"/>
                </a:solidFill>
              </a:rPr>
              <a:t>{</a:t>
            </a:r>
            <a:r>
              <a:rPr lang="en-US" noProof="1"/>
              <a:t> name: "SoftUni", age: 3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r>
              <a:rPr lang="en-US" noProof="1"/>
              <a:t>obj.age++;</a:t>
            </a:r>
          </a:p>
          <a:p>
            <a:r>
              <a:rPr lang="en-US" noProof="1">
                <a:solidFill>
                  <a:schemeClr val="bg1"/>
                </a:solidFill>
              </a:rPr>
              <a:t>delete</a:t>
            </a:r>
            <a:r>
              <a:rPr lang="en-US" noProof="1"/>
              <a:t> obj.name;</a:t>
            </a:r>
          </a:p>
        </p:txBody>
      </p:sp>
      <p:sp>
        <p:nvSpPr>
          <p:cNvPr id="21" name="Text Placeholder Code Box">
            <a:extLst>
              <a:ext uri="{FF2B5EF4-FFF2-40B4-BE49-F238E27FC236}">
                <a16:creationId xmlns:a16="http://schemas.microsoft.com/office/drawing/2014/main" id="{3C0A65C9-E2F5-490C-AF2D-C0AFC7DE4787}"/>
              </a:ext>
            </a:extLst>
          </p:cNvPr>
          <p:cNvSpPr txBox="1">
            <a:spLocks/>
          </p:cNvSpPr>
          <p:nvPr/>
        </p:nvSpPr>
        <p:spPr>
          <a:xfrm>
            <a:off x="1246179" y="5586438"/>
            <a:ext cx="10125135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400"/>
              </a:spcBef>
              <a:spcAft>
                <a:spcPts val="400"/>
              </a:spcAft>
              <a:defRPr sz="2800" b="1"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dirty="0"/>
              <a:t>let set = </a:t>
            </a:r>
            <a:r>
              <a:rPr lang="en-US" dirty="0">
                <a:solidFill>
                  <a:schemeClr val="bg1"/>
                </a:solidFill>
              </a:rPr>
              <a:t>new Set</a:t>
            </a:r>
            <a:r>
              <a:rPr lang="en-US" dirty="0"/>
              <a:t>(); set.</a:t>
            </a:r>
            <a:r>
              <a:rPr lang="en-US" dirty="0">
                <a:solidFill>
                  <a:schemeClr val="bg1"/>
                </a:solidFill>
              </a:rPr>
              <a:t>add</a:t>
            </a:r>
            <a:r>
              <a:rPr lang="en-US" dirty="0"/>
              <a:t>(5);</a:t>
            </a:r>
          </a:p>
        </p:txBody>
      </p:sp>
      <p:sp>
        <p:nvSpPr>
          <p:cNvPr id="17" name="Text Placeholder Code Box">
            <a:extLst>
              <a:ext uri="{FF2B5EF4-FFF2-40B4-BE49-F238E27FC236}">
                <a16:creationId xmlns:a16="http://schemas.microsoft.com/office/drawing/2014/main" id="{0BB30A0C-CAB6-4566-87B1-10E7A16A2FC9}"/>
              </a:ext>
            </a:extLst>
          </p:cNvPr>
          <p:cNvSpPr txBox="1">
            <a:spLocks/>
          </p:cNvSpPr>
          <p:nvPr/>
        </p:nvSpPr>
        <p:spPr>
          <a:xfrm>
            <a:off x="6670476" y="1700808"/>
            <a:ext cx="3812137" cy="5762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</a:rPr>
              <a:t>let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=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x: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5,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7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r>
              <a:rPr lang="en-US" sz="2800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8997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126C306-6298-4181-BB17-F2C98BF70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1756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(presentations, examples, demonstration code, exercises, homework, video and other assets) is </a:t>
            </a:r>
            <a:r>
              <a:rPr lang="en-US" b="1" dirty="0"/>
              <a:t>copyrighted content </a:t>
            </a:r>
            <a:r>
              <a:rPr lang="en-US" dirty="0"/>
              <a:t>developed by SoftUni
Unauthorized copying, distribution or use is illegal
© SoftUni – </a:t>
            </a:r>
            <a:r>
              <a:rPr lang="en-US" dirty="0">
                <a:hlinkClick r:id="rId3"/>
              </a:rPr>
              <a:t>https://softuni.org</a:t>
            </a:r>
            <a:r>
              <a:rPr lang="en-US" dirty="0"/>
              <a:t>
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2485" y="4445191"/>
            <a:ext cx="1930474" cy="2043013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78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27EB2A-A1DD-9E7B-43BD-C8ECCE1230D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0000" y="1116000"/>
            <a:ext cx="9298788" cy="5598000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sz="3300" dirty="0"/>
              <a:t>Private vocational high school of digital sciences "</a:t>
            </a:r>
            <a:r>
              <a:rPr lang="en-US" sz="3300" b="1" dirty="0">
                <a:solidFill>
                  <a:schemeClr val="bg1"/>
                </a:solidFill>
              </a:rPr>
              <a:t>SoftUni BUDITEL</a:t>
            </a:r>
            <a:r>
              <a:rPr lang="en-US" sz="3300" dirty="0"/>
              <a:t>" is part of the </a:t>
            </a:r>
            <a:r>
              <a:rPr lang="en-US" sz="3300" b="1" dirty="0"/>
              <a:t>SoftUni family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</a:t>
            </a:r>
            <a:r>
              <a:rPr lang="en-US" sz="3100" dirty="0"/>
              <a:t> – high-quality education for the digital professions of the future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University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software engineering academy: zero-to-career trainings for developers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Creative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design and creative</a:t>
            </a:r>
          </a:p>
          <a:p>
            <a:pPr lvl="1" latinLnBrk="0">
              <a:spcBef>
                <a:spcPts val="800"/>
              </a:spcBef>
              <a:spcAft>
                <a:spcPts val="800"/>
              </a:spcAft>
            </a:pPr>
            <a:r>
              <a:rPr lang="en-US" sz="3100" b="1" dirty="0">
                <a:solidFill>
                  <a:schemeClr val="bg1"/>
                </a:solidFill>
              </a:rPr>
              <a:t>SoftUni Digital</a:t>
            </a:r>
            <a:r>
              <a:rPr lang="en-US" sz="3100" dirty="0">
                <a:solidFill>
                  <a:schemeClr val="bg1"/>
                </a:solidFill>
              </a:rPr>
              <a:t> </a:t>
            </a:r>
            <a:r>
              <a:rPr lang="en-US" sz="3100" dirty="0"/>
              <a:t>– academy for digital marketing and online business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486328-7D6B-7AEB-876D-AE556A40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41" y="108873"/>
            <a:ext cx="9882611" cy="882654"/>
          </a:xfrm>
        </p:spPr>
        <p:txBody>
          <a:bodyPr/>
          <a:lstStyle/>
          <a:p>
            <a:r>
              <a:rPr lang="en-US"/>
              <a:t>About SoftUni and SoftUni BUDITEL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974ED9-C567-3F27-8613-BEA2BCFB9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</a:t>
            </a:r>
            <a:endParaRPr lang="bg-B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9727C-9D17-CB15-4099-0158FFB8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Value Proposition?</a:t>
            </a:r>
            <a:endParaRPr lang="bg-BG" dirty="0"/>
          </a:p>
        </p:txBody>
      </p:sp>
      <p:pic>
        <p:nvPicPr>
          <p:cNvPr id="1026" name="Picture 2" descr="What is a Value Proposition">
            <a:extLst>
              <a:ext uri="{FF2B5EF4-FFF2-40B4-BE49-F238E27FC236}">
                <a16:creationId xmlns:a16="http://schemas.microsoft.com/office/drawing/2014/main" id="{663B182C-0B14-21E8-11A9-B9F3BBD9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292" y="1615306"/>
            <a:ext cx="2146882" cy="2146882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BDEA5-EBA7-FB71-671A-15B56CB3B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B7279-51C6-2E27-CB6A-EFE216A5A5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000" y="1116001"/>
            <a:ext cx="7354572" cy="559491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Value proposition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/>
              <a:t>short statement </a:t>
            </a:r>
            <a:r>
              <a:rPr lang="en-US" dirty="0"/>
              <a:t>that communicates </a:t>
            </a:r>
            <a:r>
              <a:rPr lang="en-US" b="1" dirty="0"/>
              <a:t>why</a:t>
            </a:r>
            <a:r>
              <a:rPr lang="en-US" dirty="0"/>
              <a:t> buyers should </a:t>
            </a:r>
            <a:r>
              <a:rPr lang="en-US" b="1" dirty="0"/>
              <a:t>choose</a:t>
            </a:r>
            <a:r>
              <a:rPr lang="en-US" dirty="0"/>
              <a:t> your product or service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a company promises to deliver to customers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What your business </a:t>
            </a:r>
            <a:r>
              <a:rPr lang="en-US" b="1" dirty="0"/>
              <a:t>does better </a:t>
            </a:r>
            <a:r>
              <a:rPr lang="en-US" dirty="0"/>
              <a:t>than anyone else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63565-928A-6128-5082-6F2242CF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Value Proposition?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66B9AA-4463-5806-CA60-E7C404052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690" y="1807323"/>
            <a:ext cx="4054191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C6E5EA-CC14-FA59-45E2-476063E37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969" y="6444000"/>
            <a:ext cx="367318" cy="297000"/>
          </a:xfrm>
        </p:spPr>
        <p:txBody>
          <a:bodyPr/>
          <a:lstStyle/>
          <a:p>
            <a:fld id="{F842D99A-CC0A-47E6-BA1E-371BF5DC73C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869109-E2A4-50BC-CC9B-FC05F701F3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6368" b="6368"/>
          <a:stretch/>
        </p:blipFill>
        <p:spPr>
          <a:xfrm>
            <a:off x="304298" y="1116000"/>
            <a:ext cx="3774954" cy="54093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E84E0-6F6E-DF0D-CB58-14F69F31F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5650" y="1116000"/>
            <a:ext cx="7582779" cy="5409344"/>
          </a:xfrm>
        </p:spPr>
        <p:txBody>
          <a:bodyPr>
            <a:normAutofit/>
          </a:bodyPr>
          <a:lstStyle/>
          <a:p>
            <a:r>
              <a:rPr lang="en-US" dirty="0"/>
              <a:t>Example: </a:t>
            </a:r>
            <a:r>
              <a:rPr lang="en-US" b="1" dirty="0"/>
              <a:t>Fruit and vegetables shop</a:t>
            </a:r>
          </a:p>
          <a:p>
            <a:pPr lvl="1"/>
            <a:r>
              <a:rPr lang="en-US" b="1" dirty="0"/>
              <a:t>Problem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Difficulty finding fresh and high-quality fruits and vegetables in local markets</a:t>
            </a:r>
          </a:p>
          <a:p>
            <a:pPr lvl="1"/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Discover our farm-fresh produce sourced directly from local growers</a:t>
            </a:r>
          </a:p>
          <a:p>
            <a:pPr lvl="2"/>
            <a:r>
              <a:rPr lang="en-US" dirty="0"/>
              <a:t>Ensuring the highest quality and freshness for your healthy lifestyle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4AB4A0-DA3F-DEF6-17E9-BC59E597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00" y="144000"/>
            <a:ext cx="9874852" cy="882654"/>
          </a:xfrm>
        </p:spPr>
        <p:txBody>
          <a:bodyPr/>
          <a:lstStyle/>
          <a:p>
            <a:r>
              <a:rPr lang="en-US" dirty="0"/>
              <a:t>Value Proposition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3410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EB18-9ED4-81A7-5A51-B7E4620C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USP – Examples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3" t="10230" r="4595" b="9621"/>
          <a:stretch/>
        </p:blipFill>
        <p:spPr>
          <a:xfrm>
            <a:off x="6051210" y="3655184"/>
            <a:ext cx="5933840" cy="298081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3" b="26682"/>
          <a:stretch/>
        </p:blipFill>
        <p:spPr>
          <a:xfrm>
            <a:off x="199931" y="1262158"/>
            <a:ext cx="5662389" cy="245487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4" t="32185" r="11309" b="10250"/>
          <a:stretch/>
        </p:blipFill>
        <p:spPr>
          <a:xfrm>
            <a:off x="203775" y="4077072"/>
            <a:ext cx="5662389" cy="255892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7936" y="220008"/>
            <a:ext cx="5910958" cy="309921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266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E830AA-0EF0-E0A3-3EDD-5028B630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2D99A-CC0A-47E6-BA1E-371BF5DC73C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3DD950-C154-8471-3E2D-760BD02FEF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2444" y="1116000"/>
            <a:ext cx="5605600" cy="518916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10000"/>
              </a:lnSpc>
            </a:pPr>
            <a:r>
              <a:rPr lang="en-US" sz="3800" b="1" noProof="0" dirty="0">
                <a:solidFill>
                  <a:schemeClr val="bg1"/>
                </a:solidFill>
              </a:rPr>
              <a:t>Service</a:t>
            </a:r>
            <a:endParaRPr lang="en-US" b="1" noProof="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noProof="0" dirty="0"/>
              <a:t>Transactions where no physical goods are transferred 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Intangible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manufactured, stored and transported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Ex: cleaning, car repair, haircuts, medical checkups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Can’t be returned or replaced</a:t>
            </a:r>
          </a:p>
          <a:p>
            <a:pPr lvl="1">
              <a:lnSpc>
                <a:spcPct val="110000"/>
              </a:lnSpc>
            </a:pPr>
            <a:r>
              <a:rPr lang="en-US" noProof="0" dirty="0"/>
              <a:t>Each delivery of service is never the same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A1021-11FB-5067-F475-243A3B35D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999" y="1116000"/>
            <a:ext cx="5266341" cy="5189168"/>
          </a:xfrm>
        </p:spPr>
        <p:txBody>
          <a:bodyPr spcFirstLastPara="1" vert="horz" wrap="square" lIns="108000" tIns="36000" rIns="108000" bIns="36000" rtlCol="0" anchor="t" anchorCtr="0">
            <a:normAutofit fontScale="85000" lnSpcReduction="10000"/>
          </a:bodyPr>
          <a:lstStyle/>
          <a:p>
            <a:r>
              <a:rPr lang="en-US" sz="3800" b="1" dirty="0">
                <a:solidFill>
                  <a:schemeClr val="bg1"/>
                </a:solidFill>
              </a:rPr>
              <a:t>Goods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/ replaced</a:t>
            </a:r>
          </a:p>
          <a:p>
            <a:pPr lvl="1"/>
            <a:r>
              <a:rPr lang="en-US" dirty="0"/>
              <a:t>Products can be identical</a:t>
            </a:r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127AA3-DC87-9634-2D7D-DE5CC2BB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Goods vs. Services</a:t>
            </a:r>
            <a:endParaRPr lang="bg-B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A5CE-FBED-54C9-C92D-B63A61B1B4CD}"/>
              </a:ext>
            </a:extLst>
          </p:cNvPr>
          <p:cNvSpPr txBox="1"/>
          <p:nvPr/>
        </p:nvSpPr>
        <p:spPr>
          <a:xfrm>
            <a:off x="5663629" y="3268221"/>
            <a:ext cx="718815" cy="59282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8751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FD0F5-6E2C-4A4E-939F-CBD48F77193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Definition, Types of Products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8FA0040-7471-4A28-9348-EDBD2D6C8DF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Product?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628800"/>
            <a:ext cx="2394307" cy="2394307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349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5C65D4-4932-A6C5-5196-BAB7D4A5C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AD478-9B82-4CC0-B73E-94E1EA0C286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2B197-4922-1A0F-685D-015EF1A48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b="1" dirty="0"/>
              <a:t>?</a:t>
            </a:r>
          </a:p>
          <a:p>
            <a:pPr lvl="1"/>
            <a:r>
              <a:rPr lang="en-US" sz="3100" dirty="0"/>
              <a:t>A product is </a:t>
            </a:r>
            <a:r>
              <a:rPr lang="en-US" sz="3100" b="1" dirty="0"/>
              <a:t>the item offered for sale</a:t>
            </a:r>
          </a:p>
          <a:p>
            <a:pPr lvl="1"/>
            <a:r>
              <a:rPr lang="en-US" sz="3100" dirty="0"/>
              <a:t>Anything that can be </a:t>
            </a:r>
            <a:r>
              <a:rPr lang="en-US" sz="3100" b="1" dirty="0"/>
              <a:t>offered</a:t>
            </a:r>
            <a:r>
              <a:rPr lang="en-US" sz="3100" dirty="0"/>
              <a:t> to a market for use or consumption that might </a:t>
            </a:r>
            <a:r>
              <a:rPr lang="en-US" sz="3100" b="1" dirty="0"/>
              <a:t>satisfy</a:t>
            </a:r>
            <a:r>
              <a:rPr lang="en-US" sz="3100" dirty="0"/>
              <a:t> a want / need</a:t>
            </a:r>
          </a:p>
          <a:p>
            <a:r>
              <a:rPr lang="en-US" b="1" dirty="0"/>
              <a:t>Product:</a:t>
            </a:r>
          </a:p>
          <a:p>
            <a:pPr lvl="1"/>
            <a:r>
              <a:rPr lang="en-US" dirty="0"/>
              <a:t>can be an item or a service</a:t>
            </a:r>
          </a:p>
          <a:p>
            <a:pPr lvl="1"/>
            <a:r>
              <a:rPr lang="en-US" dirty="0"/>
              <a:t>can be physical or in virtual or hybrid form</a:t>
            </a:r>
          </a:p>
          <a:p>
            <a:pPr lvl="1"/>
            <a:r>
              <a:rPr lang="en-US" dirty="0"/>
              <a:t>every product is made at a cost and each is sold at a price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FB1761-5DF0-CF09-5038-57B433D2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Product?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3AA93-AB1C-3B0E-050D-F16FC8F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378" y="3429000"/>
            <a:ext cx="1872208" cy="181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8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 Buditel">
      <a:dk1>
        <a:srgbClr val="00265F"/>
      </a:dk1>
      <a:lt1>
        <a:srgbClr val="0068FF"/>
      </a:lt1>
      <a:dk2>
        <a:srgbClr val="2D313B"/>
      </a:dk2>
      <a:lt2>
        <a:srgbClr val="E7F0FF"/>
      </a:lt2>
      <a:accent1>
        <a:srgbClr val="F54F79"/>
      </a:accent1>
      <a:accent2>
        <a:srgbClr val="00B050"/>
      </a:accent2>
      <a:accent3>
        <a:srgbClr val="0024F2"/>
      </a:accent3>
      <a:accent4>
        <a:srgbClr val="FF9911"/>
      </a:accent4>
      <a:accent5>
        <a:srgbClr val="0097A7"/>
      </a:accent5>
      <a:accent6>
        <a:srgbClr val="F4F5F7"/>
      </a:accent6>
      <a:hlink>
        <a:srgbClr val="0067FF"/>
      </a:hlink>
      <a:folHlink>
        <a:srgbClr val="0067FF"/>
      </a:folHlink>
    </a:clrScheme>
    <a:fontScheme name="Buditel - Sofia Sans">
      <a:majorFont>
        <a:latin typeface="Sofia Sans"/>
        <a:ea typeface=""/>
        <a:cs typeface=""/>
      </a:majorFont>
      <a:minorFont>
        <a:latin typeface="Sofi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39148</TotalTime>
  <Words>1122</Words>
  <Application>Microsoft Office PowerPoint</Application>
  <PresentationFormat>Custom</PresentationFormat>
  <Paragraphs>199</Paragraphs>
  <Slides>26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Sofia Sans</vt:lpstr>
      <vt:lpstr>Arial</vt:lpstr>
      <vt:lpstr>Calibri</vt:lpstr>
      <vt:lpstr>Consolas</vt:lpstr>
      <vt:lpstr>Wingdings</vt:lpstr>
      <vt:lpstr>Wingdings 2</vt:lpstr>
      <vt:lpstr>SoftUni</vt:lpstr>
      <vt:lpstr>Value Proposition</vt:lpstr>
      <vt:lpstr>Contents</vt:lpstr>
      <vt:lpstr>What is Value Proposition?</vt:lpstr>
      <vt:lpstr>What is Value Proposition?</vt:lpstr>
      <vt:lpstr>Value Proposition – Example</vt:lpstr>
      <vt:lpstr>USP – Examples</vt:lpstr>
      <vt:lpstr>Goods vs. Services</vt:lpstr>
      <vt:lpstr>What is a Product?</vt:lpstr>
      <vt:lpstr>What is a Product?</vt:lpstr>
      <vt:lpstr>Types of Products</vt:lpstr>
      <vt:lpstr>Objects in JS</vt:lpstr>
      <vt:lpstr>Learn to Search in Internet</vt:lpstr>
      <vt:lpstr>Basic Slide</vt:lpstr>
      <vt:lpstr>Debugging</vt:lpstr>
      <vt:lpstr>Debugging</vt:lpstr>
      <vt:lpstr>Debugging in Visual Studio</vt:lpstr>
      <vt:lpstr>The "switch-case" Statement</vt:lpstr>
      <vt:lpstr>The "switch-case" Conditional Statement</vt:lpstr>
      <vt:lpstr>Problem: Day of Week</vt:lpstr>
      <vt:lpstr>Solution: Day of Week</vt:lpstr>
      <vt:lpstr>Exercises</vt:lpstr>
      <vt:lpstr>What Did We Learn Today?</vt:lpstr>
      <vt:lpstr>Conclusion</vt:lpstr>
      <vt:lpstr>Questions?</vt:lpstr>
      <vt:lpstr>License</vt:lpstr>
      <vt:lpstr>About SoftUni and SoftUni BUDITEL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Buditel - Presentation</dc:title>
  <dc:subject>Digital Business</dc:subject>
  <dc:creator>SoftUni Buditel</dc:creator>
  <cp:keywords>SoftUni BUDITEL; SoftUni; Software University; training; course</cp:keywords>
  <dc:description>© SoftUni Buditel – https://buditel.softuni.bg
© Software University – https://softuni.bg
Copyrighted document. Unauthorized copy, reproduction or use is not permitted.</dc:description>
  <cp:lastModifiedBy>Svetlin Nakov</cp:lastModifiedBy>
  <cp:revision>191</cp:revision>
  <dcterms:created xsi:type="dcterms:W3CDTF">2020-05-22T09:36:57Z</dcterms:created>
  <dcterms:modified xsi:type="dcterms:W3CDTF">2024-05-10T13:39:56Z</dcterms:modified>
  <cp:category>training;course;education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