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9"/>
  </p:notesMasterIdLst>
  <p:handoutMasterIdLst>
    <p:handoutMasterId r:id="rId50"/>
  </p:handoutMasterIdLst>
  <p:sldIdLst>
    <p:sldId id="890" r:id="rId3"/>
    <p:sldId id="891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89" r:id="rId47"/>
    <p:sldId id="289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1BF3994-1448-4E05-A48D-935EAD942E0D}">
          <p14:sldIdLst>
            <p14:sldId id="890"/>
            <p14:sldId id="891"/>
          </p14:sldIdLst>
        </p14:section>
        <p14:section name="Joins" id="{4F128423-39D6-4597-9AFC-74F96C7E78D6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80A026BC-59DA-4A4B-BE6E-488251F9F8F0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C3BF6C0C-5FA0-44C8-87A0-F51A99BCA7B3}">
          <p14:sldIdLst>
            <p14:sldId id="931"/>
            <p14:sldId id="932"/>
            <p14:sldId id="933"/>
          </p14:sldIdLst>
        </p14:section>
        <p14:section name="Temporary Tables" id="{6172BD21-1E48-4F4D-B42B-A699ADB97E44}">
          <p14:sldIdLst>
            <p14:sldId id="942"/>
            <p14:sldId id="943"/>
            <p14:sldId id="944"/>
            <p14:sldId id="946"/>
          </p14:sldIdLst>
        </p14:section>
        <p14:section name="Conclusion" id="{D9A61A5F-D9C9-4D51-8B90-BBD2CB58CBD2}">
          <p14:sldIdLst>
            <p14:sldId id="884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32737E"/>
    <a:srgbClr val="38808C"/>
    <a:srgbClr val="000000"/>
    <a:srgbClr val="6999A3"/>
    <a:srgbClr val="5E919B"/>
    <a:srgbClr val="A6C4E2"/>
    <a:srgbClr val="2F6B75"/>
    <a:srgbClr val="4193A1"/>
    <a:srgbClr val="50A9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533" autoAdjust="0"/>
  </p:normalViewPr>
  <p:slideViewPr>
    <p:cSldViewPr>
      <p:cViewPr>
        <p:scale>
          <a:sx n="78" d="100"/>
          <a:sy n="78" d="100"/>
        </p:scale>
        <p:origin x="816" y="23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14-Nov-2021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14-Nov-2021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244F488-EF0E-41DF-9B44-043D4737A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99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D226134-8C25-4476-B46D-BA8F1D208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908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DF21CD7-50B6-4C31-BD05-02CDB5E86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3627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A85D40-9F4F-4B2E-9CD7-EDAF31C0EC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290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635DCB0-11FC-49CC-A0E4-D89D130EBF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576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6D6F696-4CCD-4E3D-B12C-D9CD68199B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51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5636AD-D46F-4AA7-8C66-544A4E2B5E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12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F3EF857-BCD4-40C7-9FF3-169973C24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0055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EF2A359-C33D-4DC1-843D-D1D883859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5463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BB82BAF-4287-4399-A0FF-1889FC1162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3588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6C18C42-CE70-436F-8217-C74EC5A181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30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CD1523A-D0AA-4094-A6B1-A601CB8E8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575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6CB3C00-3908-427C-A223-372CAE0628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14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3E7A46E-D36E-4F4A-BF7F-0C27AE8762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505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E8843D-EF62-4EF8-8EAE-BDCEC865B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044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AB09AA-5464-4A63-8F35-CBD75AC4E1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603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8F0C4E2-A9D6-4EC3-B3E1-DA1CC5FDE5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4904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1AD1B85-4332-4A51-BE65-5C73A8914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646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3B2B49B-F489-43A5-B4F5-47AFD72E0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356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475231-897B-4922-973E-BB80D2C87C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9754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5DC0E9F-915B-4672-9D6F-C9869ABBB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596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C4FF73-47CD-41DC-AE71-2198BC4368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42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B5D992F-0F70-4943-A261-079AF3F51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4880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BB65A89-C281-4F0D-9DA0-1D0E890D7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459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7705794-5CF9-4CDF-A990-FA490752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3537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D5B293-5937-46F0-8C6A-C8B620962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54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7303F52-5768-4F40-A736-D76B07D2CC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760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589841-8BA7-4B0F-A9B8-9DF2862EE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185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32EA51-BC82-4C15-8C67-934D9DDD8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993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D2501ED-0E1B-4080-B90D-56FEAABE69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485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64E42-A3DE-4A4D-861F-A4DC24BF2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257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4715AEC-9FF2-4F41-AFC6-FF815F50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938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19D40EC-658A-4CDD-8888-5047F9CD1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31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4A84E90-A0D4-447A-A4C9-5E57CE1670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655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05/Subqueries-and-JOIN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05/Subqueries-and-JOINs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3105/Subqueries-and-JOINs-Lab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05/Subqueries-and-JOINs-La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3105/Subqueries-and-JOINs-La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05/Subqueries-and-JOINs-La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3105/Subqueries-and-JOINs-La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05/Subqueries-and-JOINs-La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3105/Subqueries-and-JOINs-Lab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05/Subqueries-and-JOINs-La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2" y="2496502"/>
            <a:ext cx="2211541" cy="551599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13" y="1451754"/>
            <a:ext cx="7398998" cy="35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057" y="2667200"/>
            <a:ext cx="9671705" cy="1745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7972" rIns="0" bIns="107972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199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e.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d.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8554" y="2580138"/>
            <a:ext cx="2931942" cy="558342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0564" y="4544540"/>
            <a:ext cx="2590125" cy="594850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71C1EA-03EE-49EC-94FB-080E4C69B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5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799" y="1796404"/>
          <a:ext cx="3961370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02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34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263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3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270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NULL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669" y="2438658"/>
            <a:ext cx="159287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108" y="1251996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1344" y="1775080"/>
          <a:ext cx="4721585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2737" y="1203604"/>
            <a:ext cx="210118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2123" y="2895739"/>
            <a:ext cx="6574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0777" y="2634197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106" y="4568331"/>
          <a:ext cx="8761066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493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4845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0778" y="4045247"/>
            <a:ext cx="10837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2123" y="3404320"/>
            <a:ext cx="6574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0777" y="3142778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34" y="1161216"/>
            <a:ext cx="1758485" cy="1124994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6FE37D63-8172-43DD-9B8B-DB2016659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7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057" y="2645137"/>
            <a:ext cx="9671705" cy="1745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SELECT * FROM Employees AS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199" b="1" noProof="1">
                <a:latin typeface="Consolas" panose="020B0609020204030204" pitchFamily="49" charset="0"/>
              </a:rPr>
              <a:t>Departments AS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e.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= d.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199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1755" y="2645136"/>
            <a:ext cx="2931942" cy="558342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4479" y="4437481"/>
            <a:ext cx="2513945" cy="609441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7DDC452-F0FE-49D2-98B8-6708CE3F4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799" y="1607769"/>
          <a:ext cx="3961370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02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34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669" y="2221003"/>
            <a:ext cx="1592870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108" y="1092384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1344" y="1571935"/>
          <a:ext cx="4721585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2737" y="1073010"/>
            <a:ext cx="210118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19067" y="2678084"/>
            <a:ext cx="5504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7331" y="2416542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106" y="4115329"/>
          <a:ext cx="8761066" cy="228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493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4845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5742" y="3592245"/>
            <a:ext cx="10837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19067" y="3186665"/>
            <a:ext cx="5504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7331" y="2925123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6668" y="2678084"/>
            <a:ext cx="66066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72" y="1092384"/>
            <a:ext cx="1619481" cy="101406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713ED18C-5CCC-430C-96E2-1756056F0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05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057" y="2645137"/>
            <a:ext cx="9671705" cy="1745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SELECT * FROM Employees AS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199" b="1" noProof="1">
                <a:latin typeface="Consolas" panose="020B0609020204030204" pitchFamily="49" charset="0"/>
              </a:rPr>
              <a:t>Departments AS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e.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199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18775" y="2935433"/>
            <a:ext cx="2931942" cy="578713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6647" y="4495522"/>
            <a:ext cx="2401263" cy="609441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D05BF02-0CBE-434F-98C3-2E309F3E0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6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7703" y="1905397"/>
            <a:ext cx="5981956" cy="14492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0580" y="3760628"/>
          <a:ext cx="4721585" cy="274305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Gilbert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Engineering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Brown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Engineering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…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…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Gilbert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Brown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0E86E2B1-C631-4C39-9623-3560C8191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2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2A91B8-A581-4F69-B35D-3AC7DA4C5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6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799" y="1720651"/>
          <a:ext cx="3961370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02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34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4740" y="2214317"/>
            <a:ext cx="1934496" cy="2249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108" y="1074670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1344" y="1613496"/>
          <a:ext cx="4721585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strike="noStrike" dirty="0">
                          <a:effectLst/>
                        </a:rPr>
                        <a:t>3</a:t>
                      </a:r>
                      <a:endParaRPr lang="bg-BG" sz="2400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strike="noStrike" dirty="0">
                          <a:effectLst/>
                        </a:rPr>
                        <a:t>Sales</a:t>
                      </a:r>
                      <a:endParaRPr lang="bg-BG" sz="2400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strike="noStrike" dirty="0">
                          <a:effectLst/>
                        </a:rPr>
                        <a:t>4</a:t>
                      </a:r>
                      <a:endParaRPr lang="bg-BG" sz="2400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strike="noStrike" dirty="0">
                          <a:effectLst/>
                        </a:rPr>
                        <a:t>Marketing</a:t>
                      </a:r>
                      <a:endParaRPr lang="bg-BG" sz="2400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strike="noStrike" dirty="0">
                          <a:effectLst/>
                        </a:rPr>
                        <a:t>5</a:t>
                      </a:r>
                      <a:endParaRPr lang="bg-BG" sz="2400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strike="noStrike" dirty="0">
                          <a:effectLst/>
                        </a:rPr>
                        <a:t>Purchasing</a:t>
                      </a:r>
                      <a:endParaRPr lang="bg-BG" sz="2400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2737" y="1042022"/>
            <a:ext cx="210118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4504" y="3581360"/>
          <a:ext cx="8528641" cy="310818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25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198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19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099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393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65" marR="78265" marT="39133" marB="3913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65" marR="78265" marT="39133" marB="3913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39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39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39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39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39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393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65" marR="78265" marT="39133" marB="3913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68836" y="3048099"/>
            <a:ext cx="10837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4740" y="2439258"/>
            <a:ext cx="1934496" cy="2699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4740" y="2439258"/>
            <a:ext cx="1934496" cy="67482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4740" y="2349281"/>
            <a:ext cx="1934496" cy="539859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89752" y="2844152"/>
            <a:ext cx="1979484" cy="4498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4740" y="2889141"/>
            <a:ext cx="1934496" cy="35990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B90408D2-BF8B-4EAB-A680-0E708447C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8882" y="2667198"/>
            <a:ext cx="9671705" cy="12281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199" b="1" dirty="0">
                <a:latin typeface="Consolas" panose="020B0609020204030204" pitchFamily="49" charset="0"/>
              </a:rPr>
              <a:t>SELECT * FROM Employees AS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199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199" b="1" dirty="0">
                <a:latin typeface="Consolas" panose="020B0609020204030204" pitchFamily="49" charset="0"/>
              </a:rPr>
              <a:t>Departments AS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1604" y="2956355"/>
            <a:ext cx="2931942" cy="558342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8107" y="4038443"/>
            <a:ext cx="3047206" cy="584939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No Join conditions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94DF333-C8F1-4126-B5A0-59EE8F0AA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1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1505" y="2286298"/>
            <a:ext cx="3275747" cy="457081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1505" y="1829217"/>
            <a:ext cx="3275747" cy="457081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1505" y="2743379"/>
            <a:ext cx="3275747" cy="457081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1505" y="3200460"/>
            <a:ext cx="3275747" cy="457081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1505" y="4114621"/>
            <a:ext cx="3275747" cy="457081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4675" y="2286298"/>
            <a:ext cx="3809008" cy="457081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4675" y="3200460"/>
            <a:ext cx="3809008" cy="457081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4675" y="3657540"/>
            <a:ext cx="3809008" cy="457081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4675" y="4114621"/>
            <a:ext cx="3809008" cy="457081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0964" y="3282989"/>
            <a:ext cx="12697" cy="2590125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99001" y="5237020"/>
            <a:ext cx="155662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99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1505" y="3657540"/>
            <a:ext cx="3275747" cy="457081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4675" y="2743379"/>
            <a:ext cx="3809008" cy="457081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4675" y="1829217"/>
            <a:ext cx="3809008" cy="457081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4" name="Slide Number">
            <a:extLst>
              <a:ext uri="{FF2B5EF4-FFF2-40B4-BE49-F238E27FC236}">
                <a16:creationId xmlns:a16="http://schemas.microsoft.com/office/drawing/2014/main" id="{24961FFA-563E-4278-B971-27545D27B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6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>
              <a:buFontTx/>
              <a:buAutoNum type="arabicPeriod"/>
            </a:pPr>
            <a:r>
              <a:rPr lang="en-US" dirty="0"/>
              <a:t>Joins</a:t>
            </a:r>
          </a:p>
          <a:p>
            <a:pPr marL="444367" indent="-444367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367" indent="-444367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367" indent="-444367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E3E557-B4DA-4833-9BB3-005B52902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8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99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334" y="2743379"/>
            <a:ext cx="3275747" cy="457081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334" y="3657540"/>
            <a:ext cx="3275747" cy="457081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2504" y="2743379"/>
            <a:ext cx="3809008" cy="457081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2504" y="3657540"/>
            <a:ext cx="3809008" cy="457081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2504" y="5028783"/>
            <a:ext cx="3809008" cy="457081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334" y="5028783"/>
            <a:ext cx="3275747" cy="457081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334" y="1829217"/>
            <a:ext cx="8532178" cy="4113728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3621" y="2971919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3621" y="3886081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3621" y="5257324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943" y="222939"/>
            <a:ext cx="1986788" cy="1252541"/>
          </a:xfrm>
          <a:prstGeom prst="rect">
            <a:avLst/>
          </a:prstGeom>
        </p:spPr>
      </p:pic>
      <p:sp>
        <p:nvSpPr>
          <p:cNvPr id="50" name="Slide Number">
            <a:extLst>
              <a:ext uri="{FF2B5EF4-FFF2-40B4-BE49-F238E27FC236}">
                <a16:creationId xmlns:a16="http://schemas.microsoft.com/office/drawing/2014/main" id="{22F4354E-0A44-4953-9E71-04ECDCA65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3847" y="2743379"/>
            <a:ext cx="3275747" cy="457081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3847" y="2286298"/>
            <a:ext cx="3275747" cy="457081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3847" y="3657540"/>
            <a:ext cx="3275747" cy="457081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3847" y="4571702"/>
            <a:ext cx="3275747" cy="457081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3847" y="5485864"/>
            <a:ext cx="3275747" cy="457081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7017" y="2743379"/>
            <a:ext cx="3809008" cy="457081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7017" y="3657540"/>
            <a:ext cx="3809008" cy="457081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7017" y="5028783"/>
            <a:ext cx="3809008" cy="457081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3847" y="5028783"/>
            <a:ext cx="3275747" cy="457081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7017" y="1829217"/>
            <a:ext cx="3809008" cy="2742486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7017" y="2286297"/>
            <a:ext cx="3809008" cy="3656648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8135" y="2971919"/>
            <a:ext cx="1066522" cy="2285405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955" y="247401"/>
            <a:ext cx="1997120" cy="122808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8135" y="2529234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8135" y="4778648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8135" y="5723402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">
            <a:extLst>
              <a:ext uri="{FF2B5EF4-FFF2-40B4-BE49-F238E27FC236}">
                <a16:creationId xmlns:a16="http://schemas.microsoft.com/office/drawing/2014/main" id="{5B940A60-DFCE-4EAB-8AF6-D0AD6A09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5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8364" y="2743379"/>
            <a:ext cx="3275747" cy="457081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8364" y="3657540"/>
            <a:ext cx="3275747" cy="457081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8364" y="2286297"/>
            <a:ext cx="3275747" cy="3656648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1534" y="2743379"/>
            <a:ext cx="3809008" cy="457081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1534" y="3657540"/>
            <a:ext cx="3809008" cy="457081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1534" y="4114621"/>
            <a:ext cx="3809008" cy="457081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1534" y="5028783"/>
            <a:ext cx="3809008" cy="457081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1534" y="1829217"/>
            <a:ext cx="3809008" cy="457081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8364" y="5028783"/>
            <a:ext cx="3275747" cy="457081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1534" y="3200460"/>
            <a:ext cx="3809008" cy="457081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2652" y="2971919"/>
            <a:ext cx="1066522" cy="2285405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8364" y="1829218"/>
            <a:ext cx="3275747" cy="2742483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944" y="240377"/>
            <a:ext cx="1873447" cy="1198541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2652" y="2079352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2652" y="3429000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2652" y="4328766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lide Number">
            <a:extLst>
              <a:ext uri="{FF2B5EF4-FFF2-40B4-BE49-F238E27FC236}">
                <a16:creationId xmlns:a16="http://schemas.microsoft.com/office/drawing/2014/main" id="{F19F9826-8BC5-47E0-BFF5-F7CC8E10B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9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3846" y="2743379"/>
            <a:ext cx="3275747" cy="457081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3846" y="2286298"/>
            <a:ext cx="3275747" cy="457081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3846" y="3657540"/>
            <a:ext cx="3275747" cy="457081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3846" y="4571702"/>
            <a:ext cx="3275747" cy="457081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3846" y="5485864"/>
            <a:ext cx="3275747" cy="457081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7016" y="2743379"/>
            <a:ext cx="3809008" cy="457081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7016" y="3657540"/>
            <a:ext cx="3809008" cy="457081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7016" y="5028783"/>
            <a:ext cx="3809008" cy="457081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3846" y="5028783"/>
            <a:ext cx="3275747" cy="457081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99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7016" y="1829217"/>
            <a:ext cx="3809008" cy="2742486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8134" y="2971919"/>
            <a:ext cx="1066522" cy="2285405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7016" y="2286297"/>
            <a:ext cx="3809008" cy="3656648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3846" y="1829218"/>
            <a:ext cx="3275747" cy="2742483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60" y="251590"/>
            <a:ext cx="1869303" cy="1170499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2652" y="2079352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2652" y="3429000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2652" y="4328766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8135" y="2529234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8135" y="4778648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8135" y="5723402"/>
            <a:ext cx="106652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lide Number">
            <a:extLst>
              <a:ext uri="{FF2B5EF4-FFF2-40B4-BE49-F238E27FC236}">
                <a16:creationId xmlns:a16="http://schemas.microsoft.com/office/drawing/2014/main" id="{5C62E7F3-8222-4BC2-8C7E-DB2364C98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288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3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42" y="4357832"/>
            <a:ext cx="7409460" cy="148580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5D665D8-AB87-435C-AF76-9C406094B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6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124" y="2133937"/>
            <a:ext cx="10744577" cy="3170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3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0C2DED-800A-4F67-A66C-32316BE31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0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65" y="3064077"/>
            <a:ext cx="7313295" cy="200392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4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B15BA36-FC85-4926-ADA6-694C9390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5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362" y="1733160"/>
            <a:ext cx="10346104" cy="3687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3541" y="2667200"/>
            <a:ext cx="3275747" cy="558340"/>
          </a:xfrm>
          <a:prstGeom prst="wedgeRoundRectCallout">
            <a:avLst>
              <a:gd name="adj1" fmla="val -55113"/>
              <a:gd name="adj2" fmla="val 106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Departments table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3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C0ED7D-89F8-4A11-9CB9-DE34EB1BF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8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03" y="3476646"/>
            <a:ext cx="7527062" cy="1623484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4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A9ACBF-3818-458C-9C2F-23126FD11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0793" y="1524497"/>
            <a:ext cx="9827238" cy="42040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199" b="1" noProof="1">
                <a:latin typeface="Consolas" pitchFamily="49" charset="0"/>
                <a:cs typeface="Consolas" pitchFamily="49" charset="0"/>
              </a:rPr>
            </a:br>
            <a:r>
              <a:rPr lang="en-US" sz="3199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3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80A631-C64B-4128-8B65-316F0BB4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3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664C4-54AD-4EE4-A13A-C3F913E007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Gathering Data from Multiple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49" y="1239427"/>
            <a:ext cx="2708326" cy="270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356" y="1145744"/>
            <a:ext cx="11815018" cy="552732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2" y="3698930"/>
            <a:ext cx="6607830" cy="1756905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4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5546C6-4C63-4FA4-BE6B-EC5BF482D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7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162" y="1329171"/>
            <a:ext cx="10360501" cy="48308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2519" y="3250358"/>
            <a:ext cx="1828324" cy="482159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791" y="1393903"/>
            <a:ext cx="3718317" cy="522379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0540" y="5459030"/>
            <a:ext cx="3123386" cy="484541"/>
          </a:xfrm>
          <a:prstGeom prst="wedgeRoundRectCallout">
            <a:avLst>
              <a:gd name="adj1" fmla="val -53698"/>
              <a:gd name="adj2" fmla="val -81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Table Departments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3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7BCC2E-4E4B-42CD-9852-51BF41AC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8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ECDD-AE91-4CB4-A5A0-96CFF7F1E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 Manipulation On Multiple Levels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6911" y="1380127"/>
            <a:ext cx="3282063" cy="2391803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2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4614" y="2946525"/>
          <a:ext cx="4189909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37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553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59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19,000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71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43,300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bg-BG" sz="2400" dirty="0">
                          <a:effectLst/>
                        </a:rPr>
                        <a:t>...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bg-BG" sz="2400" dirty="0">
                          <a:effectLst/>
                        </a:rPr>
                        <a:t>...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0327" y="1893221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6827" y="5329875"/>
          <a:ext cx="4189908" cy="9143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12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978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Finance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5348" y="4963158"/>
            <a:ext cx="328441" cy="439786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Up Arrow 9"/>
          <p:cNvSpPr/>
          <p:nvPr/>
        </p:nvSpPr>
        <p:spPr>
          <a:xfrm rot="5400000">
            <a:off x="6757287" y="5625105"/>
            <a:ext cx="328441" cy="439786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1509" y="2230047"/>
            <a:ext cx="1726332" cy="528169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7047" y="4529649"/>
            <a:ext cx="1992126" cy="647844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4614" y="5547274"/>
            <a:ext cx="4292878" cy="624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solidFill>
                  <a:schemeClr val="bg1"/>
                </a:solidFill>
              </a:rPr>
              <a:t>WHERE</a:t>
            </a:r>
            <a:r>
              <a:rPr lang="en-US" sz="2399" dirty="0"/>
              <a:t> </a:t>
            </a:r>
            <a:r>
              <a:rPr lang="en-US" sz="2399" b="1" dirty="0"/>
              <a:t>DepartmentID</a:t>
            </a:r>
            <a:r>
              <a:rPr lang="en-US" sz="2399" dirty="0"/>
              <a:t> </a:t>
            </a:r>
            <a:r>
              <a:rPr lang="en-US" sz="2399" b="1" dirty="0">
                <a:solidFill>
                  <a:schemeClr val="bg1"/>
                </a:solidFill>
              </a:rPr>
              <a:t>IN</a:t>
            </a:r>
            <a:endParaRPr lang="bg-BG" sz="2399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7433F39-F3A7-4597-B80F-7302BE4C3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5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7725" y="1936907"/>
            <a:ext cx="9671705" cy="3237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89283" y="3542832"/>
            <a:ext cx="2931942" cy="558342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5350" y="4958601"/>
            <a:ext cx="1714496" cy="584988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A20D7F-8D13-4D9D-9C7D-5AC82F6C0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7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05" y="3358595"/>
            <a:ext cx="2864106" cy="82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4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FD1CCC0-2285-4006-A800-3DC73D433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3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5677" y="1320318"/>
            <a:ext cx="9894577" cy="48467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SELECT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199" b="1" noProof="1">
                <a:latin typeface="Consolas" panose="020B0609020204030204" pitchFamily="49" charset="0"/>
              </a:rPr>
              <a:t>(a.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199" b="1" noProof="1">
                <a:latin typeface="Consolas" panose="020B0609020204030204" pitchFamily="49" charset="0"/>
              </a:rPr>
              <a:t>)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AS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latin typeface="Consolas" panose="020B0609020204030204" pitchFamily="49" charset="0"/>
              </a:rPr>
              <a:t>FROM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199" b="1" noProof="1">
                <a:latin typeface="Consolas" panose="020B0609020204030204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199" b="1" noProof="1">
                <a:latin typeface="Consolas" panose="020B0609020204030204" pitchFamily="49" charset="0"/>
              </a:rPr>
              <a:t>)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AS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199" b="1" noProof="1">
                <a:latin typeface="Consolas" panose="020B0609020204030204" pitchFamily="49" charset="0"/>
              </a:rPr>
              <a:t>FROM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AS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199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latin typeface="Consolas" panose="020B0609020204030204" pitchFamily="49" charset="0"/>
              </a:rPr>
              <a:t>)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AS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199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55" y="3414016"/>
            <a:ext cx="1714496" cy="565121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1197" y="4419343"/>
            <a:ext cx="2971026" cy="558340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761801" y="6167022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solidFill>
                  <a:schemeClr val="bg1"/>
                </a:solidFill>
                <a:hlinkClick r:id="rId3"/>
              </a:rPr>
              <a:t>https://judge.softuni.bg/Contests/3105/Subqueries-and-JOINs-Lab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837C83-B7B6-4B8D-8183-63CB9A796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D1D6B-15C2-48E1-ADBE-AAB6B3F80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Reusable Subqueries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30" y="1441061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7904" y="3933239"/>
            <a:ext cx="9598698" cy="2458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799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3083CA-B79C-4AFB-9AF5-DDF50E34D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89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456" y="938757"/>
            <a:ext cx="8552525" cy="5625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799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799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latin typeface="Consolas" panose="020B0609020204030204" pitchFamily="49" charset="0"/>
              </a:rPr>
              <a:t>FROM</a:t>
            </a:r>
            <a: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B1F19E-4BE8-4BF8-B850-D98833D1B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4504" y="4403548"/>
            <a:ext cx="647531" cy="1217701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1799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sz="1799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4775" y="3946467"/>
            <a:ext cx="673515" cy="1539613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sz="1799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sz="1799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047" y="2575224"/>
          <a:ext cx="4342269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8956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270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Edward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3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John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NULL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3931" y="1941504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3847" y="2575224"/>
          <a:ext cx="4721585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0563" y="1914436"/>
            <a:ext cx="210118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8290" y="5177270"/>
          <a:ext cx="6856214" cy="9143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18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08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3946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Edward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3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Sales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1E706D8F-BE24-4F1F-B85C-03843B157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66" y="1682951"/>
            <a:ext cx="2047404" cy="20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B7EB9C8-9A49-41E8-86A9-095EA396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808857"/>
            <a:ext cx="10958928" cy="780383"/>
          </a:xfrm>
        </p:spPr>
        <p:txBody>
          <a:bodyPr/>
          <a:lstStyle/>
          <a:p>
            <a:r>
              <a:rPr lang="en-US" dirty="0"/>
              <a:t>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15619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Temporary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tables</a:t>
            </a:r>
            <a:r>
              <a:rPr lang="en-US" sz="3600" dirty="0"/>
              <a:t> are stored in </a:t>
            </a:r>
            <a:r>
              <a:rPr lang="en-US" sz="3600" b="1" noProof="1">
                <a:solidFill>
                  <a:schemeClr val="bg1"/>
                </a:solidFill>
              </a:rPr>
              <a:t>tempdb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Automatically deleted when they are </a:t>
            </a:r>
            <a:r>
              <a:rPr lang="en-US" sz="36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0760" y="2799165"/>
            <a:ext cx="5966728" cy="3295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CREATE TABLE #TempTable</a:t>
            </a:r>
            <a:br>
              <a:rPr lang="en-US" sz="3199" b="1" noProof="1">
                <a:latin typeface="Consolas" panose="020B0609020204030204" pitchFamily="49" charset="0"/>
              </a:rPr>
            </a:br>
            <a:r>
              <a:rPr lang="en-US" sz="3199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1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199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1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199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371A13-1E78-4C84-A10F-70DA139AE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83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9512" y="1253882"/>
            <a:ext cx="8552525" cy="4268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CREATE TABLE</a:t>
            </a:r>
            <a:r>
              <a:rPr lang="en-US" sz="2799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799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799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</a:rPr>
              <a:t>SELECT * FROM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799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5EDC6C-BFB8-4F0B-B191-A195B1124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Table variables</a:t>
            </a:r>
            <a:r>
              <a:rPr lang="en-US" sz="3199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Local temporary tables </a:t>
            </a:r>
            <a:r>
              <a:rPr lang="en-US" sz="3199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Global temporary tables </a:t>
            </a:r>
            <a:r>
              <a:rPr lang="en-US" sz="3199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Tempdb</a:t>
            </a:r>
            <a:r>
              <a:rPr lang="en-US" sz="3199" b="1" dirty="0">
                <a:solidFill>
                  <a:schemeClr val="bg1"/>
                </a:solidFill>
              </a:rPr>
              <a:t> permanent tables </a:t>
            </a:r>
            <a:r>
              <a:rPr lang="en-US" sz="3199" dirty="0"/>
              <a:t>(USE </a:t>
            </a:r>
            <a:r>
              <a:rPr lang="en-US" sz="3199" noProof="1"/>
              <a:t>tempdb</a:t>
            </a:r>
            <a:r>
              <a:rPr lang="en-US" sz="3199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2999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199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E26087-97BB-4CC7-8117-125A273D8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340768"/>
            <a:ext cx="11663160" cy="5378465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65229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spcBef>
                <a:spcPts val="13796"/>
              </a:spcBef>
              <a:defRPr/>
            </a:pPr>
            <a:endParaRPr lang="en-US" sz="3199" dirty="0">
              <a:solidFill>
                <a:srgbClr val="FFFFFF"/>
              </a:solidFill>
              <a:latin typeface="Calibri" panose="020F0502020204030204"/>
            </a:endParaRPr>
          </a:p>
          <a:p>
            <a:pPr marL="358667" indent="-358667" defTabSz="1218072">
              <a:lnSpc>
                <a:spcPct val="95000"/>
              </a:lnSpc>
              <a:defRPr/>
            </a:pPr>
            <a:endParaRPr lang="en-US" sz="3199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834" y="1656688"/>
            <a:ext cx="109771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3600" dirty="0">
                <a:solidFill>
                  <a:schemeClr val="bg2"/>
                </a:solidFill>
              </a:rPr>
              <a:t> are used to nest queries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3600" dirty="0">
                <a:solidFill>
                  <a:schemeClr val="bg2"/>
                </a:solidFill>
              </a:rPr>
              <a:t> improve code reuse and readability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3600" dirty="0">
                <a:solidFill>
                  <a:schemeClr val="bg2"/>
                </a:solidFill>
              </a:rPr>
              <a:t> improve SQL search performance if used properly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59798" y="2330369"/>
            <a:ext cx="6798638" cy="16026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vl="2"/>
            <a:r>
              <a:rPr lang="en-US" sz="2999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2999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2999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29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2999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29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2999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29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2999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0E596B7-9995-42D3-9E57-D6B02DCC8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4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14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FD35C2-234A-4539-9960-09351ED92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8" y="5080502"/>
            <a:ext cx="4720066" cy="15208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-1" r="1464"/>
          <a:stretch/>
        </p:blipFill>
        <p:spPr>
          <a:xfrm>
            <a:off x="695818" y="3345627"/>
            <a:ext cx="4723360" cy="151374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r="1119"/>
          <a:stretch/>
        </p:blipFill>
        <p:spPr>
          <a:xfrm>
            <a:off x="6505421" y="3345627"/>
            <a:ext cx="4903723" cy="152176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r="758"/>
          <a:stretch/>
        </p:blipFill>
        <p:spPr>
          <a:xfrm>
            <a:off x="6505421" y="1618297"/>
            <a:ext cx="4903723" cy="15146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r="1621"/>
          <a:stretch/>
        </p:blipFill>
        <p:spPr>
          <a:xfrm>
            <a:off x="6499306" y="5080052"/>
            <a:ext cx="4942597" cy="1519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9541356-8839-433A-9CC0-4648C9BE9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Join of two tables returning </a:t>
            </a:r>
            <a:r>
              <a:rPr lang="en-US" b="1" dirty="0">
                <a:solidFill>
                  <a:schemeClr val="bg1"/>
                </a:solidFill>
              </a:rPr>
              <a:t>only rows matching </a:t>
            </a:r>
            <a:r>
              <a:rPr lang="en-US" dirty="0"/>
              <a:t>the join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(or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results of the inner join as well as unmatched rows          from the left (or right) table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results of an </a:t>
            </a:r>
            <a:r>
              <a:rPr lang="en-US" b="1" dirty="0">
                <a:solidFill>
                  <a:schemeClr val="bg1"/>
                </a:solidFill>
              </a:rPr>
              <a:t>inner join </a:t>
            </a:r>
            <a:r>
              <a:rPr lang="en-US" dirty="0"/>
              <a:t>along with all </a:t>
            </a:r>
            <a:r>
              <a:rPr lang="en-US" b="1" dirty="0">
                <a:solidFill>
                  <a:schemeClr val="bg1"/>
                </a:solidFill>
              </a:rPr>
              <a:t>unmatched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vs. OUTER Joins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B8ADBF-A1C4-4252-BADB-2B4D6E0B0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0820" y="2101123"/>
          <a:ext cx="3961370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02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34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263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3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270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effectLst/>
                        </a:rPr>
                        <a:t>NULL</a:t>
                      </a:r>
                      <a:endParaRPr lang="en-US" sz="240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28706" y="2743377"/>
            <a:ext cx="147562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128" y="1448314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0364" y="2079798"/>
          <a:ext cx="4721585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1758" y="1372134"/>
            <a:ext cx="210118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038" y="4695191"/>
          <a:ext cx="8561034" cy="9143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48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09902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0990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8750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0616" y="4172107"/>
            <a:ext cx="10837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4560" y="2494483"/>
            <a:ext cx="2168115" cy="53341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0364" y="2526157"/>
            <a:ext cx="2101736" cy="54527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40" y="1273593"/>
            <a:ext cx="1986788" cy="125254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92BCF839-31BC-460C-9327-EE021121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3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057" y="2645137"/>
            <a:ext cx="9671705" cy="1745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7972" rIns="0" bIns="107972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199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199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e.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199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199" b="1" noProof="1">
                <a:latin typeface="Consolas" panose="020B0609020204030204" pitchFamily="49" charset="0"/>
              </a:rPr>
              <a:t>d.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199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3873" y="3069094"/>
            <a:ext cx="2931942" cy="558342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49893" y="4390261"/>
            <a:ext cx="2348617" cy="57659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2D0884-DBDB-4DAE-A144-3EA879B55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268" y="1825425"/>
          <a:ext cx="3961370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02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34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6155" y="2467678"/>
            <a:ext cx="147562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577" y="1281016"/>
            <a:ext cx="17584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7813" y="1804100"/>
          <a:ext cx="4721585" cy="182870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478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680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79206" y="1232624"/>
            <a:ext cx="210118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6155" y="3000940"/>
            <a:ext cx="7138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0751" y="2739398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261" y="4452483"/>
          <a:ext cx="8761066" cy="13715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493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6864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4845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79896" y="3929400"/>
            <a:ext cx="10837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63" y="1155500"/>
            <a:ext cx="1952132" cy="1200415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428A0D19-7DAA-459D-95D5-47FEF56A1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63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3265</Words>
  <Application>Microsoft Office PowerPoint</Application>
  <PresentationFormat>Custom</PresentationFormat>
  <Paragraphs>763</Paragraphs>
  <Slides>46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Subqueries, CTEs</dc:title>
  <dc:subject>Databases Basics - MS SQL Server -  Practical Trainer @ SoftUni</dc:subject>
  <dc:creator>SoftUni</dc:creator>
  <cp:keywords>Databases; SQL; programming; SoftUni; Software University; programming; software development; software engineering; course; database systems</cp:keywords>
  <dc:description>© SoftUni – https://softuni.org
© Software University – https://softuni.bg
Copyrighted document. Unauthorized copy, reproduction or use is not permitted.</dc:description>
  <cp:lastModifiedBy>EVELINA-PC</cp:lastModifiedBy>
  <cp:revision>117</cp:revision>
  <dcterms:created xsi:type="dcterms:W3CDTF">2020-05-22T09:36:57Z</dcterms:created>
  <dcterms:modified xsi:type="dcterms:W3CDTF">2021-11-14T09:27:36Z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