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58" r:id="rId4"/>
    <p:sldId id="586" r:id="rId5"/>
    <p:sldId id="622" r:id="rId6"/>
    <p:sldId id="583" r:id="rId7"/>
    <p:sldId id="587" r:id="rId8"/>
    <p:sldId id="621" r:id="rId9"/>
    <p:sldId id="266" r:id="rId10"/>
    <p:sldId id="588" r:id="rId11"/>
    <p:sldId id="623" r:id="rId12"/>
    <p:sldId id="624" r:id="rId13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25BE4E61-E1F1-42EE-AAB2-7A890B2C3702}">
          <p14:sldIdLst>
            <p14:sldId id="256"/>
            <p14:sldId id="270"/>
          </p14:sldIdLst>
        </p14:section>
        <p14:section name="Content" id="{61FEE27F-8B14-4F7B-AEFF-E2EC07DE5D85}">
          <p14:sldIdLst>
            <p14:sldId id="258"/>
            <p14:sldId id="586"/>
            <p14:sldId id="622"/>
            <p14:sldId id="583"/>
            <p14:sldId id="587"/>
            <p14:sldId id="621"/>
            <p14:sldId id="266"/>
          </p14:sldIdLst>
        </p14:section>
        <p14:section name="Conslusion" id="{143FA928-33A1-48AB-B33E-D16B80F574EC}">
          <p14:sldIdLst>
            <p14:sldId id="588"/>
            <p14:sldId id="623"/>
            <p14:sldId id="62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8FF"/>
    <a:srgbClr val="235057"/>
    <a:srgbClr val="2225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8" autoAdjust="0"/>
    <p:restoredTop sz="94694"/>
  </p:normalViewPr>
  <p:slideViewPr>
    <p:cSldViewPr>
      <p:cViewPr varScale="1">
        <p:scale>
          <a:sx n="75" d="100"/>
          <a:sy n="75" d="100"/>
        </p:scale>
        <p:origin x="8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75" d="100"/>
          <a:sy n="75" d="100"/>
        </p:scale>
        <p:origin x="2093" y="-4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F43772-9E29-9D30-3F01-3351E1CD12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09713-9DBE-A78A-DA80-96F97E9C25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42A5B-938F-49E8-9AF5-F1C36EC546A2}" type="datetimeFigureOut">
              <a:rPr lang="en-US" smtClean="0"/>
              <a:t>5-Apr-24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E9E97-85F1-669B-3A73-36045EE30E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3A328-E118-A10D-BDC7-D7E82D6420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3B2A4-D0DD-448C-BAE1-753930CD8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0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buditel.softuni.b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6BF55F4E-26F3-4BE9-3493-5D1210743E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r>
              <a:rPr lang="en-US" dirty="0"/>
              <a:t>© SoftUni Buditel – </a:t>
            </a:r>
            <a:r>
              <a:rPr lang="en-US" dirty="0">
                <a:hlinkClick r:id="rId2"/>
              </a:rPr>
              <a:t>https://buditel.softuni.bg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982A102D-1A16-5BC2-BC91-6DDD56A28C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915f3f00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915f3f00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877B-DA79-4C3F-A093-399075A7A02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563761E-B608-4EA1-8A3B-965630746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2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Presentation 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 Logo">
            <a:hlinkClick r:id="rId2"/>
            <a:extLst>
              <a:ext uri="{FF2B5EF4-FFF2-40B4-BE49-F238E27FC236}">
                <a16:creationId xmlns:a16="http://schemas.microsoft.com/office/drawing/2014/main" id="{3C36A713-117D-68E3-8C47-3A9094FC43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415493" y="5889668"/>
            <a:ext cx="2087571" cy="61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9F170EE2-EE1E-65B8-D63F-57B32D94581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35958" y="3284985"/>
            <a:ext cx="5754798" cy="3112540"/>
          </a:xfrm>
          <a:prstGeom prst="rect">
            <a:avLst/>
          </a:prstGeom>
        </p:spPr>
        <p:txBody>
          <a:bodyPr/>
          <a:lstStyle>
            <a:lvl1pPr marL="152362" indent="0">
              <a:buNone/>
              <a:defRPr>
                <a:latin typeface="Sofia Sans" pitchFamily="2" charset="0"/>
              </a:defRPr>
            </a:lvl1pPr>
          </a:lstStyle>
          <a:p>
            <a:r>
              <a:rPr lang="en-US" dirty="0"/>
              <a:t>Click Icon to Add Picture</a:t>
            </a:r>
            <a:endParaRPr lang="bg-BG" dirty="0"/>
          </a:p>
        </p:txBody>
      </p:sp>
      <p:sp>
        <p:nvSpPr>
          <p:cNvPr id="11" name="Presentation Subtitle"/>
          <p:cNvSpPr txBox="1">
            <a:spLocks noGrp="1"/>
          </p:cNvSpPr>
          <p:nvPr>
            <p:ph type="subTitle" idx="1" hasCustomPrompt="1"/>
          </p:nvPr>
        </p:nvSpPr>
        <p:spPr>
          <a:xfrm>
            <a:off x="415492" y="1510410"/>
            <a:ext cx="11357841" cy="14145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SzPts val="2800"/>
              <a:buNone/>
              <a:defRPr sz="3600">
                <a:solidFill>
                  <a:schemeClr val="bg2"/>
                </a:solidFill>
                <a:latin typeface="Sofia Sans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9pPr>
          </a:lstStyle>
          <a:p>
            <a:r>
              <a:rPr lang="en-US" dirty="0"/>
              <a:t>Presentation Subtitle</a:t>
            </a:r>
          </a:p>
          <a:p>
            <a:endParaRPr dirty="0"/>
          </a:p>
        </p:txBody>
      </p:sp>
      <p:sp>
        <p:nvSpPr>
          <p:cNvPr id="10" name="Presentation Title"/>
          <p:cNvSpPr txBox="1">
            <a:spLocks noGrp="1"/>
          </p:cNvSpPr>
          <p:nvPr>
            <p:ph type="ctrTitle" hasCustomPrompt="1"/>
          </p:nvPr>
        </p:nvSpPr>
        <p:spPr>
          <a:xfrm>
            <a:off x="415491" y="332656"/>
            <a:ext cx="11357841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solidFill>
                  <a:schemeClr val="bg2"/>
                </a:solidFill>
                <a:latin typeface="Sofia Sans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9pPr>
          </a:lstStyle>
          <a:p>
            <a:r>
              <a:rPr lang="en-US" dirty="0"/>
              <a:t>Presentation Title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userDrawn="1">
  <p:cSld name="Conclus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D6C91AC6-E35F-3509-CD66-DEB2A31829D2}"/>
              </a:ext>
            </a:extLst>
          </p:cNvPr>
          <p:cNvSpPr/>
          <p:nvPr userDrawn="1"/>
        </p:nvSpPr>
        <p:spPr>
          <a:xfrm>
            <a:off x="216000" y="1124744"/>
            <a:ext cx="11711060" cy="5463256"/>
          </a:xfrm>
          <a:prstGeom prst="roundRect">
            <a:avLst>
              <a:gd name="adj" fmla="val 2527"/>
            </a:avLst>
          </a:prstGeom>
          <a:solidFill>
            <a:srgbClr val="0068FF"/>
          </a:solidFill>
          <a:ln w="9525" cap="flat" cmpd="sng">
            <a:solidFill>
              <a:srgbClr val="0068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/>
          </a:p>
        </p:txBody>
      </p:sp>
      <p:sp>
        <p:nvSpPr>
          <p:cNvPr id="7" name="Up Right Icon">
            <a:extLst>
              <a:ext uri="{FF2B5EF4-FFF2-40B4-BE49-F238E27FC236}">
                <a16:creationId xmlns:a16="http://schemas.microsoft.com/office/drawing/2014/main" id="{0924B62C-54DE-FCA3-FD31-249C062DD250}"/>
              </a:ext>
            </a:extLst>
          </p:cNvPr>
          <p:cNvSpPr/>
          <p:nvPr userDrawn="1"/>
        </p:nvSpPr>
        <p:spPr>
          <a:xfrm rot="5400000">
            <a:off x="10754872" y="1404639"/>
            <a:ext cx="1018758" cy="909560"/>
          </a:xfrm>
          <a:prstGeom prst="halfFrame">
            <a:avLst>
              <a:gd name="adj1" fmla="val 18518"/>
              <a:gd name="adj2" fmla="val 23280"/>
            </a:avLst>
          </a:prstGeom>
          <a:solidFill>
            <a:srgbClr val="4E9BF8"/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/>
          </a:p>
        </p:txBody>
      </p:sp>
      <p:sp>
        <p:nvSpPr>
          <p:cNvPr id="6" name="Scroller">
            <a:extLst>
              <a:ext uri="{FF2B5EF4-FFF2-40B4-BE49-F238E27FC236}">
                <a16:creationId xmlns:a16="http://schemas.microsoft.com/office/drawing/2014/main" id="{91902ACE-7BCD-AE61-62B7-0274095664C4}"/>
              </a:ext>
            </a:extLst>
          </p:cNvPr>
          <p:cNvSpPr/>
          <p:nvPr userDrawn="1"/>
        </p:nvSpPr>
        <p:spPr>
          <a:xfrm>
            <a:off x="418654" y="1350660"/>
            <a:ext cx="216925" cy="5050140"/>
          </a:xfrm>
          <a:prstGeom prst="roundRect">
            <a:avLst>
              <a:gd name="adj" fmla="val 50000"/>
            </a:avLst>
          </a:prstGeom>
          <a:solidFill>
            <a:srgbClr val="4E9BF8"/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/>
          </a:p>
        </p:txBody>
      </p:sp>
      <p:sp>
        <p:nvSpPr>
          <p:cNvPr id="11" name="Slide Body Text">
            <a:extLst>
              <a:ext uri="{FF2B5EF4-FFF2-40B4-BE49-F238E27FC236}">
                <a16:creationId xmlns:a16="http://schemas.microsoft.com/office/drawing/2014/main" id="{3696548A-24C7-0E3E-E530-CFAEE2BA687C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837828" y="1310003"/>
            <a:ext cx="10860883" cy="5143333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rmAutofit/>
          </a:bodyPr>
          <a:lstStyle>
            <a:lvl1pPr marL="358775" lvl="0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3400">
                <a:solidFill>
                  <a:srgbClr val="FFFFFF"/>
                </a:solidFill>
                <a:latin typeface="+mn-lt"/>
              </a:defRPr>
            </a:lvl1pPr>
            <a:lvl2pPr marL="803275" lvl="1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 sz="3200">
                <a:solidFill>
                  <a:srgbClr val="FFFFFF"/>
                </a:solidFill>
                <a:latin typeface="+mn-lt"/>
              </a:defRPr>
            </a:lvl2pPr>
            <a:lvl3pPr marL="1260475" lvl="2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 sz="3000">
                <a:solidFill>
                  <a:srgbClr val="FFFFFF"/>
                </a:solidFill>
                <a:latin typeface="+mn-lt"/>
              </a:defRPr>
            </a:lvl3pPr>
            <a:lvl4pPr marL="1704975" lvl="3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 sz="2800">
                <a:solidFill>
                  <a:srgbClr val="FFFFFF"/>
                </a:solidFill>
                <a:latin typeface="+mn-lt"/>
              </a:defRPr>
            </a:lvl4pPr>
            <a:lvl5pPr marL="2149475" lvl="4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 sz="2600">
                <a:solidFill>
                  <a:srgbClr val="FFFFFF"/>
                </a:solidFill>
                <a:latin typeface="+mn-lt"/>
              </a:defRPr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  <a:endParaRPr lang="bg-BG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pic>
        <p:nvPicPr>
          <p:cNvPr id="10" name="Slide Logo">
            <a:extLst>
              <a:ext uri="{FF2B5EF4-FFF2-40B4-BE49-F238E27FC236}">
                <a16:creationId xmlns:a16="http://schemas.microsoft.com/office/drawing/2014/main" id="{D2E80530-4E3A-0EFE-BB20-3E73373DBF93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359" y="294198"/>
            <a:ext cx="1799298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11CBA057-9AC6-E687-0731-B76FB2988DD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5999" y="144000"/>
            <a:ext cx="9838853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4400" b="1">
                <a:solidFill>
                  <a:schemeClr val="bg2"/>
                </a:solidFill>
                <a:latin typeface="Sofia Sans" pitchFamily="2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Questions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Bottom">
            <a:extLst>
              <a:ext uri="{FF2B5EF4-FFF2-40B4-BE49-F238E27FC236}">
                <a16:creationId xmlns:a16="http://schemas.microsoft.com/office/drawing/2014/main" id="{13357B64-5D96-1219-3673-96388E65B1AD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" name="Rectangle Bottom Copyright">
            <a:extLst>
              <a:ext uri="{FF2B5EF4-FFF2-40B4-BE49-F238E27FC236}">
                <a16:creationId xmlns:a16="http://schemas.microsoft.com/office/drawing/2014/main" id="{119C915F-B67A-67DE-CA27-108E86613D87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Buditel – </a:t>
            </a:r>
            <a:r>
              <a:rPr lang="en-US" sz="1600" u="sng" noProof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https://buditel.softuni.bg</a:t>
            </a:r>
            <a:r>
              <a:rPr lang="en-US" sz="1600" noProof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125860" y="2276872"/>
            <a:ext cx="10118224" cy="2058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lang="en-US" sz="11500" b="1" i="0" u="none" strike="noStrike" kern="1200" cap="none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Questions?</a:t>
            </a:r>
            <a:endParaRPr dirty="0"/>
          </a:p>
        </p:txBody>
      </p:sp>
      <p:pic>
        <p:nvPicPr>
          <p:cNvPr id="8" name="Slide Logo">
            <a:extLst>
              <a:ext uri="{FF2B5EF4-FFF2-40B4-BE49-F238E27FC236}">
                <a16:creationId xmlns:a16="http://schemas.microsoft.com/office/drawing/2014/main" id="{B3CA3575-EE41-1156-EBFE-08E70F7674C1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359" y="294198"/>
            <a:ext cx="1799298" cy="528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245343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88825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C6F8B0C1-9F2E-4CA9-96DD-943ADD51A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3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Center Icon">
            <a:extLst>
              <a:ext uri="{FF2B5EF4-FFF2-40B4-BE49-F238E27FC236}">
                <a16:creationId xmlns:a16="http://schemas.microsoft.com/office/drawing/2014/main" id="{B7902F69-9D85-AD9A-92F2-3E1DC476D9D3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0" y="812575"/>
            <a:ext cx="3551604" cy="3552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4000" b="1" i="0" u="none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" name="Slide Subtitle">
            <a:extLst>
              <a:ext uri="{FF2B5EF4-FFF2-40B4-BE49-F238E27FC236}">
                <a16:creationId xmlns:a16="http://schemas.microsoft.com/office/drawing/2014/main" id="{A04623F0-9F84-7104-BA53-1536A4C284F8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405779" y="5704062"/>
            <a:ext cx="11377266" cy="749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Sofia Sans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9pPr>
          </a:lstStyle>
          <a:p>
            <a:r>
              <a:rPr lang="en-US" dirty="0"/>
              <a:t>Click to Edit Section Subtitle</a:t>
            </a:r>
          </a:p>
        </p:txBody>
      </p:sp>
      <p:sp>
        <p:nvSpPr>
          <p:cNvPr id="1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15283" y="4725144"/>
            <a:ext cx="11377266" cy="864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 b="1">
                <a:solidFill>
                  <a:schemeClr val="bg2"/>
                </a:solidFill>
                <a:latin typeface="Sofia Sans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9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8BA33E9C-EFC6-A3C6-B0C1-78BF0E59B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1D8AD478-9B82-4CC0-B73E-94E1EA0C2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Slide Body Text"/>
          <p:cNvSpPr txBox="1">
            <a:spLocks noGrp="1"/>
          </p:cNvSpPr>
          <p:nvPr>
            <p:ph type="body" idx="1" hasCustomPrompt="1"/>
          </p:nvPr>
        </p:nvSpPr>
        <p:spPr>
          <a:xfrm>
            <a:off x="216000" y="1152000"/>
            <a:ext cx="11825695" cy="5562000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rmAutofit/>
          </a:bodyPr>
          <a:lstStyle>
            <a:lvl1pPr marL="358775" lvl="0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defRPr sz="3400">
                <a:solidFill>
                  <a:schemeClr val="bg2"/>
                </a:solidFill>
                <a:latin typeface="+mn-lt"/>
              </a:defRPr>
            </a:lvl1pPr>
            <a:lvl2pPr marL="803275" lvl="1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200">
                <a:solidFill>
                  <a:schemeClr val="bg2"/>
                </a:solidFill>
                <a:latin typeface="+mn-lt"/>
              </a:defRPr>
            </a:lvl2pPr>
            <a:lvl3pPr marL="1260475" lvl="2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000">
                <a:solidFill>
                  <a:schemeClr val="bg2"/>
                </a:solidFill>
                <a:latin typeface="+mn-lt"/>
              </a:defRPr>
            </a:lvl3pPr>
            <a:lvl4pPr marL="1704975" lvl="3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800">
                <a:solidFill>
                  <a:schemeClr val="bg2"/>
                </a:solidFill>
                <a:latin typeface="+mn-lt"/>
              </a:defRPr>
            </a:lvl4pPr>
            <a:lvl5pPr marL="2149475" lvl="4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600">
                <a:solidFill>
                  <a:schemeClr val="bg2"/>
                </a:solidFill>
                <a:latin typeface="+mn-lt"/>
              </a:defRPr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  <a:endParaRPr lang="bg-BG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pic>
        <p:nvPicPr>
          <p:cNvPr id="3" name="Slide Logo">
            <a:extLst>
              <a:ext uri="{FF2B5EF4-FFF2-40B4-BE49-F238E27FC236}">
                <a16:creationId xmlns:a16="http://schemas.microsoft.com/office/drawing/2014/main" id="{624EB8FA-1C79-FFA5-D516-0FF5E4ACC214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359" y="294198"/>
            <a:ext cx="1799298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16000" y="144000"/>
            <a:ext cx="9838852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lang="en-US" sz="4400" b="1" i="0" u="none" strike="noStrike" kern="1200" cap="none" dirty="0">
                <a:solidFill>
                  <a:schemeClr val="bg2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470553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Table of Conten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0C76BE4-F108-4F68-4D93-735102185E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Sofia Sans"/>
              </a:defRPr>
            </a:lvl1pPr>
          </a:lstStyle>
          <a:p>
            <a:fld id="{F85F2E0F-D3E2-413A-8CC1-DBFFD9F7DA4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Icon Table of Contents">
            <a:extLst>
              <a:ext uri="{FF2B5EF4-FFF2-40B4-BE49-F238E27FC236}">
                <a16:creationId xmlns:a16="http://schemas.microsoft.com/office/drawing/2014/main" id="{BF390BB2-7FF6-0EFB-C27B-BA272216957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3463" r="29861"/>
          <a:stretch/>
        </p:blipFill>
        <p:spPr>
          <a:xfrm>
            <a:off x="10312673" y="1106834"/>
            <a:ext cx="1712406" cy="262696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lide Body Text"/>
          <p:cNvSpPr txBox="1">
            <a:spLocks noGrp="1"/>
          </p:cNvSpPr>
          <p:nvPr>
            <p:ph type="body" idx="1" hasCustomPrompt="1"/>
          </p:nvPr>
        </p:nvSpPr>
        <p:spPr>
          <a:xfrm>
            <a:off x="216000" y="1152001"/>
            <a:ext cx="10035122" cy="5562000"/>
          </a:xfrm>
          <a:prstGeom prst="rect">
            <a:avLst/>
          </a:prstGeom>
        </p:spPr>
        <p:txBody>
          <a:bodyPr spcFirstLastPara="1" wrap="square" lIns="36000" tIns="108000" rIns="108000" bIns="36000" anchor="t" anchorCtr="0">
            <a:normAutofit/>
          </a:bodyPr>
          <a:lstStyle>
            <a:lvl1pPr marL="631825" lvl="0" indent="-538163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3400">
                <a:latin typeface="Sofia Sans" pitchFamily="2" charset="0"/>
              </a:defRPr>
            </a:lvl1pPr>
            <a:lvl2pPr marL="901700" lvl="1" indent="-3635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sz="3200">
                <a:latin typeface="Sofia Sans" pitchFamily="2" charset="0"/>
              </a:defRPr>
            </a:lvl2pPr>
            <a:lvl3pPr marL="1254125" lvl="2" indent="-352425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  <a:defRPr sz="3000"/>
            </a:lvl3pPr>
            <a:lvl4pPr marL="1698625" lvl="3" indent="-352425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  <a:defRPr sz="2800"/>
            </a:lvl4pPr>
            <a:lvl5pPr marL="3047238" lvl="4" indent="-40629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6686" lvl="5" indent="-40629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133" lvl="6" indent="-40629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5581" lvl="7" indent="-40629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5028" lvl="8" indent="-40629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…</a:t>
            </a:r>
            <a:endParaRPr dirty="0"/>
          </a:p>
        </p:txBody>
      </p:sp>
      <p:pic>
        <p:nvPicPr>
          <p:cNvPr id="5" name="Slide Logo">
            <a:extLst>
              <a:ext uri="{FF2B5EF4-FFF2-40B4-BE49-F238E27FC236}">
                <a16:creationId xmlns:a16="http://schemas.microsoft.com/office/drawing/2014/main" id="{A0FB566E-7E50-F376-B3DA-A6260DCC5539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359" y="294198"/>
            <a:ext cx="1799298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16000" y="144000"/>
            <a:ext cx="9838852" cy="8651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>
              <a:defRPr sz="4400" dirty="0"/>
            </a:lvl1pPr>
          </a:lstStyle>
          <a:p>
            <a:pPr lvl="0">
              <a:buSzPts val="2800"/>
              <a:buNone/>
            </a:pPr>
            <a:r>
              <a:rPr lang="en-US" dirty="0"/>
              <a:t>Table of Contents</a:t>
            </a: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Important Concep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06B780C3-B38F-0399-3652-9055B08BC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Sofia Sans"/>
              </a:defRPr>
            </a:lvl1pPr>
          </a:lstStyle>
          <a:p>
            <a:fld id="{91255838-AF34-487C-B8C5-2A5D031DFD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Left">
            <a:extLst>
              <a:ext uri="{FF2B5EF4-FFF2-40B4-BE49-F238E27FC236}">
                <a16:creationId xmlns:a16="http://schemas.microsoft.com/office/drawing/2014/main" id="{5DFB7E94-A213-E4D1-AD54-F8DC8BC61341}"/>
              </a:ext>
            </a:extLst>
          </p:cNvPr>
          <p:cNvSpPr/>
          <p:nvPr userDrawn="1"/>
        </p:nvSpPr>
        <p:spPr>
          <a:xfrm>
            <a:off x="0" y="14067"/>
            <a:ext cx="1251674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 dirty="0"/>
          </a:p>
        </p:txBody>
      </p:sp>
      <p:pic>
        <p:nvPicPr>
          <p:cNvPr id="8" name="Icon Left">
            <a:extLst>
              <a:ext uri="{FF2B5EF4-FFF2-40B4-BE49-F238E27FC236}">
                <a16:creationId xmlns:a16="http://schemas.microsoft.com/office/drawing/2014/main" id="{E12A1BAD-62AD-18B1-142E-EE65036FE7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211" y="4077072"/>
            <a:ext cx="2237426" cy="2499577"/>
          </a:xfrm>
          <a:prstGeom prst="rect">
            <a:avLst/>
          </a:prstGeom>
        </p:spPr>
      </p:pic>
      <p:sp>
        <p:nvSpPr>
          <p:cNvPr id="3" name="Slide Body Text">
            <a:extLst>
              <a:ext uri="{FF2B5EF4-FFF2-40B4-BE49-F238E27FC236}">
                <a16:creationId xmlns:a16="http://schemas.microsoft.com/office/drawing/2014/main" id="{3243DCDC-A3E9-DE13-928D-286A72FC392A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1629916" y="1152000"/>
            <a:ext cx="10411779" cy="5562000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rmAutofit/>
          </a:bodyPr>
          <a:lstStyle>
            <a:lvl1pPr marL="358775" lvl="0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defRPr sz="3400">
                <a:solidFill>
                  <a:schemeClr val="bg2"/>
                </a:solidFill>
                <a:latin typeface="+mn-lt"/>
              </a:defRPr>
            </a:lvl1pPr>
            <a:lvl2pPr marL="803275" lvl="1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200">
                <a:solidFill>
                  <a:schemeClr val="bg2"/>
                </a:solidFill>
                <a:latin typeface="+mn-lt"/>
              </a:defRPr>
            </a:lvl2pPr>
            <a:lvl3pPr marL="1260475" lvl="2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000">
                <a:solidFill>
                  <a:schemeClr val="bg2"/>
                </a:solidFill>
                <a:latin typeface="+mn-lt"/>
              </a:defRPr>
            </a:lvl3pPr>
            <a:lvl4pPr marL="1704975" lvl="3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800">
                <a:solidFill>
                  <a:schemeClr val="bg2"/>
                </a:solidFill>
                <a:latin typeface="+mn-lt"/>
              </a:defRPr>
            </a:lvl4pPr>
            <a:lvl5pPr marL="2149475" lvl="4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600">
                <a:solidFill>
                  <a:schemeClr val="bg2"/>
                </a:solidFill>
                <a:latin typeface="+mn-lt"/>
              </a:defRPr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Slide Logo">
            <a:extLst>
              <a:ext uri="{FF2B5EF4-FFF2-40B4-BE49-F238E27FC236}">
                <a16:creationId xmlns:a16="http://schemas.microsoft.com/office/drawing/2014/main" id="{15D216E2-5E06-A42E-3D5D-60C3865B4156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359" y="294198"/>
            <a:ext cx="1799298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440000" y="144000"/>
            <a:ext cx="8614852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400" b="1">
                <a:solidFill>
                  <a:schemeClr val="bg2"/>
                </a:solidFill>
                <a:latin typeface="Sofia Sans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F80D2F4F-74BD-D80F-CF1B-BC2FBD1B8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44000"/>
            <a:ext cx="11711060" cy="892459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4055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Demo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Center Icon">
            <a:extLst>
              <a:ext uri="{FF2B5EF4-FFF2-40B4-BE49-F238E27FC236}">
                <a16:creationId xmlns:a16="http://schemas.microsoft.com/office/drawing/2014/main" id="{7CE792BD-4801-8A36-08F6-06652DFAC1E7}"/>
              </a:ext>
            </a:extLst>
          </p:cNvPr>
          <p:cNvSpPr>
            <a:spLocks noChangeAspect="1"/>
          </p:cNvSpPr>
          <p:nvPr userDrawn="1"/>
        </p:nvSpPr>
        <p:spPr>
          <a:xfrm>
            <a:off x="670600" y="1652736"/>
            <a:ext cx="3551604" cy="3552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lvl="0" indent="0" algn="ctr" defTabSz="913852" fontAlgn="auto">
              <a:buClrTx/>
              <a:buSzTx/>
              <a:buFontTx/>
              <a:buNone/>
              <a:tabLst/>
            </a:pPr>
            <a:endParaRPr kumimoji="0" lang="en-US" altLang="ko-KR" sz="4000" b="1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" name="Slide Subtitle">
            <a:extLst>
              <a:ext uri="{FF2B5EF4-FFF2-40B4-BE49-F238E27FC236}">
                <a16:creationId xmlns:a16="http://schemas.microsoft.com/office/drawing/2014/main" id="{A04623F0-9F84-7104-BA53-1536A4C284F8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4654252" y="3645024"/>
            <a:ext cx="6983998" cy="749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Sofia Sans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9pPr>
          </a:lstStyle>
          <a:p>
            <a:r>
              <a:rPr lang="en-US" dirty="0"/>
              <a:t>Subsection Subtitle</a:t>
            </a:r>
          </a:p>
        </p:txBody>
      </p:sp>
      <p:sp>
        <p:nvSpPr>
          <p:cNvPr id="1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654252" y="2564904"/>
            <a:ext cx="6983998" cy="1008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 b="1">
                <a:solidFill>
                  <a:schemeClr val="bg2"/>
                </a:solidFill>
                <a:latin typeface="Sofia Sans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9pPr>
          </a:lstStyle>
          <a:p>
            <a:r>
              <a:rPr lang="en-US" dirty="0"/>
              <a:t>Subsection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081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Comparison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Down">
            <a:extLst>
              <a:ext uri="{FF2B5EF4-FFF2-40B4-BE49-F238E27FC236}">
                <a16:creationId xmlns:a16="http://schemas.microsoft.com/office/drawing/2014/main" id="{8234C928-006D-B7C6-337E-2F10B1F2F6E0}"/>
              </a:ext>
            </a:extLst>
          </p:cNvPr>
          <p:cNvSpPr/>
          <p:nvPr userDrawn="1"/>
        </p:nvSpPr>
        <p:spPr>
          <a:xfrm rot="5400000">
            <a:off x="5865342" y="535456"/>
            <a:ext cx="459738" cy="121904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>
              <a:buNone/>
            </a:pPr>
            <a:endParaRPr sz="2487" dirty="0"/>
          </a:p>
        </p:txBody>
      </p:sp>
      <p:grpSp>
        <p:nvGrpSpPr>
          <p:cNvPr id="5" name="Logo Circle">
            <a:extLst>
              <a:ext uri="{FF2B5EF4-FFF2-40B4-BE49-F238E27FC236}">
                <a16:creationId xmlns:a16="http://schemas.microsoft.com/office/drawing/2014/main" id="{EA61396F-3089-0130-8EF5-AA1B0FA72F99}"/>
              </a:ext>
            </a:extLst>
          </p:cNvPr>
          <p:cNvGrpSpPr/>
          <p:nvPr userDrawn="1"/>
        </p:nvGrpSpPr>
        <p:grpSpPr>
          <a:xfrm>
            <a:off x="5302323" y="5095344"/>
            <a:ext cx="1656185" cy="1656184"/>
            <a:chOff x="5238948" y="4810049"/>
            <a:chExt cx="1656185" cy="1656184"/>
          </a:xfrm>
        </p:grpSpPr>
        <p:sp>
          <p:nvSpPr>
            <p:cNvPr id="7" name="Logo Oval">
              <a:extLst>
                <a:ext uri="{FF2B5EF4-FFF2-40B4-BE49-F238E27FC236}">
                  <a16:creationId xmlns:a16="http://schemas.microsoft.com/office/drawing/2014/main" id="{1DF0A708-7042-01E1-C5B1-B8AA783A7744}"/>
                </a:ext>
              </a:extLst>
            </p:cNvPr>
            <p:cNvSpPr/>
            <p:nvPr userDrawn="1"/>
          </p:nvSpPr>
          <p:spPr>
            <a:xfrm>
              <a:off x="5238948" y="4810049"/>
              <a:ext cx="1656185" cy="1656184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  <p:pic>
          <p:nvPicPr>
            <p:cNvPr id="9" name="Logo Text">
              <a:extLst>
                <a:ext uri="{FF2B5EF4-FFF2-40B4-BE49-F238E27FC236}">
                  <a16:creationId xmlns:a16="http://schemas.microsoft.com/office/drawing/2014/main" id="{A341A768-FD01-762E-2F47-0A3A891A9E65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 amt="81000"/>
            </a:blip>
            <a:srcRect l="47151"/>
            <a:stretch/>
          </p:blipFill>
          <p:spPr>
            <a:xfrm>
              <a:off x="5606975" y="5625768"/>
              <a:ext cx="950919" cy="638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Logo Image">
              <a:extLst>
                <a:ext uri="{FF2B5EF4-FFF2-40B4-BE49-F238E27FC236}">
                  <a16:creationId xmlns:a16="http://schemas.microsoft.com/office/drawing/2014/main" id="{C21A3CEB-BD8D-DA29-2E73-1B8C3DB848AB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 amt="81000"/>
            </a:blip>
            <a:srcRect r="53639"/>
            <a:stretch/>
          </p:blipFill>
          <p:spPr>
            <a:xfrm>
              <a:off x="5665361" y="5015192"/>
              <a:ext cx="834149" cy="638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D22A4FF6-10A6-CC6F-6CC4-A00BCFFE5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  <a:latin typeface="Sofia Sans"/>
              </a:defRPr>
            </a:lvl1pPr>
          </a:lstStyle>
          <a:p>
            <a:fld id="{F842D99A-CC0A-47E6-BA1E-371BF5DC7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Body Text Right">
            <a:extLst>
              <a:ext uri="{FF2B5EF4-FFF2-40B4-BE49-F238E27FC236}">
                <a16:creationId xmlns:a16="http://schemas.microsoft.com/office/drawing/2014/main" id="{3E272AB4-871C-FAEE-7C13-3340FF09436C}"/>
              </a:ext>
            </a:extLst>
          </p:cNvPr>
          <p:cNvSpPr txBox="1">
            <a:spLocks noGrp="1"/>
          </p:cNvSpPr>
          <p:nvPr>
            <p:ph type="body" idx="11" hasCustomPrompt="1"/>
          </p:nvPr>
        </p:nvSpPr>
        <p:spPr>
          <a:xfrm>
            <a:off x="6228001" y="1152000"/>
            <a:ext cx="5744825" cy="5136830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rmAutofit/>
          </a:bodyPr>
          <a:lstStyle>
            <a:lvl1pPr marL="358775" lvl="0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defRPr sz="3400">
                <a:solidFill>
                  <a:schemeClr val="bg2"/>
                </a:solidFill>
                <a:latin typeface="+mn-lt"/>
              </a:defRPr>
            </a:lvl1pPr>
            <a:lvl2pPr marL="803275" lvl="1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200">
                <a:solidFill>
                  <a:schemeClr val="bg2"/>
                </a:solidFill>
                <a:latin typeface="+mn-lt"/>
              </a:defRPr>
            </a:lvl2pPr>
            <a:lvl3pPr marL="1260475" lvl="2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000">
                <a:solidFill>
                  <a:schemeClr val="bg2"/>
                </a:solidFill>
                <a:latin typeface="+mn-lt"/>
              </a:defRPr>
            </a:lvl3pPr>
            <a:lvl4pPr marL="1704975" lvl="3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800">
                <a:solidFill>
                  <a:schemeClr val="bg2"/>
                </a:solidFill>
                <a:latin typeface="+mn-lt"/>
              </a:defRPr>
            </a:lvl4pPr>
            <a:lvl5pPr marL="2149475" lvl="4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600">
                <a:solidFill>
                  <a:schemeClr val="bg2"/>
                </a:solidFill>
                <a:latin typeface="+mn-lt"/>
              </a:defRPr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Body Text Left">
            <a:extLst>
              <a:ext uri="{FF2B5EF4-FFF2-40B4-BE49-F238E27FC236}">
                <a16:creationId xmlns:a16="http://schemas.microsoft.com/office/drawing/2014/main" id="{165F2084-9665-41FC-BC9A-D4876868B1BE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216000" y="1152000"/>
            <a:ext cx="5744825" cy="5136830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rmAutofit/>
          </a:bodyPr>
          <a:lstStyle>
            <a:lvl1pPr marL="358775" lvl="0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defRPr sz="3400">
                <a:solidFill>
                  <a:schemeClr val="bg2"/>
                </a:solidFill>
                <a:latin typeface="+mn-lt"/>
              </a:defRPr>
            </a:lvl1pPr>
            <a:lvl2pPr marL="803275" lvl="1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200">
                <a:solidFill>
                  <a:schemeClr val="bg2"/>
                </a:solidFill>
                <a:latin typeface="+mn-lt"/>
              </a:defRPr>
            </a:lvl2pPr>
            <a:lvl3pPr marL="1260475" lvl="2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000">
                <a:solidFill>
                  <a:schemeClr val="bg2"/>
                </a:solidFill>
                <a:latin typeface="+mn-lt"/>
              </a:defRPr>
            </a:lvl3pPr>
            <a:lvl4pPr marL="1704975" lvl="3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800">
                <a:solidFill>
                  <a:schemeClr val="bg2"/>
                </a:solidFill>
                <a:latin typeface="+mn-lt"/>
              </a:defRPr>
            </a:lvl4pPr>
            <a:lvl5pPr marL="2149475" lvl="4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600">
                <a:solidFill>
                  <a:schemeClr val="bg2"/>
                </a:solidFill>
                <a:latin typeface="+mn-lt"/>
              </a:defRPr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Slide Logo">
            <a:extLst>
              <a:ext uri="{FF2B5EF4-FFF2-40B4-BE49-F238E27FC236}">
                <a16:creationId xmlns:a16="http://schemas.microsoft.com/office/drawing/2014/main" id="{F7623DFE-FF58-CD12-25B6-22E8F1982728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359" y="294198"/>
            <a:ext cx="1799298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A52C2F49-41FE-5E6E-30DD-98DBCA95CFE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6000" y="144000"/>
            <a:ext cx="9838852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4400" b="1">
                <a:solidFill>
                  <a:schemeClr val="bg2"/>
                </a:solidFill>
                <a:latin typeface="Sofia Sans" pitchFamily="2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Imag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06B780C3-B38F-0399-3652-9055B08BC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Sofia Sans"/>
              </a:defRPr>
            </a:lvl1pPr>
          </a:lstStyle>
          <a:p>
            <a:fld id="{91255838-AF34-487C-B8C5-2A5D031DFD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661B2E1F-AD69-908E-6EB7-ADFBFD9CF6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5900" y="1151538"/>
            <a:ext cx="3348373" cy="55029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Left First">
            <a:extLst>
              <a:ext uri="{FF2B5EF4-FFF2-40B4-BE49-F238E27FC236}">
                <a16:creationId xmlns:a16="http://schemas.microsoft.com/office/drawing/2014/main" id="{AAB4D007-6B7A-6B58-EDED-111810A8F6D5}"/>
              </a:ext>
            </a:extLst>
          </p:cNvPr>
          <p:cNvSpPr/>
          <p:nvPr userDrawn="1"/>
        </p:nvSpPr>
        <p:spPr>
          <a:xfrm>
            <a:off x="3643024" y="1151538"/>
            <a:ext cx="68381" cy="5562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Rectangle Down">
            <a:extLst>
              <a:ext uri="{FF2B5EF4-FFF2-40B4-BE49-F238E27FC236}">
                <a16:creationId xmlns:a16="http://schemas.microsoft.com/office/drawing/2014/main" id="{98401374-CCB4-0D07-3E79-5F359BE87B9C}"/>
              </a:ext>
            </a:extLst>
          </p:cNvPr>
          <p:cNvSpPr/>
          <p:nvPr userDrawn="1"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3243DCDC-A3E9-DE13-928D-286A72FC392A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3790156" y="1152000"/>
            <a:ext cx="8251539" cy="5502926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rmAutofit/>
          </a:bodyPr>
          <a:lstStyle>
            <a:lvl1pPr marL="358775" lvl="0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defRPr sz="3400">
                <a:solidFill>
                  <a:schemeClr val="bg2"/>
                </a:solidFill>
                <a:latin typeface="+mn-lt"/>
              </a:defRPr>
            </a:lvl1pPr>
            <a:lvl2pPr marL="803275" lvl="1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200">
                <a:solidFill>
                  <a:schemeClr val="bg2"/>
                </a:solidFill>
                <a:latin typeface="+mn-lt"/>
              </a:defRPr>
            </a:lvl2pPr>
            <a:lvl3pPr marL="1260475" lvl="2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000">
                <a:solidFill>
                  <a:schemeClr val="bg2"/>
                </a:solidFill>
                <a:latin typeface="+mn-lt"/>
              </a:defRPr>
            </a:lvl3pPr>
            <a:lvl4pPr marL="1704975" lvl="3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800">
                <a:solidFill>
                  <a:schemeClr val="bg2"/>
                </a:solidFill>
                <a:latin typeface="+mn-lt"/>
              </a:defRPr>
            </a:lvl4pPr>
            <a:lvl5pPr marL="2149475" lvl="4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600">
                <a:solidFill>
                  <a:schemeClr val="bg2"/>
                </a:solidFill>
                <a:latin typeface="+mn-lt"/>
              </a:defRPr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Slide Logo">
            <a:extLst>
              <a:ext uri="{FF2B5EF4-FFF2-40B4-BE49-F238E27FC236}">
                <a16:creationId xmlns:a16="http://schemas.microsoft.com/office/drawing/2014/main" id="{794AB726-24CB-CE35-30AF-FAAB2A0A80C6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359" y="294198"/>
            <a:ext cx="1799298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15999" y="144000"/>
            <a:ext cx="9900977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400" b="1">
                <a:solidFill>
                  <a:schemeClr val="bg2"/>
                </a:solidFill>
                <a:latin typeface="Sofia Sans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477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 Text">
            <a:extLst>
              <a:ext uri="{FF2B5EF4-FFF2-40B4-BE49-F238E27FC236}">
                <a16:creationId xmlns:a16="http://schemas.microsoft.com/office/drawing/2014/main" id="{892FE42B-7785-674D-D41B-EE6F8F8D9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000" y="1124744"/>
            <a:ext cx="11783068" cy="5572979"/>
          </a:xfrm>
          <a:prstGeom prst="rect">
            <a:avLst/>
          </a:prstGeom>
        </p:spPr>
        <p:txBody>
          <a:bodyPr spcFirstLastPara="1" vert="horz" wrap="square" lIns="108000" tIns="36000" rIns="108000" bIns="36000" rtlCol="0" anchor="t" anchorCtr="0">
            <a:normAutofit/>
          </a:bodyPr>
          <a:lstStyle/>
          <a:p>
            <a:pPr marL="358775" lvl="0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First level</a:t>
            </a:r>
          </a:p>
          <a:p>
            <a:pPr marL="803275" lvl="1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</a:pPr>
            <a:r>
              <a:rPr lang="en-US" dirty="0"/>
              <a:t>Second level</a:t>
            </a:r>
          </a:p>
          <a:p>
            <a:pPr marL="1260475" lvl="2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</a:pPr>
            <a:r>
              <a:rPr lang="en-US" dirty="0"/>
              <a:t>Third level</a:t>
            </a:r>
          </a:p>
          <a:p>
            <a:pPr marL="1704975" lvl="3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</a:pPr>
            <a:r>
              <a:rPr lang="en-US" dirty="0"/>
              <a:t>Fourth level</a:t>
            </a:r>
          </a:p>
          <a:p>
            <a:pPr marL="2149475" lvl="4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</a:pPr>
            <a:r>
              <a:rPr lang="en-US" dirty="0"/>
              <a:t>Fifth level</a:t>
            </a:r>
          </a:p>
        </p:txBody>
      </p:sp>
      <p:sp>
        <p:nvSpPr>
          <p:cNvPr id="6" name="Slide Title"/>
          <p:cNvSpPr txBox="1">
            <a:spLocks noGrp="1"/>
          </p:cNvSpPr>
          <p:nvPr>
            <p:ph type="title"/>
          </p:nvPr>
        </p:nvSpPr>
        <p:spPr>
          <a:xfrm>
            <a:off x="216000" y="144000"/>
            <a:ext cx="11783068" cy="89245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pPr lvl="0" defTabSz="1218438" eaLnBrk="1" hangingPunct="1">
              <a:spcBef>
                <a:spcPct val="0"/>
              </a:spcBef>
              <a:buNone/>
            </a:pPr>
            <a:r>
              <a:rPr lang="en-US" dirty="0"/>
              <a:t>Click to Add Title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0" r:id="rId3"/>
    <p:sldLayoutId id="2147483653" r:id="rId4"/>
    <p:sldLayoutId id="2147483650" r:id="rId5"/>
    <p:sldLayoutId id="2147483662" r:id="rId6"/>
    <p:sldLayoutId id="2147483661" r:id="rId7"/>
    <p:sldLayoutId id="2147483658" r:id="rId8"/>
    <p:sldLayoutId id="2147483665" r:id="rId9"/>
    <p:sldLayoutId id="2147483656" r:id="rId10"/>
    <p:sldLayoutId id="2147483666" r:id="rId11"/>
    <p:sldLayoutId id="214748366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4400" b="1" i="0" u="none" strike="noStrike" kern="1200" cap="none" dirty="0">
          <a:solidFill>
            <a:schemeClr val="bg2"/>
          </a:solidFill>
          <a:latin typeface="+mj-lt"/>
          <a:ea typeface="+mj-ea"/>
          <a:cs typeface="+mj-cs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3400" b="0" i="0" u="none" strike="noStrike" cap="none" noProof="0" dirty="0" smtClean="0">
          <a:solidFill>
            <a:schemeClr val="bg2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3200" b="0" i="0" u="none" strike="noStrike" cap="none" dirty="0" smtClean="0">
          <a:solidFill>
            <a:schemeClr val="bg2"/>
          </a:solidFill>
          <a:latin typeface="+mn-lt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3000" b="0" i="0" u="none" strike="noStrike" cap="none" dirty="0" smtClean="0">
          <a:solidFill>
            <a:schemeClr val="bg2"/>
          </a:solidFill>
          <a:latin typeface="+mn-lt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2800" b="0" i="0" u="none" strike="noStrike" cap="none" dirty="0" smtClean="0">
          <a:solidFill>
            <a:schemeClr val="bg2"/>
          </a:solidFill>
          <a:latin typeface="+mn-lt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2600" b="0" i="0" u="none" strike="noStrike" cap="none" dirty="0">
          <a:solidFill>
            <a:schemeClr val="bg2"/>
          </a:solidFill>
          <a:latin typeface="+mn-lt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hyperlink" Target="https://buditel.softuni.bg/" TargetMode="External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Value Proposition Canvas | Free Presentation Template - Piktochart">
            <a:extLst>
              <a:ext uri="{FF2B5EF4-FFF2-40B4-BE49-F238E27FC236}">
                <a16:creationId xmlns:a16="http://schemas.microsoft.com/office/drawing/2014/main" id="{F994EB81-5FDF-CD60-8070-FDE4840A06FF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" b="1985"/>
          <a:stretch/>
        </p:blipFill>
        <p:spPr bwMode="auto">
          <a:xfrm>
            <a:off x="3435958" y="3284985"/>
            <a:ext cx="5754798" cy="3112540"/>
          </a:xfrm>
          <a:noFill/>
          <a:ln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30848B1C-E1CA-7F88-B364-7A3BAAD26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492" y="1510410"/>
            <a:ext cx="11357841" cy="14145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Value Proposition, Definition, Product,</a:t>
            </a:r>
          </a:p>
          <a:p>
            <a:r>
              <a:rPr lang="en-US" dirty="0"/>
              <a:t>Service, Customer, USP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44B429F9-6761-9810-05FE-2BD7134F8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491" y="332656"/>
            <a:ext cx="11357841" cy="1056800"/>
          </a:xfrm>
        </p:spPr>
        <p:txBody>
          <a:bodyPr/>
          <a:lstStyle/>
          <a:p>
            <a:r>
              <a:rPr lang="en-US" dirty="0"/>
              <a:t>Value Proposition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2CDB4D9-5964-C652-BE60-772C5D0AD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Value proposition </a:t>
            </a:r>
            <a:r>
              <a:rPr lang="en-US" dirty="0"/>
              <a:t>== what the </a:t>
            </a:r>
            <a:r>
              <a:rPr lang="en-US" b="1" dirty="0">
                <a:solidFill>
                  <a:schemeClr val="tx2"/>
                </a:solidFill>
              </a:rPr>
              <a:t>problem</a:t>
            </a:r>
            <a:r>
              <a:rPr lang="en-US" dirty="0"/>
              <a:t> is and how your product / service solves it?</a:t>
            </a:r>
          </a:p>
          <a:p>
            <a:pPr>
              <a:lnSpc>
                <a:spcPct val="120000"/>
              </a:lnSpc>
            </a:pPr>
            <a:r>
              <a:rPr lang="en-US" b="1" dirty="0"/>
              <a:t>Value</a:t>
            </a:r>
            <a:r>
              <a:rPr lang="en-US" dirty="0"/>
              <a:t> == how much benefit or usefulness you get?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Customer</a:t>
            </a:r>
            <a:r>
              <a:rPr lang="en-US" dirty="0"/>
              <a:t> value drivers == price, quality, convenience, innovation, personalization, brand reputation, customer service, user experience, sustainability, and emotional appeal</a:t>
            </a:r>
          </a:p>
          <a:p>
            <a:pPr>
              <a:lnSpc>
                <a:spcPct val="120000"/>
              </a:lnSpc>
            </a:pPr>
            <a:r>
              <a:rPr lang="en-US" b="1" dirty="0"/>
              <a:t>Unique Selling Proposition (USP) </a:t>
            </a:r>
            <a:r>
              <a:rPr lang="en-US" dirty="0"/>
              <a:t>== how you are different?</a:t>
            </a:r>
          </a:p>
          <a:p>
            <a:pPr>
              <a:lnSpc>
                <a:spcPct val="120000"/>
              </a:lnSpc>
            </a:pPr>
            <a:r>
              <a:rPr lang="en-US" b="1" dirty="0"/>
              <a:t>Value Proposition Canvas </a:t>
            </a:r>
            <a:r>
              <a:rPr lang="en-US" dirty="0"/>
              <a:t>== a framework for designing a value proposition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816981-DD93-58B8-1630-E203575B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00"/>
            <a:ext cx="9936000" cy="864000"/>
          </a:xfrm>
        </p:spPr>
        <p:txBody>
          <a:bodyPr/>
          <a:lstStyle/>
          <a:p>
            <a:r>
              <a:rPr lang="en-US"/>
              <a:t>What Did We Learn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5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9EFB0A-1F5B-B315-0154-EAD64944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6958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564" y="1158555"/>
            <a:ext cx="11825695" cy="55620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This course (slides, examples, code, demos, exercises, tutorials, homework, projects, documents, videos and other assets) is </a:t>
            </a:r>
            <a:r>
              <a:rPr lang="en-US" b="1" dirty="0"/>
              <a:t>copyrighted content</a:t>
            </a:r>
            <a:r>
              <a:rPr lang="bg-BG" dirty="0"/>
              <a:t>, </a:t>
            </a:r>
            <a:r>
              <a:rPr lang="en-US" dirty="0"/>
              <a:t>created by SoftUni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en-US" dirty="0"/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Software Buditel – </a:t>
            </a:r>
            <a:r>
              <a:rPr lang="en-US" dirty="0">
                <a:hlinkClick r:id="rId5"/>
              </a:rPr>
              <a:t>https://buditel.softuni.bg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78788" y="3042171"/>
            <a:ext cx="1930474" cy="20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7EB80A4-AC06-4115-B331-EE97A0F4A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What is </a:t>
            </a:r>
            <a:r>
              <a:rPr lang="en-US" b="1" dirty="0"/>
              <a:t>Value Proposition</a:t>
            </a:r>
            <a:r>
              <a:rPr lang="en-US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What Problem Does Our Business Solve?</a:t>
            </a:r>
            <a:endParaRPr lang="bg-BG" dirty="0"/>
          </a:p>
          <a:p>
            <a:pPr lvl="0">
              <a:lnSpc>
                <a:spcPct val="110000"/>
              </a:lnSpc>
            </a:pPr>
            <a:r>
              <a:rPr lang="en-US" b="1" dirty="0"/>
              <a:t>Product</a:t>
            </a:r>
            <a:r>
              <a:rPr lang="bg-BG" b="1" dirty="0"/>
              <a:t> </a:t>
            </a:r>
            <a:r>
              <a:rPr lang="bg-BG" dirty="0"/>
              <a:t>(</a:t>
            </a:r>
            <a:r>
              <a:rPr lang="en-US" dirty="0"/>
              <a:t>and Types of Products), </a:t>
            </a:r>
            <a:r>
              <a:rPr lang="en-US" b="1" dirty="0"/>
              <a:t>Service</a:t>
            </a:r>
            <a:r>
              <a:rPr lang="en-US" dirty="0"/>
              <a:t>, </a:t>
            </a:r>
            <a:r>
              <a:rPr lang="en-US" b="1" dirty="0"/>
              <a:t>Value</a:t>
            </a:r>
          </a:p>
          <a:p>
            <a:pPr lvl="0">
              <a:lnSpc>
                <a:spcPct val="110000"/>
              </a:lnSpc>
            </a:pPr>
            <a:r>
              <a:rPr lang="en-US" b="1" dirty="0"/>
              <a:t>Customer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Types of Customers and Customer </a:t>
            </a:r>
            <a:r>
              <a:rPr lang="en-US" b="1" dirty="0"/>
              <a:t>Value Drivers</a:t>
            </a:r>
          </a:p>
          <a:p>
            <a:pPr>
              <a:lnSpc>
                <a:spcPct val="110000"/>
              </a:lnSpc>
            </a:pPr>
            <a:r>
              <a:rPr lang="en-US" dirty="0"/>
              <a:t>Creating a </a:t>
            </a:r>
            <a:r>
              <a:rPr lang="en-US" b="1" dirty="0"/>
              <a:t>Unique Selling Proposition (USP)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</a:pPr>
            <a:r>
              <a:rPr lang="en-US" dirty="0"/>
              <a:t>How to</a:t>
            </a:r>
            <a:r>
              <a:rPr lang="en-US" b="1" dirty="0"/>
              <a:t> Identify </a:t>
            </a:r>
            <a:r>
              <a:rPr lang="en-US" dirty="0"/>
              <a:t>a Value Proposition?</a:t>
            </a:r>
          </a:p>
          <a:p>
            <a:pPr>
              <a:lnSpc>
                <a:spcPct val="110000"/>
              </a:lnSpc>
            </a:pPr>
            <a:r>
              <a:rPr lang="en-US" b="1" dirty="0"/>
              <a:t>Value Proposition Canvas</a:t>
            </a:r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AF4ECBB3-EB86-710C-24F4-E40CACB2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95" y="115577"/>
            <a:ext cx="9819749" cy="865151"/>
          </a:xfrm>
        </p:spPr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46D5E-8B02-E3A0-4B24-AED54CC24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F2E0F-D3E2-413A-8CC1-DBFFD9F7DA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5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727C-9D17-CB15-4099-0158FFB8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Value Proposition?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74ED9-C567-3F27-8613-BEA2BCFB9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82E5A-BD80-3CD0-4616-5C184B76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664" y="1129261"/>
            <a:ext cx="2161496" cy="2970672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BBDEA5-EBA7-FB71-671A-15B56CB3B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AD478-9B82-4CC0-B73E-94E1EA0C28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B7279-51C6-2E27-CB6A-EFE216A5A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001" y="1152000"/>
            <a:ext cx="7030540" cy="55620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 proposition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/>
              <a:t>short statement </a:t>
            </a:r>
            <a:r>
              <a:rPr lang="en-US" dirty="0"/>
              <a:t>that communicates </a:t>
            </a:r>
            <a:r>
              <a:rPr lang="en-US" b="1" dirty="0"/>
              <a:t>why</a:t>
            </a:r>
            <a:r>
              <a:rPr lang="en-US" dirty="0"/>
              <a:t> buyers should </a:t>
            </a:r>
            <a:r>
              <a:rPr lang="en-US" b="1" dirty="0"/>
              <a:t>choose</a:t>
            </a:r>
            <a:r>
              <a:rPr lang="en-US" dirty="0"/>
              <a:t> your product or service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/>
              <a:t>value</a:t>
            </a:r>
            <a:r>
              <a:rPr lang="en-US" dirty="0"/>
              <a:t> a company promises to deliver to customers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What your business </a:t>
            </a:r>
            <a:r>
              <a:rPr lang="en-US" b="1" dirty="0"/>
              <a:t>does better </a:t>
            </a:r>
            <a:r>
              <a:rPr lang="en-US" dirty="0"/>
              <a:t>than anyone else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563565-928A-6128-5082-6F2242CF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Value Proposition?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66B9AA-4463-5806-CA60-E7C404052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690" y="1807323"/>
            <a:ext cx="4054191" cy="32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C6E5EA-CC14-FA59-45E2-476063E37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D99A-CC0A-47E6-BA1E-371BF5DC7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8E84E0-6F6E-DF0D-CB58-14F69F31F9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dirty="0"/>
              <a:t>Fruit and vegetables shop</a:t>
            </a:r>
          </a:p>
          <a:p>
            <a:pPr lvl="1"/>
            <a:r>
              <a:rPr lang="en-US" b="1" dirty="0"/>
              <a:t>Problem: </a:t>
            </a:r>
            <a:r>
              <a:rPr lang="en-US" dirty="0"/>
              <a:t>Difficulty finding fresh and high-quality fruits and vegetables in local markets</a:t>
            </a:r>
          </a:p>
          <a:p>
            <a:pPr lvl="1"/>
            <a:r>
              <a:rPr lang="en-US" b="1" dirty="0"/>
              <a:t>Solution: </a:t>
            </a:r>
          </a:p>
          <a:p>
            <a:pPr lvl="2"/>
            <a:r>
              <a:rPr lang="en-US" dirty="0"/>
              <a:t>Discover our farm-fresh produce sourced directly from local growers</a:t>
            </a:r>
          </a:p>
          <a:p>
            <a:pPr lvl="2"/>
            <a:r>
              <a:rPr lang="en-US" dirty="0"/>
              <a:t>Ensuring the highest quality and freshness for your healthy lifestyle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4AB4A0-DA3F-DEF6-17E9-BC59E597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– Example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1869109-E2A4-50BC-CC9B-FC05F701F3F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50" r="50"/>
          <a:stretch/>
        </p:blipFill>
        <p:spPr/>
      </p:pic>
    </p:spTree>
    <p:extLst>
      <p:ext uri="{BB962C8B-B14F-4D97-AF65-F5344CB8AC3E}">
        <p14:creationId xmlns:p14="http://schemas.microsoft.com/office/powerpoint/2010/main" val="34107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52" y="3645024"/>
            <a:ext cx="6983998" cy="749274"/>
          </a:xfrm>
        </p:spPr>
        <p:txBody>
          <a:bodyPr/>
          <a:lstStyle/>
          <a:p>
            <a:r>
              <a:rPr lang="en-US" dirty="0"/>
              <a:t>Definition, Types of Products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52" y="2564904"/>
            <a:ext cx="6983998" cy="1008112"/>
          </a:xfrm>
        </p:spPr>
        <p:txBody>
          <a:bodyPr>
            <a:normAutofit/>
          </a:bodyPr>
          <a:lstStyle/>
          <a:p>
            <a:r>
              <a:rPr lang="en-US" dirty="0"/>
              <a:t>What is a Product?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2181108"/>
            <a:ext cx="2394307" cy="2394307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4054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5C65D4-4932-A6C5-5196-BAB7D4A5C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AD478-9B82-4CC0-B73E-94E1EA0C286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2B197-4922-1A0F-685D-015EF1A48BE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917948" y="1152000"/>
            <a:ext cx="10123747" cy="5562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r>
              <a:rPr lang="en-US" b="1" dirty="0"/>
              <a:t>?</a:t>
            </a:r>
          </a:p>
          <a:p>
            <a:pPr lvl="1"/>
            <a:r>
              <a:rPr lang="en-US" sz="3100" dirty="0"/>
              <a:t>A product is </a:t>
            </a:r>
            <a:r>
              <a:rPr lang="en-US" sz="3100" b="1" dirty="0"/>
              <a:t>the item offered for sale</a:t>
            </a:r>
          </a:p>
          <a:p>
            <a:pPr lvl="1"/>
            <a:r>
              <a:rPr lang="en-US" sz="3100" dirty="0"/>
              <a:t>Anything that can be </a:t>
            </a:r>
            <a:r>
              <a:rPr lang="en-US" sz="3100" b="1" dirty="0"/>
              <a:t>offered</a:t>
            </a:r>
            <a:r>
              <a:rPr lang="en-US" sz="3100" dirty="0"/>
              <a:t> to a market for use or consumption that might </a:t>
            </a:r>
            <a:r>
              <a:rPr lang="en-US" sz="3100" b="1" dirty="0"/>
              <a:t>satisfy</a:t>
            </a:r>
            <a:r>
              <a:rPr lang="en-US" sz="3100" dirty="0"/>
              <a:t> a want / need</a:t>
            </a:r>
          </a:p>
          <a:p>
            <a:r>
              <a:rPr lang="en-US" b="1" dirty="0"/>
              <a:t>Product:</a:t>
            </a:r>
          </a:p>
          <a:p>
            <a:pPr lvl="1"/>
            <a:r>
              <a:rPr lang="en-US" dirty="0"/>
              <a:t>can be an item or a service</a:t>
            </a:r>
          </a:p>
          <a:p>
            <a:pPr lvl="1"/>
            <a:r>
              <a:rPr lang="en-US" dirty="0"/>
              <a:t>can be physical or in virtual or hybrid form</a:t>
            </a:r>
          </a:p>
          <a:p>
            <a:pPr lvl="1"/>
            <a:r>
              <a:rPr lang="en-US" dirty="0"/>
              <a:t>every product is made at a cost and each is sold at a price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FB1761-5DF0-CF09-5038-57B433D2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Product?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3AA93-AB1C-3B0E-050D-F16FC8F9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44" y="3284984"/>
            <a:ext cx="1872208" cy="181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8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EB18-9ED4-81A7-5A51-B7E4620C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USP – Examples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" t="10230" r="4595" b="9621"/>
          <a:stretch/>
        </p:blipFill>
        <p:spPr>
          <a:xfrm>
            <a:off x="6051210" y="3655184"/>
            <a:ext cx="5933840" cy="2980816"/>
          </a:xfrm>
          <a:prstGeom prst="rect">
            <a:avLst/>
          </a:prstGeom>
          <a:ln>
            <a:solidFill>
              <a:srgbClr val="2F6B75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3" b="26682"/>
          <a:stretch/>
        </p:blipFill>
        <p:spPr>
          <a:xfrm>
            <a:off x="199931" y="1262158"/>
            <a:ext cx="5662389" cy="24548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4" t="32185" r="11309" b="10250"/>
          <a:stretch/>
        </p:blipFill>
        <p:spPr>
          <a:xfrm>
            <a:off x="203775" y="4077072"/>
            <a:ext cx="5662389" cy="2558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936" y="220008"/>
            <a:ext cx="5910958" cy="309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5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127AA3-DC87-9634-2D7D-DE5CC2BB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144000"/>
            <a:ext cx="9910860" cy="864000"/>
          </a:xfrm>
        </p:spPr>
        <p:txBody>
          <a:bodyPr/>
          <a:lstStyle/>
          <a:p>
            <a:r>
              <a:rPr lang="en-US"/>
              <a:t>Goods vs. Services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E830AA-0EF0-E0A3-3EDD-5028B630A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F842D99A-CC0A-47E6-BA1E-371BF5DC7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DD950-C154-8471-3E2D-760BD02FEF8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382444" y="1152000"/>
            <a:ext cx="5590382" cy="513683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noProof="0" dirty="0"/>
              <a:t>Service</a:t>
            </a:r>
          </a:p>
          <a:p>
            <a:pPr lvl="1"/>
            <a:r>
              <a:rPr lang="en-US" noProof="0" dirty="0"/>
              <a:t>Transactions where no physical goods are transferred </a:t>
            </a:r>
          </a:p>
          <a:p>
            <a:pPr lvl="1"/>
            <a:r>
              <a:rPr lang="en-US" noProof="0" dirty="0"/>
              <a:t>Intangible</a:t>
            </a:r>
          </a:p>
          <a:p>
            <a:pPr lvl="1"/>
            <a:r>
              <a:rPr lang="en-US" noProof="0" dirty="0"/>
              <a:t>Can’t be manufactured, stored and transported</a:t>
            </a:r>
          </a:p>
          <a:p>
            <a:pPr lvl="1"/>
            <a:r>
              <a:rPr lang="en-US" noProof="0" dirty="0"/>
              <a:t>Ex: cleaning, car repair, haircuts, medical checkups</a:t>
            </a:r>
          </a:p>
          <a:p>
            <a:pPr lvl="1"/>
            <a:r>
              <a:rPr lang="en-US" noProof="0" dirty="0"/>
              <a:t>Can’t be returned or replaced</a:t>
            </a:r>
          </a:p>
          <a:p>
            <a:pPr lvl="1"/>
            <a:r>
              <a:rPr lang="en-US" noProof="0" dirty="0"/>
              <a:t>Each delivery of service is never the same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EA1021-11FB-5067-F475-243A3B35D6F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15901" y="1152525"/>
            <a:ext cx="5446464" cy="5135563"/>
          </a:xfrm>
        </p:spPr>
        <p:txBody>
          <a:bodyPr spcFirstLastPara="1" vert="horz" wrap="square" lIns="108000" tIns="36000" rIns="108000" bIns="36000" rtlCol="0" anchor="t" anchorCtr="0">
            <a:normAutofit fontScale="85000" lnSpcReduction="10000"/>
          </a:bodyPr>
          <a:lstStyle/>
          <a:p>
            <a:r>
              <a:rPr lang="en-US" b="1" dirty="0"/>
              <a:t>Goods</a:t>
            </a:r>
          </a:p>
          <a:p>
            <a:pPr lvl="1"/>
            <a:r>
              <a:rPr lang="en-US" dirty="0"/>
              <a:t>Objects or system made available for customers</a:t>
            </a:r>
          </a:p>
          <a:p>
            <a:pPr lvl="1"/>
            <a:r>
              <a:rPr lang="en-US" dirty="0"/>
              <a:t>Tangible</a:t>
            </a:r>
          </a:p>
          <a:p>
            <a:pPr lvl="1"/>
            <a:r>
              <a:rPr lang="en-US" dirty="0"/>
              <a:t>Manufactured, stored and transported</a:t>
            </a:r>
          </a:p>
          <a:p>
            <a:pPr lvl="1"/>
            <a:r>
              <a:rPr lang="en-US" dirty="0"/>
              <a:t>Ex: Food, furniture, electronic devices </a:t>
            </a:r>
          </a:p>
          <a:p>
            <a:pPr lvl="1"/>
            <a:r>
              <a:rPr lang="en-US" dirty="0"/>
              <a:t>It can be returned / replaced</a:t>
            </a:r>
          </a:p>
          <a:p>
            <a:pPr lvl="1"/>
            <a:r>
              <a:rPr lang="en-US" dirty="0"/>
              <a:t>Products can be identical</a:t>
            </a:r>
          </a:p>
          <a:p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3A5CE-FBED-54C9-C92D-B63A61B1B4CD}"/>
              </a:ext>
            </a:extLst>
          </p:cNvPr>
          <p:cNvSpPr txBox="1"/>
          <p:nvPr/>
        </p:nvSpPr>
        <p:spPr>
          <a:xfrm>
            <a:off x="5663629" y="3268221"/>
            <a:ext cx="718815" cy="59282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5604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15">
      <a:dk1>
        <a:srgbClr val="004DBF"/>
      </a:dk1>
      <a:lt1>
        <a:srgbClr val="0068FF"/>
      </a:lt1>
      <a:dk2>
        <a:srgbClr val="2D313B"/>
      </a:dk2>
      <a:lt2>
        <a:srgbClr val="E7F0FF"/>
      </a:lt2>
      <a:accent1>
        <a:srgbClr val="F54F79"/>
      </a:accent1>
      <a:accent2>
        <a:srgbClr val="0024F2"/>
      </a:accent2>
      <a:accent3>
        <a:srgbClr val="96E849"/>
      </a:accent3>
      <a:accent4>
        <a:srgbClr val="FFAB40"/>
      </a:accent4>
      <a:accent5>
        <a:srgbClr val="0097A7"/>
      </a:accent5>
      <a:accent6>
        <a:srgbClr val="EEFF41"/>
      </a:accent6>
      <a:hlink>
        <a:srgbClr val="0067FF"/>
      </a:hlink>
      <a:folHlink>
        <a:srgbClr val="0067FF"/>
      </a:folHlink>
    </a:clrScheme>
    <a:fontScheme name="Buditel - Sofia Sans">
      <a:majorFont>
        <a:latin typeface="Sofia Sans"/>
        <a:ea typeface=""/>
        <a:cs typeface=""/>
      </a:majorFont>
      <a:minorFont>
        <a:latin typeface="Sofi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474</Words>
  <Application>Microsoft Office PowerPoint</Application>
  <PresentationFormat>Custom</PresentationFormat>
  <Paragraphs>73</Paragraphs>
  <Slides>12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Sofia Sans</vt:lpstr>
      <vt:lpstr>Arial</vt:lpstr>
      <vt:lpstr>Calibri</vt:lpstr>
      <vt:lpstr>Wingdings</vt:lpstr>
      <vt:lpstr>SoftUni</vt:lpstr>
      <vt:lpstr>Value Proposition</vt:lpstr>
      <vt:lpstr>Table of Contents</vt:lpstr>
      <vt:lpstr>What is Value Proposition?</vt:lpstr>
      <vt:lpstr>What is Value Proposition?</vt:lpstr>
      <vt:lpstr>Value Proposition – Example</vt:lpstr>
      <vt:lpstr>What is a Product?</vt:lpstr>
      <vt:lpstr>What is a Product?</vt:lpstr>
      <vt:lpstr>USP – Examples</vt:lpstr>
      <vt:lpstr>Goods vs. Services</vt:lpstr>
      <vt:lpstr>What Did We Learn Today?</vt:lpstr>
      <vt:lpstr>Questions?</vt:lpstr>
      <vt:lpstr>License</vt:lpstr>
    </vt:vector>
  </TitlesOfParts>
  <Manager/>
  <Company>Private High School "SoftUni Buditel"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Buditel Presentation</dc:title>
  <dc:subject>Business</dc:subject>
  <dc:creator>SoftUni Buditel – https://buditel.softuni.bg</dc:creator>
  <cp:keywords>SoftUni;SoftUni Buditel;Business</cp:keywords>
  <dc:description>© SoftUni Buditel – https://buditel.softuni.bg
© Software University – https://softuni.bg
Copyrighted document. Unauthorized copy, reproduction or use is not permitted.</dc:description>
  <cp:lastModifiedBy>Svetlin Nakov</cp:lastModifiedBy>
  <cp:revision>233</cp:revision>
  <dcterms:modified xsi:type="dcterms:W3CDTF">2024-04-04T22:02:03Z</dcterms:modified>
  <cp:category/>
</cp:coreProperties>
</file>