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39" r:id="rId6"/>
    <p:sldId id="523" r:id="rId7"/>
    <p:sldId id="531" r:id="rId8"/>
    <p:sldId id="540" r:id="rId9"/>
    <p:sldId id="552" r:id="rId10"/>
    <p:sldId id="583" r:id="rId11"/>
    <p:sldId id="584" r:id="rId12"/>
    <p:sldId id="585" r:id="rId13"/>
    <p:sldId id="582" r:id="rId14"/>
    <p:sldId id="500" r:id="rId15"/>
    <p:sldId id="581" r:id="rId16"/>
    <p:sldId id="502" r:id="rId17"/>
    <p:sldId id="503" r:id="rId18"/>
    <p:sldId id="420" r:id="rId19"/>
    <p:sldId id="504" r:id="rId20"/>
    <p:sldId id="466" r:id="rId21"/>
    <p:sldId id="496" r:id="rId22"/>
    <p:sldId id="468" r:id="rId23"/>
    <p:sldId id="469" r:id="rId24"/>
    <p:sldId id="505" r:id="rId25"/>
    <p:sldId id="460" r:id="rId26"/>
    <p:sldId id="497" r:id="rId27"/>
    <p:sldId id="471" r:id="rId28"/>
    <p:sldId id="472" r:id="rId29"/>
    <p:sldId id="579" r:id="rId30"/>
    <p:sldId id="586" r:id="rId31"/>
    <p:sldId id="475" r:id="rId32"/>
    <p:sldId id="476" r:id="rId33"/>
    <p:sldId id="478" r:id="rId34"/>
    <p:sldId id="477" r:id="rId35"/>
    <p:sldId id="479" r:id="rId36"/>
    <p:sldId id="453" r:id="rId37"/>
    <p:sldId id="483" r:id="rId38"/>
    <p:sldId id="484" r:id="rId39"/>
    <p:sldId id="485" r:id="rId40"/>
    <p:sldId id="507" r:id="rId41"/>
    <p:sldId id="486" r:id="rId42"/>
    <p:sldId id="487" r:id="rId43"/>
    <p:sldId id="488" r:id="rId44"/>
    <p:sldId id="508" r:id="rId45"/>
    <p:sldId id="494" r:id="rId46"/>
    <p:sldId id="577" r:id="rId47"/>
    <p:sldId id="489" r:id="rId48"/>
    <p:sldId id="289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274"/>
            <p14:sldId id="276"/>
          </p14:sldIdLst>
        </p14:section>
        <p14:section name="Content" id="{DDDC0699-22AF-49C1-9AD1-362FB3AC3845}">
          <p14:sldIdLst>
            <p14:sldId id="522"/>
            <p14:sldId id="539"/>
            <p14:sldId id="523"/>
            <p14:sldId id="531"/>
            <p14:sldId id="540"/>
            <p14:sldId id="552"/>
            <p14:sldId id="583"/>
            <p14:sldId id="584"/>
            <p14:sldId id="585"/>
            <p14:sldId id="582"/>
            <p14:sldId id="500"/>
            <p14:sldId id="581"/>
            <p14:sldId id="502"/>
            <p14:sldId id="503"/>
            <p14:sldId id="420"/>
            <p14:sldId id="504"/>
          </p14:sldIdLst>
        </p14:section>
        <p14:section name="Untitled Section" id="{E5D38F90-EA9B-40C4-BC0D-66DEDBA59E45}">
          <p14:sldIdLst>
            <p14:sldId id="466"/>
            <p14:sldId id="496"/>
            <p14:sldId id="468"/>
            <p14:sldId id="469"/>
            <p14:sldId id="505"/>
            <p14:sldId id="460"/>
            <p14:sldId id="497"/>
            <p14:sldId id="471"/>
            <p14:sldId id="472"/>
            <p14:sldId id="579"/>
            <p14:sldId id="586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  <p14:sldId id="494"/>
            <p14:sldId id="577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9A3"/>
    <a:srgbClr val="5E919B"/>
    <a:srgbClr val="A6C4E2"/>
    <a:srgbClr val="38808C"/>
    <a:srgbClr val="32737E"/>
    <a:srgbClr val="2F6B75"/>
    <a:srgbClr val="4193A1"/>
    <a:srgbClr val="50A9B8"/>
    <a:srgbClr val="5EC1B8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 autoAdjust="0"/>
    <p:restoredTop sz="94533" autoAdjust="0"/>
  </p:normalViewPr>
  <p:slideViewPr>
    <p:cSldViewPr>
      <p:cViewPr varScale="1">
        <p:scale>
          <a:sx n="82" d="100"/>
          <a:sy n="82" d="100"/>
        </p:scale>
        <p:origin x="629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248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31-Oct-20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5" name="Picture 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92738" y="2530041"/>
            <a:ext cx="2882026" cy="3119890"/>
          </a:xfrm>
          <a:prstGeom prst="rect">
            <a:avLst/>
          </a:prstGeom>
        </p:spPr>
      </p:pic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543284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5432840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1572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988840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5611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marL="361950" marR="0" lvl="0" indent="-361950" algn="l" defTabSz="1218438" rtl="0" eaLnBrk="1" fontAlgn="auto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Level</a:t>
            </a:r>
            <a:endParaRPr kumimoji="0" lang="en-US" sz="2598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Bottom">
            <a:extLst>
              <a:ext uri="{FF2B5EF4-FFF2-40B4-BE49-F238E27FC236}">
                <a16:creationId xmlns:a16="http://schemas.microsoft.com/office/drawing/2014/main" id="{40A7DD93-1955-4C46-BE0C-1BA6F306BB3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Rectangle Bottom Copyright">
            <a:extLst>
              <a:ext uri="{FF2B5EF4-FFF2-40B4-BE49-F238E27FC236}">
                <a16:creationId xmlns:a16="http://schemas.microsoft.com/office/drawing/2014/main" id="{57A2AA11-15F2-40ED-B6A7-35907756C63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Questions Text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93812" y="548680"/>
            <a:ext cx="5760639" cy="1335131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R="0" lvl="0" indent="0" defTabSz="913852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</a:pPr>
            <a:r>
              <a:rPr kumimoji="0" lang="bg-BG" sz="9600" b="1" i="0" u="none" strike="noStrike" cap="none" spc="0" normalizeH="0" baseline="0" noProof="0" dirty="0">
                <a:ln>
                  <a:noFill/>
                </a:ln>
                <a:solidFill>
                  <a:srgbClr val="38808C"/>
                </a:solidFill>
                <a:effectLst/>
                <a:uLnTx/>
                <a:uFillTx/>
                <a:latin typeface="Calibri" panose="020F0502020204030204"/>
              </a:rPr>
              <a:t>Въпроси</a:t>
            </a:r>
            <a:r>
              <a:rPr kumimoji="0" lang="en-US" sz="9600" b="1" i="0" u="none" strike="noStrike" cap="none" spc="0" normalizeH="0" baseline="0" noProof="0" dirty="0">
                <a:ln>
                  <a:noFill/>
                </a:ln>
                <a:solidFill>
                  <a:srgbClr val="38808C"/>
                </a:solidFill>
                <a:effectLst/>
                <a:uLnTx/>
                <a:uFillTx/>
                <a:latin typeface="Calibri" panose="020F0502020204030204"/>
              </a:rPr>
              <a:t>?</a:t>
            </a:r>
          </a:p>
        </p:txBody>
      </p:sp>
      <p:pic>
        <p:nvPicPr>
          <p:cNvPr id="4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399641C-0D14-4ADE-BCD2-22D0DE8191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pic>
        <p:nvPicPr>
          <p:cNvPr id="40" name="Picture SoftUni Mascot" descr="SoftUni mascot with open hand">
            <a:extLst>
              <a:ext uri="{FF2B5EF4-FFF2-40B4-BE49-F238E27FC236}">
                <a16:creationId xmlns:a16="http://schemas.microsoft.com/office/drawing/2014/main" id="{2D57D125-85DF-48B1-BE63-19C83B8FF7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41" name="Group SoftUni Brands">
            <a:extLst>
              <a:ext uri="{FF2B5EF4-FFF2-40B4-BE49-F238E27FC236}">
                <a16:creationId xmlns:a16="http://schemas.microsoft.com/office/drawing/2014/main" id="{6CC93586-B540-4942-B92F-F5C88554C37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3" name="Picture SoftUni Kids Logo" descr="SoftUni Kids logo">
              <a:extLst>
                <a:ext uri="{FF2B5EF4-FFF2-40B4-BE49-F238E27FC236}">
                  <a16:creationId xmlns:a16="http://schemas.microsoft.com/office/drawing/2014/main" id="{C2B26F14-AE91-4462-9B10-C0EAD8F5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4" name="Picture SoftUni Foundation Logo" descr="SoftUni Foundation logo">
              <a:extLst>
                <a:ext uri="{FF2B5EF4-FFF2-40B4-BE49-F238E27FC236}">
                  <a16:creationId xmlns:a16="http://schemas.microsoft.com/office/drawing/2014/main" id="{14BE61F4-C0CF-4D8C-B0F1-D2E298BA23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5" name="Picture SoftUni Digital Logo" descr="SoftUni Digital logo">
              <a:extLst>
                <a:ext uri="{FF2B5EF4-FFF2-40B4-BE49-F238E27FC236}">
                  <a16:creationId xmlns:a16="http://schemas.microsoft.com/office/drawing/2014/main" id="{62B70DA5-2F7E-41A5-9435-F867885852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6" name="Picture SoftUni Creative Logo" descr="SoftUni Creative logo">
              <a:extLst>
                <a:ext uri="{FF2B5EF4-FFF2-40B4-BE49-F238E27FC236}">
                  <a16:creationId xmlns:a16="http://schemas.microsoft.com/office/drawing/2014/main" id="{B8E0E759-B2CA-49F1-8E16-15A9551A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7" name="Picture SoftUni Svetlina Logo" descr="SoftUni Svetlina logo">
              <a:extLst>
                <a:ext uri="{FF2B5EF4-FFF2-40B4-BE49-F238E27FC236}">
                  <a16:creationId xmlns:a16="http://schemas.microsoft.com/office/drawing/2014/main" id="{3E9C4EF6-B27D-4B77-92CF-39CE25AA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8" name="Picture Software University Logo" descr="Software University logo">
              <a:extLst>
                <a:ext uri="{FF2B5EF4-FFF2-40B4-BE49-F238E27FC236}">
                  <a16:creationId xmlns:a16="http://schemas.microsoft.com/office/drawing/2014/main" id="{60D9B6BD-0485-453E-B36C-03EE443B0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9" name="Straight Connector 6">
              <a:extLst>
                <a:ext uri="{FF2B5EF4-FFF2-40B4-BE49-F238E27FC236}">
                  <a16:creationId xmlns:a16="http://schemas.microsoft.com/office/drawing/2014/main" id="{A0947A08-40A1-4D5C-9D6B-8085B184B6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">
              <a:extLst>
                <a:ext uri="{FF2B5EF4-FFF2-40B4-BE49-F238E27FC236}">
                  <a16:creationId xmlns:a16="http://schemas.microsoft.com/office/drawing/2014/main" id="{9241F8E3-A09C-42DA-B173-AE73DBA05A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">
              <a:extLst>
                <a:ext uri="{FF2B5EF4-FFF2-40B4-BE49-F238E27FC236}">
                  <a16:creationId xmlns:a16="http://schemas.microsoft.com/office/drawing/2014/main" id="{8CF0790D-582C-4786-B6CA-6D326CD6A5A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">
              <a:extLst>
                <a:ext uri="{FF2B5EF4-FFF2-40B4-BE49-F238E27FC236}">
                  <a16:creationId xmlns:a16="http://schemas.microsoft.com/office/drawing/2014/main" id="{10512484-4F27-43C8-A442-C8A83E84CE5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">
              <a:extLst>
                <a:ext uri="{FF2B5EF4-FFF2-40B4-BE49-F238E27FC236}">
                  <a16:creationId xmlns:a16="http://schemas.microsoft.com/office/drawing/2014/main" id="{01C3E348-DF54-49BD-A701-92216051413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">
              <a:extLst>
                <a:ext uri="{FF2B5EF4-FFF2-40B4-BE49-F238E27FC236}">
                  <a16:creationId xmlns:a16="http://schemas.microsoft.com/office/drawing/2014/main" id="{8CD50B5F-581D-4123-98B7-1B3CB02736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Horizontal">
              <a:extLst>
                <a:ext uri="{FF2B5EF4-FFF2-40B4-BE49-F238E27FC236}">
                  <a16:creationId xmlns:a16="http://schemas.microsoft.com/office/drawing/2014/main" id="{46595803-32F6-4E3C-8A68-842D58D972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0">
              <a:extLst>
                <a:ext uri="{FF2B5EF4-FFF2-40B4-BE49-F238E27FC236}">
                  <a16:creationId xmlns:a16="http://schemas.microsoft.com/office/drawing/2014/main" id="{A904C140-3330-45BC-9D1A-59CAF4AD65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SoftUni Logo" descr="SoftUni logo">
              <a:extLst>
                <a:ext uri="{FF2B5EF4-FFF2-40B4-BE49-F238E27FC236}">
                  <a16:creationId xmlns:a16="http://schemas.microsoft.com/office/drawing/2014/main" id="{4FE46308-320D-4409-886A-11D6B2E8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Mascot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6780" y="3458229"/>
            <a:ext cx="2439200" cy="299510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14451"/>
            <a:ext cx="9426090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73F8900-B9C1-4211-8C62-7FE0F2685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684212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874B7EF-786D-4CB7-A6E2-CAA4AA6AEA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5E84E69E-6CC8-4A1F-9120-E077E13FBC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675" y="100750"/>
            <a:ext cx="9010153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92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88" r:id="rId5"/>
    <p:sldLayoutId id="2147483674" r:id="rId6"/>
    <p:sldLayoutId id="2147483675" r:id="rId7"/>
    <p:sldLayoutId id="2147483687" r:id="rId8"/>
    <p:sldLayoutId id="2147483677" r:id="rId9"/>
    <p:sldLayoutId id="2147483678" r:id="rId10"/>
    <p:sldLayoutId id="2147483679" r:id="rId11"/>
    <p:sldLayoutId id="214748368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noProof="1"/>
              <a:t>СофтУни</a:t>
            </a:r>
            <a:r>
              <a:rPr lang="en-US" noProof="1"/>
              <a:t> 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3848664" cy="44479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3848664" cy="506796"/>
          </a:xfrm>
        </p:spPr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6" y="2184093"/>
            <a:ext cx="2932841" cy="24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238078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342196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дебъг </a:t>
            </a: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85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Проверка за множество стойности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35494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2132856"/>
            <a:ext cx="2570320" cy="1396426"/>
          </a:xfrm>
          <a:prstGeom prst="wedgeRoundRectCallout">
            <a:avLst>
              <a:gd name="adj1" fmla="val -66531"/>
              <a:gd name="adj2" fmla="val -39397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96952"/>
            <a:ext cx="3544741" cy="1396426"/>
          </a:xfrm>
          <a:prstGeom prst="wedgeRoundRectCallout">
            <a:avLst>
              <a:gd name="adj1" fmla="val 66214"/>
              <a:gd name="adj2" fmla="val -32403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07784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13776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4177703"/>
            <a:ext cx="4497386" cy="1396427"/>
          </a:xfrm>
          <a:prstGeom prst="wedgeRoundRectCallout">
            <a:avLst>
              <a:gd name="adj1" fmla="val -59972"/>
              <a:gd name="adj2" fmla="val 34079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765820" y="4978439"/>
            <a:ext cx="2672762" cy="547341"/>
            <a:chOff x="1422327" y="4670269"/>
            <a:chExt cx="2672762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536" y="4670269"/>
              <a:ext cx="15855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7" y="4670269"/>
              <a:ext cx="479307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380096" y="4941168"/>
            <a:ext cx="2981563" cy="584612"/>
            <a:chOff x="1418807" y="5648264"/>
            <a:chExt cx="2981563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48264"/>
              <a:ext cx="192786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07" y="5685535"/>
              <a:ext cx="44341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41965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</a:t>
            </a:r>
            <a:r>
              <a:rPr lang="en-US" sz="3000" dirty="0"/>
              <a:t> </a:t>
            </a: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0D9DE99-85A0-48F7-B393-490B5E8DC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939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819" y="2235129"/>
            <a:ext cx="3265801" cy="9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проверки</a:t>
            </a:r>
            <a:endParaRPr lang="en-US" sz="40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494406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942206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6063952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50A9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70B62C2-ED2A-44EB-A3DD-BE9A17393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213640C-4005-4B53-A860-A92803FF1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10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  <a:p>
            <a:r>
              <a:rPr lang="bg-BG" dirty="0"/>
              <a:t>Дебъгване</a:t>
            </a:r>
            <a:endParaRPr lang="en-US" dirty="0"/>
          </a:p>
          <a:p>
            <a:r>
              <a:rPr lang="bg-BG" dirty="0"/>
              <a:t>Проверки за съвпадение</a:t>
            </a:r>
            <a:endParaRPr lang="en-US" dirty="0"/>
          </a:p>
          <a:p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rgbClr val="FFC000"/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rgbClr val="FFC000"/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rgbClr val="FFC000"/>
                </a:solidFill>
              </a:rPr>
              <a:t>отрицание</a:t>
            </a:r>
            <a:r>
              <a:rPr lang="bg-BG" dirty="0"/>
              <a:t> и</a:t>
            </a:r>
            <a:br>
              <a:rPr lang="bg-BG" dirty="0"/>
            </a:br>
            <a:r>
              <a:rPr lang="bg-BG" b="1" dirty="0">
                <a:solidFill>
                  <a:srgbClr val="FFC000"/>
                </a:solidFill>
              </a:rPr>
              <a:t>приоритет на условия</a:t>
            </a:r>
          </a:p>
          <a:p>
            <a:r>
              <a:rPr lang="bg-BG" dirty="0"/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96924" y="1320119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341884" y="5086680"/>
            <a:ext cx="2029713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757552" y="5082581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35441" y="512978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05623" y="3450745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331334" y="3889041"/>
            <a:ext cx="710451" cy="1195524"/>
            <a:chOff x="2331334" y="3762033"/>
            <a:chExt cx="710451" cy="11955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331334" y="376203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94556" y="3903439"/>
            <a:ext cx="770445" cy="1183240"/>
            <a:chOff x="4591459" y="3776431"/>
            <a:chExt cx="770445" cy="11832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91459" y="3776431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3204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335991" y="3556008"/>
            <a:ext cx="1826420" cy="1582240"/>
            <a:chOff x="2366488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839917" y="3941681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7" y="4220119"/>
              <a:ext cx="35156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088017" y="3923578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21991" y="4220120"/>
              <a:ext cx="593756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31387" y="5078485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408600" y="1898432"/>
            <a:ext cx="2176647" cy="2022747"/>
            <a:chOff x="5468180" y="1771424"/>
            <a:chExt cx="2176647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604072" y="2353348"/>
              <a:ext cx="1894888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gender</a:t>
              </a:r>
              <a:br>
                <a:rPr lang="en-US" sz="2000" dirty="0"/>
              </a:br>
              <a:r>
                <a:rPr lang="en-US" sz="2000" dirty="0"/>
                <a:t>equals </a:t>
              </a:r>
              <a:r>
                <a:rPr lang="bg-BG" sz="2000" dirty="0"/>
                <a:t>'</a:t>
              </a:r>
              <a:r>
                <a:rPr lang="en-US" sz="2000" dirty="0"/>
                <a:t>f</a:t>
              </a:r>
              <a:r>
                <a:rPr lang="bg-BG" sz="2000" dirty="0"/>
                <a:t>'</a:t>
              </a:r>
              <a:endParaRPr lang="en-US" sz="20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65075" y="2439550"/>
            <a:ext cx="1684126" cy="1116458"/>
            <a:chOff x="7535490" y="2427072"/>
            <a:chExt cx="1684126" cy="111645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stCxn id="7" idx="3"/>
              <a:endCxn id="39" idx="0"/>
            </p:cNvCxnSpPr>
            <p:nvPr/>
          </p:nvCxnSpPr>
          <p:spPr>
            <a:xfrm>
              <a:off x="7555662" y="2897328"/>
              <a:ext cx="1663954" cy="64620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18833" y="2439550"/>
            <a:ext cx="2176084" cy="1011195"/>
            <a:chOff x="3718834" y="2423912"/>
            <a:chExt cx="2176084" cy="10111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18834" y="2881773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068013" y="5086679"/>
            <a:ext cx="2029713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9D6BF1D0-5CDE-4DEB-BFE4-EFFDD80BA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1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21194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83" y="1484784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3BC7571-3D26-4C1F-84DD-9BABF2696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55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061024" y="2519294"/>
            <a:ext cx="3009581" cy="1384995"/>
            <a:chOff x="1146741" y="3175610"/>
            <a:chExt cx="3009581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146741" y="3175610"/>
              <a:ext cx="1559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260480" y="3607464"/>
              <a:ext cx="89584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480245" y="2514600"/>
            <a:ext cx="3186838" cy="1384995"/>
            <a:chOff x="4301022" y="3100717"/>
            <a:chExt cx="3186838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01022" y="3100717"/>
              <a:ext cx="1784545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16243" y="3535375"/>
              <a:ext cx="8716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254780" y="2514600"/>
            <a:ext cx="3006987" cy="1384995"/>
            <a:chOff x="7552454" y="3087394"/>
            <a:chExt cx="3006987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552454" y="3087394"/>
              <a:ext cx="1357899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milk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43055" y="3526746"/>
              <a:ext cx="916386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FB64BE4B-6406-4F08-A883-6E28B87E2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07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958675" y="24256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957790" y="756613"/>
            <a:ext cx="2441709" cy="1167137"/>
            <a:chOff x="4865686" y="801103"/>
            <a:chExt cx="2441709" cy="1167137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168350" y="801103"/>
              <a:ext cx="407" cy="584459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177761" y="1918662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341884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92844" y="4325414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652850" y="5869648"/>
            <a:ext cx="2546907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 the other products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175246" y="1264839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264246" y="2460585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ysClr val="windowText" lastClr="000000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219812" y="2935376"/>
            <a:ext cx="1477470" cy="876299"/>
            <a:chOff x="4130812" y="2970341"/>
            <a:chExt cx="1477470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962852" y="2978888"/>
            <a:ext cx="1303446" cy="1337195"/>
            <a:chOff x="6873851" y="3013853"/>
            <a:chExt cx="1445654" cy="1337195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304748" y="3811676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ysClr val="windowText" lastClr="000000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453483" y="4243606"/>
            <a:ext cx="1047598" cy="1598705"/>
            <a:chOff x="2772878" y="4529296"/>
            <a:chExt cx="1411167" cy="1598705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772878" y="4964335"/>
              <a:ext cx="1146695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5000930" y="4258621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BA28A99A-043A-4195-95E7-BFB5D2FEB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7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CBE8819-E7CD-47D2-833C-4855D1B58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27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42688" y="16288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4652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12415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097004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676847" y="2683325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28790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3883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596572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4977035" y="2683325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579887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01064" y="2725814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1053852" y="5694347"/>
            <a:ext cx="2426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двете</a:t>
            </a:r>
            <a:br>
              <a:rPr lang="en-US" sz="2400" dirty="0"/>
            </a:br>
            <a:r>
              <a:rPr lang="bg-BG" sz="2400" dirty="0"/>
              <a:t>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078325" y="5690365"/>
            <a:ext cx="355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Вярност на едното</a:t>
            </a:r>
            <a:br>
              <a:rPr lang="en-US" sz="2400" dirty="0"/>
            </a:b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847593" y="5841967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18099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279744" y="4658081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13985" y="331109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13984" y="3373158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803B40BD-0E6B-48EC-A7CF-499112A8B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5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50A9B8"/>
                </a:solidFill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57BEA17-4F40-4BA3-A2BC-2F093DEE2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2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21495" y="5199474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36878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59988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6314855" y="5199474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81876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4001215" y="5199474"/>
            <a:ext cx="1661149" cy="523220"/>
            <a:chOff x="4959756" y="5790366"/>
            <a:chExt cx="1661149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756" y="5790366"/>
              <a:ext cx="42507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80575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2886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C0EB00DF-A7A4-45F9-A155-2A1522E52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77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–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1" y="1569430"/>
            <a:ext cx="10225140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1797F21-AB74-49EB-AF97-94994CE7C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7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220395" y="2105561"/>
            <a:ext cx="28506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50A9B8"/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6BE00C3-48A5-4AE3-A42F-3778ABBF9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3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AAD7CFDF-62E9-4F2C-9947-9BE71C008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1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4029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3268189-AB75-4655-8345-3D048EACC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6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2" y="1981200"/>
            <a:ext cx="109469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7F94D95-916A-403A-AE3F-EAE9C39A7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37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0616" y="3312533"/>
            <a:ext cx="9626284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rgbClr val="50A9B8"/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rgbClr val="50A9B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C128D9B-2A5F-491C-B4AE-C4C2DD3A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88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44" y="1466603"/>
            <a:ext cx="1894590" cy="23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17295CE-DA6A-47B3-B1AD-E006A3A8A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220374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619940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220374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5392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09033"/>
              </p:ext>
            </p:extLst>
          </p:nvPr>
        </p:nvGraphicFramePr>
        <p:xfrm>
          <a:off x="608012" y="384554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A3DED12-1898-44D7-8356-F395A81B9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9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379959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AB92C0-7104-444C-8FED-6AC0ED471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63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469426" y="47667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469426" y="991022"/>
            <a:ext cx="2441709" cy="1511040"/>
            <a:chOff x="4865686" y="762000"/>
            <a:chExt cx="2441709" cy="1511040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629048" y="4371595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476355" y="5733230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701924" y="57559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402626" y="2525380"/>
            <a:ext cx="4450384" cy="2141480"/>
            <a:chOff x="3798886" y="2296358"/>
            <a:chExt cx="4450384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200536" cy="84244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24768"/>
              <a:chOff x="7102712" y="3006268"/>
              <a:chExt cx="1146558" cy="1124768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639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925887" y="3926596"/>
            <a:ext cx="3774430" cy="1821430"/>
            <a:chOff x="2710779" y="3697574"/>
            <a:chExt cx="3774430" cy="18214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254254" cy="63097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0779" y="4247793"/>
              <a:ext cx="691760" cy="1267646"/>
              <a:chOff x="2710779" y="4247793"/>
              <a:chExt cx="691760" cy="1267646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0779" y="4608288"/>
                <a:ext cx="492363" cy="90715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7597" cy="1244878"/>
              <a:chOff x="4977612" y="4247793"/>
              <a:chExt cx="1507597" cy="1244878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1691" cy="884382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9C72ED94-8341-49BA-94E2-86D62E732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5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1C58479-46BF-4F1A-ABB6-C38837060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1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85717D7-8E90-47D1-AF9F-4C55E868E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28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13" y="402396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B9EE3170-F626-437E-AD8D-1825B3706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15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597623A-CE9A-4114-9B0C-1089C079D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95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5104444" y="376386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5104444" y="890736"/>
            <a:ext cx="2441709" cy="1524000"/>
            <a:chOff x="4865686" y="762000"/>
            <a:chExt cx="2441709" cy="1524000"/>
          </a:xfrm>
          <a:solidFill>
            <a:srgbClr val="5EC1B8"/>
          </a:solidFill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536691" y="2414736"/>
            <a:ext cx="3718136" cy="1833261"/>
            <a:chOff x="4317333" y="2495550"/>
            <a:chExt cx="3718136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504657" cy="65537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3" y="2993523"/>
              <a:ext cx="1262259" cy="814695"/>
              <a:chOff x="4317333" y="2993523"/>
              <a:chExt cx="1262259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3" y="3371849"/>
                <a:ext cx="857914" cy="4363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756532" y="3727405"/>
            <a:ext cx="3758196" cy="2168869"/>
            <a:chOff x="2564169" y="3809999"/>
            <a:chExt cx="4110465" cy="246025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1414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ysClr val="windowText" lastClr="000000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ysClr val="windowText" lastClr="000000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7"/>
              <a:chOff x="2564169" y="4420543"/>
              <a:chExt cx="1148769" cy="1378187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2"/>
                <a:ext cx="840138" cy="91805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89347" y="4444943"/>
              <a:ext cx="1185287" cy="1825308"/>
              <a:chOff x="5489347" y="4444943"/>
              <a:chExt cx="1185287" cy="1825308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655147" y="5250763"/>
                <a:ext cx="1243548" cy="795427"/>
              </a:xfrm>
              <a:prstGeom prst="bentConnector3">
                <a:avLst>
                  <a:gd name="adj1" fmla="val -216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89347" y="4444943"/>
                <a:ext cx="866069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532570" y="54805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900590" y="5767536"/>
            <a:ext cx="2750761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7030865" y="4238005"/>
            <a:ext cx="2447923" cy="95696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towns, sales ranges and set commission</a:t>
            </a:r>
          </a:p>
        </p:txBody>
      </p: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id="{FE055E71-6635-43A0-A8A3-AC53FDD87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37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1764" y="1327478"/>
            <a:ext cx="9289032" cy="5300339"/>
            <a:chOff x="472011" y="1508786"/>
            <a:chExt cx="399345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993457" cy="4865561"/>
            </a:xfrm>
            <a:prstGeom prst="roundRect">
              <a:avLst>
                <a:gd name="adj" fmla="val 1991"/>
              </a:avLst>
            </a:prstGeom>
            <a:solidFill>
              <a:srgbClr val="32737E"/>
            </a:solidFill>
            <a:ln>
              <a:solidFill>
                <a:srgbClr val="388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2436" y="1674524"/>
              <a:ext cx="71686" cy="4563370"/>
            </a:xfrm>
            <a:prstGeom prst="roundRect">
              <a:avLst>
                <a:gd name="adj" fmla="val 50000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66820" y="4109398"/>
            <a:ext cx="2165797" cy="2343938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C328EB4-09BD-DB4D-AA33-ACB51B110F31}"/>
              </a:ext>
            </a:extLst>
          </p:cNvPr>
          <p:cNvSpPr txBox="1">
            <a:spLocks/>
          </p:cNvSpPr>
          <p:nvPr/>
        </p:nvSpPr>
        <p:spPr>
          <a:xfrm>
            <a:off x="709579" y="1556792"/>
            <a:ext cx="7899820" cy="4903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en-US" sz="3200" dirty="0">
                <a:solidFill>
                  <a:schemeClr val="bg2"/>
                </a:solidFill>
              </a:rPr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D56B7A3-932C-4FB0-A13B-2B08BCCD6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20" y="1943827"/>
            <a:ext cx="6243097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DA79E463-1181-4C63-A6F5-23083F5B0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5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804" y="2492896"/>
            <a:ext cx="6844513" cy="370880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("caseSensitive" == "CaseSensitive")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186466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700593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56604337-D440-4DC1-96CC-595715142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3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3813" y="2052552"/>
            <a:ext cx="7077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F997F02-D1B6-45EF-89C4-9592069A5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9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23901" y="4274725"/>
            <a:ext cx="2864639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97224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0858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string role = "Administrator";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if (role != "Administrator")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Console.WriteLine("No permission");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else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Console.WriteLine("Welcome");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22404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00727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F6BBDCE8-7CAF-4082-B2F8-3BE546944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0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2329</Words>
  <Application>Microsoft Office PowerPoint</Application>
  <PresentationFormat>Custom</PresentationFormat>
  <Paragraphs>568</Paragraphs>
  <Slides>47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Дебъгване</vt:lpstr>
      <vt:lpstr>Дебъгване</vt:lpstr>
      <vt:lpstr>Дебъгване във Visual Studio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– решение</vt:lpstr>
      <vt:lpstr>Логическо "ИЛИ"</vt:lpstr>
      <vt:lpstr>Плод или зеленчук –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Лиценз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SoftUni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
© Software University – https://softuni.bg
Copyrighted document. Unauthorized copy, reproduction or use is not permitted.</dc:description>
  <cp:lastModifiedBy>Svetlin Nakov</cp:lastModifiedBy>
  <cp:revision>26</cp:revision>
  <dcterms:created xsi:type="dcterms:W3CDTF">2020-05-22T09:36:57Z</dcterms:created>
  <dcterms:modified xsi:type="dcterms:W3CDTF">2020-10-31T21:09:13Z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