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9" r:id="rId4"/>
    <p:sldId id="258" r:id="rId5"/>
    <p:sldId id="259" r:id="rId6"/>
    <p:sldId id="402" r:id="rId7"/>
    <p:sldId id="403" r:id="rId8"/>
    <p:sldId id="498" r:id="rId9"/>
    <p:sldId id="267" r:id="rId10"/>
    <p:sldId id="262" r:id="rId11"/>
    <p:sldId id="495" r:id="rId12"/>
    <p:sldId id="349" r:id="rId13"/>
    <p:sldId id="264" r:id="rId14"/>
    <p:sldId id="270" r:id="rId15"/>
    <p:sldId id="497" r:id="rId16"/>
    <p:sldId id="40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56"/>
            <p14:sldId id="257"/>
            <p14:sldId id="269"/>
          </p14:sldIdLst>
        </p14:section>
        <p14:section name="Content" id="{E69510C4-FC53-4A79-B98C-36AD0169A3BC}">
          <p14:sldIdLst>
            <p14:sldId id="258"/>
            <p14:sldId id="259"/>
            <p14:sldId id="402"/>
          </p14:sldIdLst>
        </p14:section>
        <p14:section name="Marketing Trends" id="{DEDE435F-5EDE-4555-97AE-3F9127C0F7B7}">
          <p14:sldIdLst>
            <p14:sldId id="403"/>
            <p14:sldId id="498"/>
            <p14:sldId id="267"/>
            <p14:sldId id="262"/>
            <p14:sldId id="495"/>
          </p14:sldIdLst>
        </p14:section>
        <p14:section name="Conclusion" id="{10E03AB1-9AA8-4E86-9A64-D741901E50A2}">
          <p14:sldIdLst>
            <p14:sldId id="349"/>
            <p14:sldId id="264"/>
            <p14:sldId id="270"/>
            <p14:sldId id="497"/>
            <p14:sldId id="4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0308"/>
    <a:srgbClr val="FD6F72"/>
    <a:srgbClr val="3F4D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1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629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1852" y="44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12.11.2019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03858-86C6-492C-B101-7EE82988ECC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F35A7-244F-4EA8-8534-E721F17295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38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3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w.facebook.com/SoftUniDigital/" TargetMode="External"/><Relationship Id="rId7" Type="http://schemas.openxmlformats.org/officeDocument/2006/relationships/image" Target="../media/image17.png"/><Relationship Id="rId2" Type="http://schemas.openxmlformats.org/officeDocument/2006/relationships/hyperlink" Target="https://digital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SoftUniDigital" TargetMode="External"/><Relationship Id="rId5" Type="http://schemas.openxmlformats.org/officeDocument/2006/relationships/image" Target="../media/image16.png"/><Relationship Id="rId4" Type="http://schemas.openxmlformats.org/officeDocument/2006/relationships/hyperlink" Target="https://softuni.bg/forum/categories/58/softuni-digital" TargetMode="External"/><Relationship Id="rId9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 descr="SoftUni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88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1" name="Text Placeholder Web Site" descr="SoftUni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69482" y="6148155"/>
            <a:ext cx="289657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0" name="Text Placeholder Company" descr="SoftUni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69482" y="5746212"/>
            <a:ext cx="289657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pic>
        <p:nvPicPr>
          <p:cNvPr id="8" name="Picture Speaker" descr="Speaker">
            <a:extLst>
              <a:ext uri="{FF2B5EF4-FFF2-40B4-BE49-F238E27FC236}">
                <a16:creationId xmlns:a16="http://schemas.microsoft.com/office/drawing/2014/main" id="{EB6FEAA5-D0F7-4590-8189-DAE56D986B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6856" flipH="1">
            <a:off x="8563378" y="3024347"/>
            <a:ext cx="2461810" cy="2216050"/>
          </a:xfrm>
          <a:prstGeom prst="rect">
            <a:avLst/>
          </a:prstGeom>
        </p:spPr>
      </p:pic>
      <p:pic>
        <p:nvPicPr>
          <p:cNvPr id="4" name="SoftUni Digital Logo" descr="SoftUni Digital logo">
            <a:extLst>
              <a:ext uri="{FF2B5EF4-FFF2-40B4-BE49-F238E27FC236}">
                <a16:creationId xmlns:a16="http://schemas.microsoft.com/office/drawing/2014/main" id="{D797C21D-6AC4-424A-B8FE-C32CA11E975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5939" y="5920415"/>
            <a:ext cx="1858610" cy="612838"/>
          </a:xfrm>
          <a:prstGeom prst="rect">
            <a:avLst/>
          </a:prstGeom>
        </p:spPr>
      </p:pic>
      <p:sp>
        <p:nvSpPr>
          <p:cNvPr id="40" name="Text Placeholder Position" descr="SoftUni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25938" y="5315940"/>
            <a:ext cx="310666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6" name="Text Placeholder Author" descr="SoftUni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25938" y="4803680"/>
            <a:ext cx="3106666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3" name="Picture Placeholder Left" descr="SoftUni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938" y="2723102"/>
            <a:ext cx="5580002" cy="1785898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Presentation Subtitle" descr="SoftUni">
            <a:extLst>
              <a:ext uri="{FF2B5EF4-FFF2-40B4-BE49-F238E27FC236}">
                <a16:creationId xmlns:a16="http://schemas.microsoft.com/office/drawing/2014/main" id="{9914B617-3756-4F9E-B0AD-3D6EBE51F5A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5939" y="1258272"/>
            <a:ext cx="11140122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15" name="Presentation Title" descr="SoftUni">
            <a:extLst>
              <a:ext uri="{FF2B5EF4-FFF2-40B4-BE49-F238E27FC236}">
                <a16:creationId xmlns:a16="http://schemas.microsoft.com/office/drawing/2014/main" id="{1DF4738D-0FB5-4989-9218-7BA008861A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5939" y="321502"/>
            <a:ext cx="11140122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6C6E34B8-B9DB-47FE-A0D9-B22306A7CAE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6412" y="6450155"/>
            <a:ext cx="428822" cy="308845"/>
          </a:xfrm>
        </p:spPr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Right" descr="Chat">
            <a:extLst>
              <a:ext uri="{FF2B5EF4-FFF2-40B4-BE49-F238E27FC236}">
                <a16:creationId xmlns:a16="http://schemas.microsoft.com/office/drawing/2014/main" id="{8D86A369-E94A-4113-A671-20B9093BF1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00" y="3868177"/>
            <a:ext cx="3124912" cy="2388144"/>
          </a:xfrm>
          <a:prstGeom prst="rect">
            <a:avLst/>
          </a:prstGeom>
        </p:spPr>
      </p:pic>
      <p:sp>
        <p:nvSpPr>
          <p:cNvPr id="16" name="Slide Body">
            <a:extLst>
              <a:ext uri="{FF2B5EF4-FFF2-40B4-BE49-F238E27FC236}">
                <a16:creationId xmlns:a16="http://schemas.microsoft.com/office/drawing/2014/main" id="{DDCDE5E1-B3D2-4DB4-98C2-34EB3D3013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1" y="1196124"/>
            <a:ext cx="11804826" cy="5509917"/>
          </a:xfrm>
        </p:spPr>
        <p:txBody>
          <a:bodyPr/>
          <a:lstStyle>
            <a:lvl1pPr marL="358775" indent="-358775" latinLnBrk="0">
              <a:defRPr/>
            </a:lvl1pPr>
            <a:lvl2pPr marL="804863" indent="-357188" latinLnBrk="0">
              <a:defRPr/>
            </a:lvl2pPr>
            <a:lvl3pPr marL="1252538" indent="-358775" latinLnBrk="0">
              <a:defRPr/>
            </a:lvl3pPr>
            <a:lvl4pPr marL="1700213" indent="-358775" latinLnBrk="0">
              <a:defRPr/>
            </a:lvl4pPr>
            <a:lvl5pPr marL="2154238" indent="-365125" latinLnBrk="0">
              <a:defRPr/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15" name="Rectangle Top">
            <a:extLst>
              <a:ext uri="{FF2B5EF4-FFF2-40B4-BE49-F238E27FC236}">
                <a16:creationId xmlns:a16="http://schemas.microsoft.com/office/drawing/2014/main" id="{316A8E19-B305-4D93-9B7C-A89DF73F1DFE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8" name="SoftUni Digital Logo" descr="SoftUni Digital logo">
            <a:extLst>
              <a:ext uri="{FF2B5EF4-FFF2-40B4-BE49-F238E27FC236}">
                <a16:creationId xmlns:a16="http://schemas.microsoft.com/office/drawing/2014/main" id="{22D6C1FD-CB37-4197-B83A-915EAC57D9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228" y="234000"/>
            <a:ext cx="2009242" cy="662507"/>
          </a:xfrm>
          <a:prstGeom prst="rect">
            <a:avLst/>
          </a:prstGeom>
          <a:noFill/>
        </p:spPr>
      </p:pic>
      <p:sp>
        <p:nvSpPr>
          <p:cNvPr id="19" name="Slide Title">
            <a:extLst>
              <a:ext uri="{FF2B5EF4-FFF2-40B4-BE49-F238E27FC236}">
                <a16:creationId xmlns:a16="http://schemas.microsoft.com/office/drawing/2014/main" id="{52B25F4F-BF50-4E82-A8DD-8BDAE6B629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72766" y="6354000"/>
            <a:ext cx="428822" cy="308845"/>
          </a:xfrm>
        </p:spPr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Bottom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 userDrawn="1"/>
        </p:nvSpPr>
        <p:spPr>
          <a:xfrm>
            <a:off x="2" y="6721483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294117"/>
            <a:ext cx="3889373" cy="528920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Image Second"/>
          <p:cNvSpPr/>
          <p:nvPr/>
        </p:nvSpPr>
        <p:spPr>
          <a:xfrm>
            <a:off x="4127777" y="168803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Image First"/>
          <p:cNvSpPr/>
          <p:nvPr/>
        </p:nvSpPr>
        <p:spPr>
          <a:xfrm>
            <a:off x="4079775" y="1294113"/>
            <a:ext cx="48001" cy="525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Slide Body Text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21000" y="1288354"/>
            <a:ext cx="7480588" cy="5289206"/>
          </a:xfrm>
        </p:spPr>
        <p:txBody>
          <a:bodyPr/>
          <a:lstStyle>
            <a:lvl1pPr marL="456915" indent="-456915" algn="l" latinLnBrk="0">
              <a:buFont typeface="Wingdings" panose="05000000000000000000" pitchFamily="2" charset="2"/>
              <a:buChar char="§"/>
              <a:defRPr/>
            </a:lvl1pPr>
            <a:lvl2pPr marL="989981" indent="-380762" algn="l" latinLnBrk="0">
              <a:buFont typeface="Wingdings" panose="05000000000000000000" pitchFamily="2" charset="2"/>
              <a:buChar char="§"/>
              <a:defRPr/>
            </a:lvl2pPr>
            <a:lvl3pPr marL="1523048" indent="-304610" algn="l" latinLnBrk="0">
              <a:buFont typeface="Wingdings" panose="05000000000000000000" pitchFamily="2" charset="2"/>
              <a:buChar char="§"/>
              <a:defRPr/>
            </a:lvl3pPr>
            <a:lvl4pPr marL="2132267" indent="-304610" algn="l" latinLnBrk="0">
              <a:buFont typeface="Wingdings" panose="05000000000000000000" pitchFamily="2" charset="2"/>
              <a:buChar char="§"/>
              <a:defRPr/>
            </a:lvl4pPr>
            <a:lvl5pPr marL="2741485" indent="-304610" algn="l" latinLnBrk="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Rectangle Top">
            <a:extLst>
              <a:ext uri="{FF2B5EF4-FFF2-40B4-BE49-F238E27FC236}">
                <a16:creationId xmlns:a16="http://schemas.microsoft.com/office/drawing/2014/main" id="{7A756B5D-07C3-4802-896C-696AF4EDF780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0" name="SoftUni Digital Logo" descr="SoftUni Digital logo">
            <a:extLst>
              <a:ext uri="{FF2B5EF4-FFF2-40B4-BE49-F238E27FC236}">
                <a16:creationId xmlns:a16="http://schemas.microsoft.com/office/drawing/2014/main" id="{E38BDF20-363A-435B-AE45-C0AF763822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228" y="234000"/>
            <a:ext cx="2009242" cy="662507"/>
          </a:xfrm>
          <a:prstGeom prst="rect">
            <a:avLst/>
          </a:prstGeom>
          <a:noFill/>
        </p:spPr>
      </p:pic>
      <p:sp>
        <p:nvSpPr>
          <p:cNvPr id="21" name="Slide Title">
            <a:extLst>
              <a:ext uri="{FF2B5EF4-FFF2-40B4-BE49-F238E27FC236}">
                <a16:creationId xmlns:a16="http://schemas.microsoft.com/office/drawing/2014/main" id="{B495C8EE-5DDD-4763-A028-A3970AD05D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482081"/>
            <a:ext cx="12192000" cy="3822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0" name="Rectangle Bottom Copyright">
            <a:extLst>
              <a:ext uri="{FF2B5EF4-FFF2-40B4-BE49-F238E27FC236}">
                <a16:creationId xmlns:a16="http://schemas.microsoft.com/office/drawing/2014/main" id="{52B16085-CF16-4E6C-8D35-844964131E8B}"/>
              </a:ext>
            </a:extLst>
          </p:cNvPr>
          <p:cNvSpPr/>
          <p:nvPr userDrawn="1"/>
        </p:nvSpPr>
        <p:spPr>
          <a:xfrm>
            <a:off x="111000" y="6511405"/>
            <a:ext cx="11970000" cy="31272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Digital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SoftUni Brands">
            <a:extLst>
              <a:ext uri="{FF2B5EF4-FFF2-40B4-BE49-F238E27FC236}">
                <a16:creationId xmlns:a16="http://schemas.microsoft.com/office/drawing/2014/main" id="{ECEEFDFE-53E7-4292-A7E9-F7D907A1625F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2" name="Picture SoftUni Kids Logo" descr="SoftUni Kids logo">
              <a:extLst>
                <a:ext uri="{FF2B5EF4-FFF2-40B4-BE49-F238E27FC236}">
                  <a16:creationId xmlns:a16="http://schemas.microsoft.com/office/drawing/2014/main" id="{098C1ABD-8073-4BED-B89E-9E87FD94421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53" name="Picture SoftUni Foundation Logo" descr="SoftUni Foundation logo">
              <a:extLst>
                <a:ext uri="{FF2B5EF4-FFF2-40B4-BE49-F238E27FC236}">
                  <a16:creationId xmlns:a16="http://schemas.microsoft.com/office/drawing/2014/main" id="{A15B47DA-09F9-43FF-AA36-C00D0C2AAD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54" name="Picture SoftUni Digital Logo" descr="SoftUni Digital logo">
              <a:extLst>
                <a:ext uri="{FF2B5EF4-FFF2-40B4-BE49-F238E27FC236}">
                  <a16:creationId xmlns:a16="http://schemas.microsoft.com/office/drawing/2014/main" id="{BDEE98D9-7C59-42C4-9C52-D5B1B12EF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55" name="Picture SoftUni Creative Logo" descr="SoftUni Creative logo">
              <a:extLst>
                <a:ext uri="{FF2B5EF4-FFF2-40B4-BE49-F238E27FC236}">
                  <a16:creationId xmlns:a16="http://schemas.microsoft.com/office/drawing/2014/main" id="{4435E19D-EA1F-4852-8A80-CD6CE8BC5F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57" name="Picture SoftUni Svetlina Logo" descr="SoftUni Svetlina logo">
              <a:extLst>
                <a:ext uri="{FF2B5EF4-FFF2-40B4-BE49-F238E27FC236}">
                  <a16:creationId xmlns:a16="http://schemas.microsoft.com/office/drawing/2014/main" id="{19F3CF56-21E0-4027-809F-538DE9AA78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58" name="Picture Software University Logo" descr="Software University logo">
              <a:extLst>
                <a:ext uri="{FF2B5EF4-FFF2-40B4-BE49-F238E27FC236}">
                  <a16:creationId xmlns:a16="http://schemas.microsoft.com/office/drawing/2014/main" id="{DADD446C-98FA-47FB-84D5-0B4A9986FD2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60" name="Straight Connector 6">
              <a:extLst>
                <a:ext uri="{FF2B5EF4-FFF2-40B4-BE49-F238E27FC236}">
                  <a16:creationId xmlns:a16="http://schemas.microsoft.com/office/drawing/2014/main" id="{B7AF78B3-5251-4D2B-894F-C0A9B54501A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5">
              <a:extLst>
                <a:ext uri="{FF2B5EF4-FFF2-40B4-BE49-F238E27FC236}">
                  <a16:creationId xmlns:a16="http://schemas.microsoft.com/office/drawing/2014/main" id="{DE6775F0-7DC2-4C84-B11D-05478D2E3F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4">
              <a:extLst>
                <a:ext uri="{FF2B5EF4-FFF2-40B4-BE49-F238E27FC236}">
                  <a16:creationId xmlns:a16="http://schemas.microsoft.com/office/drawing/2014/main" id="{55357481-71E6-4C06-AE69-D4D047AA20B0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3">
              <a:extLst>
                <a:ext uri="{FF2B5EF4-FFF2-40B4-BE49-F238E27FC236}">
                  <a16:creationId xmlns:a16="http://schemas.microsoft.com/office/drawing/2014/main" id="{3B3E0F2F-D965-48F1-8914-2D09B6D5FFC1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2">
              <a:extLst>
                <a:ext uri="{FF2B5EF4-FFF2-40B4-BE49-F238E27FC236}">
                  <a16:creationId xmlns:a16="http://schemas.microsoft.com/office/drawing/2014/main" id="{1E12000F-D1DA-4BF3-8D16-C304A9672DAC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1">
              <a:extLst>
                <a:ext uri="{FF2B5EF4-FFF2-40B4-BE49-F238E27FC236}">
                  <a16:creationId xmlns:a16="http://schemas.microsoft.com/office/drawing/2014/main" id="{DC491786-418C-4EFA-81F5-7A310D744B16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Horizontal">
              <a:extLst>
                <a:ext uri="{FF2B5EF4-FFF2-40B4-BE49-F238E27FC236}">
                  <a16:creationId xmlns:a16="http://schemas.microsoft.com/office/drawing/2014/main" id="{8D142C38-7E55-41F5-9481-F62FD19A15F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0">
              <a:extLst>
                <a:ext uri="{FF2B5EF4-FFF2-40B4-BE49-F238E27FC236}">
                  <a16:creationId xmlns:a16="http://schemas.microsoft.com/office/drawing/2014/main" id="{75CB8ADC-4EC2-452E-BF22-5F8F18E75DC8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8" name="Picture SoftUni Logo" descr="SoftUni logo">
              <a:extLst>
                <a:ext uri="{FF2B5EF4-FFF2-40B4-BE49-F238E27FC236}">
                  <a16:creationId xmlns:a16="http://schemas.microsoft.com/office/drawing/2014/main" id="{8B55E67E-2F46-4E23-B1F6-ADFE0AC2C5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2" name="Picture SoftUni Mascot" descr="SoftUni mascot with open hand">
            <a:extLst>
              <a:ext uri="{FF2B5EF4-FFF2-40B4-BE49-F238E27FC236}">
                <a16:creationId xmlns:a16="http://schemas.microsoft.com/office/drawing/2014/main" id="{C3CADCD2-2DEB-4309-9634-4F590AF3C6E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906" y="2772101"/>
            <a:ext cx="2469094" cy="2946982"/>
          </a:xfrm>
          <a:prstGeom prst="rect">
            <a:avLst/>
          </a:prstGeom>
        </p:spPr>
      </p:pic>
      <p:pic>
        <p:nvPicPr>
          <p:cNvPr id="23" name="SoftUni Digital Logo" descr="SoftUni Digital logo">
            <a:extLst>
              <a:ext uri="{FF2B5EF4-FFF2-40B4-BE49-F238E27FC236}">
                <a16:creationId xmlns:a16="http://schemas.microsoft.com/office/drawing/2014/main" id="{51DF222D-8684-4F73-ADF3-18979E515F1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04230" y="258233"/>
            <a:ext cx="1863541" cy="614464"/>
          </a:xfrm>
          <a:prstGeom prst="rect">
            <a:avLst/>
          </a:prstGeom>
        </p:spPr>
      </p:pic>
      <p:sp>
        <p:nvSpPr>
          <p:cNvPr id="69" name="Slide Title">
            <a:extLst>
              <a:ext uri="{FF2B5EF4-FFF2-40B4-BE49-F238E27FC236}">
                <a16:creationId xmlns:a16="http://schemas.microsoft.com/office/drawing/2014/main" id="{4564D407-2C19-466B-A8B8-AC5E27AD4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>
            <a:extLst>
              <a:ext uri="{FF2B5EF4-FFF2-40B4-BE49-F238E27FC236}">
                <a16:creationId xmlns:a16="http://schemas.microsoft.com/office/drawing/2014/main" id="{AF66E6E7-F866-4D55-965A-D7CEAA1FAFD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6412" y="6450155"/>
            <a:ext cx="428822" cy="308845"/>
          </a:xfrm>
        </p:spPr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Slide Body Text Conten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1" y="1300411"/>
            <a:ext cx="9453590" cy="5382023"/>
          </a:xfrm>
        </p:spPr>
        <p:txBody>
          <a:bodyPr wrap="square">
            <a:noAutofit/>
          </a:bodyPr>
          <a:lstStyle>
            <a:lvl1pPr latinLnBrk="0">
              <a:lnSpc>
                <a:spcPct val="110000"/>
              </a:lnSpc>
              <a:spcBef>
                <a:spcPts val="1800"/>
              </a:spcBef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3598"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SoftUni Digital: High-Quality Education, Profession and Job for Marketing Experts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hlinkClick r:id="rId2"/>
              </a:rPr>
              <a:t>digital.softuni.bg</a:t>
            </a:r>
            <a:endParaRPr lang="en-US" sz="3198" dirty="0"/>
          </a:p>
          <a:p>
            <a:pPr>
              <a:lnSpc>
                <a:spcPct val="100000"/>
              </a:lnSpc>
            </a:pPr>
            <a:r>
              <a:rPr lang="en-US" sz="3198" dirty="0"/>
              <a:t>SoftUni Digital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800" dirty="0">
                <a:hlinkClick r:id="rId3"/>
              </a:rPr>
              <a:t>facebook.com/SoftUniDigital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SoftUni Digital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800" dirty="0">
                <a:hlinkClick r:id="rId4"/>
              </a:rPr>
              <a:t>softuni.bg/forum/categories/58/softuni-digital</a:t>
            </a:r>
            <a:endParaRPr lang="en-US" sz="2798" noProof="1"/>
          </a:p>
        </p:txBody>
      </p:sp>
      <p:pic>
        <p:nvPicPr>
          <p:cNvPr id="3" name="Picture Chat Icon">
            <a:extLst>
              <a:ext uri="{FF2B5EF4-FFF2-40B4-BE49-F238E27FC236}">
                <a16:creationId xmlns:a16="http://schemas.microsoft.com/office/drawing/2014/main" id="{30D3C243-9097-4501-A83F-D599D777AC6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29054" y="4824000"/>
            <a:ext cx="1737511" cy="1412111"/>
          </a:xfrm>
          <a:prstGeom prst="rect">
            <a:avLst/>
          </a:prstGeom>
        </p:spPr>
      </p:pic>
      <p:pic>
        <p:nvPicPr>
          <p:cNvPr id="14" name="Picture Facebook Logo" descr="Facebook logo">
            <a:hlinkClick r:id="rId6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71000" y="3094263"/>
            <a:ext cx="1460117" cy="145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SoftUni Digital Logo" descr="SoftUni Digital logo">
            <a:hlinkClick r:id="rId2"/>
            <a:extLst>
              <a:ext uri="{FF2B5EF4-FFF2-40B4-BE49-F238E27FC236}">
                <a16:creationId xmlns:a16="http://schemas.microsoft.com/office/drawing/2014/main" id="{6D91484C-083A-4E53-9F9D-498D291BB12D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000" y="1624393"/>
            <a:ext cx="1443621" cy="1939607"/>
          </a:xfrm>
          <a:prstGeom prst="rect">
            <a:avLst/>
          </a:prstGeom>
        </p:spPr>
      </p:pic>
      <p:sp>
        <p:nvSpPr>
          <p:cNvPr id="21" name="Rectangle Top">
            <a:extLst>
              <a:ext uri="{FF2B5EF4-FFF2-40B4-BE49-F238E27FC236}">
                <a16:creationId xmlns:a16="http://schemas.microsoft.com/office/drawing/2014/main" id="{87B542DD-88A4-43FD-AF2F-5FEDE90B84DE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SoftUni Digital Logo" descr="SoftUni Digital logo">
            <a:extLst>
              <a:ext uri="{FF2B5EF4-FFF2-40B4-BE49-F238E27FC236}">
                <a16:creationId xmlns:a16="http://schemas.microsoft.com/office/drawing/2014/main" id="{12E63CE5-63FC-4E55-94A2-8726B5671319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228" y="234000"/>
            <a:ext cx="2009242" cy="662507"/>
          </a:xfrm>
          <a:prstGeom prst="rect">
            <a:avLst/>
          </a:prstGeom>
          <a:noFill/>
        </p:spPr>
      </p:pic>
      <p:sp>
        <p:nvSpPr>
          <p:cNvPr id="24" name="Slide Title">
            <a:extLst>
              <a:ext uri="{FF2B5EF4-FFF2-40B4-BE49-F238E27FC236}">
                <a16:creationId xmlns:a16="http://schemas.microsoft.com/office/drawing/2014/main" id="{F92958C4-6DF8-41FA-87AD-7A9F29A384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About SoftUni Digital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Subtitle">
            <a:extLst>
              <a:ext uri="{FF2B5EF4-FFF2-40B4-BE49-F238E27FC236}">
                <a16:creationId xmlns:a16="http://schemas.microsoft.com/office/drawing/2014/main" id="{A495B00A-4153-4D27-932E-91E27A1B2F31}"/>
              </a:ext>
            </a:extLst>
          </p:cNvPr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1C393C4-DF06-4124-9C8C-8CE712A561F1}"/>
              </a:ext>
            </a:extLst>
          </p:cNvPr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D145F8FC-FB96-4BAB-8803-837590389F4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6412" y="6450155"/>
            <a:ext cx="428822" cy="308845"/>
          </a:xfrm>
        </p:spPr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lide Body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1" y="1196124"/>
            <a:ext cx="11804826" cy="5509917"/>
          </a:xfrm>
        </p:spPr>
        <p:txBody>
          <a:bodyPr/>
          <a:lstStyle>
            <a:lvl1pPr marL="358775" indent="-358775" latinLnBrk="0">
              <a:defRPr/>
            </a:lvl1pPr>
            <a:lvl2pPr marL="804863" indent="-357188" latinLnBrk="0">
              <a:defRPr/>
            </a:lvl2pPr>
            <a:lvl3pPr marL="1252538" indent="-358775" latinLnBrk="0">
              <a:defRPr/>
            </a:lvl3pPr>
            <a:lvl4pPr marL="1700213" indent="-358775" latinLnBrk="0">
              <a:defRPr/>
            </a:lvl4pPr>
            <a:lvl5pPr marL="2154238" indent="-365125" latinLnBrk="0">
              <a:defRPr/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561626FE-9A44-4940-8537-A069F087D79D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SoftUni Digital Logo" descr="SoftUni Digital logo">
            <a:extLst>
              <a:ext uri="{FF2B5EF4-FFF2-40B4-BE49-F238E27FC236}">
                <a16:creationId xmlns:a16="http://schemas.microsoft.com/office/drawing/2014/main" id="{E86684E6-FB1A-4AA8-82A9-E5AAC7BCDF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228" y="234000"/>
            <a:ext cx="2009242" cy="662507"/>
          </a:xfrm>
          <a:prstGeom prst="rect">
            <a:avLst/>
          </a:prstGeom>
          <a:noFill/>
        </p:spPr>
      </p:pic>
      <p:sp>
        <p:nvSpPr>
          <p:cNvPr id="10" name="Slide Title">
            <a:extLst>
              <a:ext uri="{FF2B5EF4-FFF2-40B4-BE49-F238E27FC236}">
                <a16:creationId xmlns:a16="http://schemas.microsoft.com/office/drawing/2014/main" id="{1146ECEA-D1CB-45F7-8541-EEE6F17DAC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67721A83-2789-49E9-9D24-B0F2EA17FB7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6412" y="6450155"/>
            <a:ext cx="428822" cy="308845"/>
          </a:xfrm>
        </p:spPr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66000" y="1121143"/>
            <a:ext cx="10129234" cy="5584897"/>
          </a:xfrm>
        </p:spPr>
        <p:txBody>
          <a:bodyPr/>
          <a:lstStyle>
            <a:lvl1pPr marL="363538" indent="-363538" latinLnBrk="0">
              <a:defRPr>
                <a:solidFill>
                  <a:schemeClr val="tx1"/>
                </a:solidFill>
              </a:defRPr>
            </a:lvl1pPr>
            <a:lvl2pPr marL="801688" indent="-350838" latinLnBrk="0">
              <a:defRPr>
                <a:solidFill>
                  <a:schemeClr val="tx1"/>
                </a:solidFill>
              </a:defRPr>
            </a:lvl2pPr>
            <a:lvl3pPr marL="1339850" indent="-350838" latinLnBrk="0">
              <a:defRPr>
                <a:solidFill>
                  <a:schemeClr val="tx1"/>
                </a:solidFill>
              </a:defRPr>
            </a:lvl3pPr>
            <a:lvl4pPr marL="1790700" indent="-350838" latinLnBrk="0">
              <a:defRPr>
                <a:solidFill>
                  <a:schemeClr val="tx1"/>
                </a:solidFill>
              </a:defRPr>
            </a:lvl4pPr>
            <a:lvl5pPr marL="2241550" indent="-361950"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SoftUni Digital Logo" descr="SoftUni Digital logo">
            <a:extLst>
              <a:ext uri="{FF2B5EF4-FFF2-40B4-BE49-F238E27FC236}">
                <a16:creationId xmlns:a16="http://schemas.microsoft.com/office/drawing/2014/main" id="{E073BBDE-F882-486F-8128-CD3FF075BB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04230" y="258233"/>
            <a:ext cx="1863541" cy="614464"/>
          </a:xfrm>
          <a:prstGeom prst="rect">
            <a:avLst/>
          </a:prstGeom>
        </p:spPr>
      </p:pic>
      <p:sp>
        <p:nvSpPr>
          <p:cNvPr id="12" name="Slide Title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69043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B00C1B00-3F3E-40DF-9817-E05F7BD624D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6412" y="6450155"/>
            <a:ext cx="428822" cy="308845"/>
          </a:xfrm>
        </p:spPr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73561" y="1121143"/>
            <a:ext cx="10321675" cy="5584897"/>
          </a:xfrm>
        </p:spPr>
        <p:txBody>
          <a:bodyPr/>
          <a:lstStyle>
            <a:lvl1pPr marL="363538" indent="-363538" latinLnBrk="0">
              <a:defRPr>
                <a:solidFill>
                  <a:schemeClr val="tx1"/>
                </a:solidFill>
              </a:defRPr>
            </a:lvl1pPr>
            <a:lvl2pPr marL="801688" indent="-350838" latinLnBrk="0">
              <a:defRPr>
                <a:solidFill>
                  <a:schemeClr val="tx1"/>
                </a:solidFill>
              </a:defRPr>
            </a:lvl2pPr>
            <a:lvl3pPr marL="1252538" indent="-350838" latinLnBrk="0">
              <a:defRPr>
                <a:solidFill>
                  <a:schemeClr val="tx1"/>
                </a:solidFill>
              </a:defRPr>
            </a:lvl3pPr>
            <a:lvl4pPr marL="1703388" indent="-363538" latinLnBrk="0">
              <a:defRPr>
                <a:solidFill>
                  <a:schemeClr val="tx1"/>
                </a:solidFill>
              </a:defRPr>
            </a:lvl4pPr>
            <a:lvl5pPr marL="2154238" indent="-363538"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SoftUni Digital Logo" descr="SoftUni Digital logo">
            <a:extLst>
              <a:ext uri="{FF2B5EF4-FFF2-40B4-BE49-F238E27FC236}">
                <a16:creationId xmlns:a16="http://schemas.microsoft.com/office/drawing/2014/main" id="{76AD6FAE-1F39-43BA-9307-EABC9E75AC0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04230" y="258233"/>
            <a:ext cx="1863541" cy="614464"/>
          </a:xfrm>
          <a:prstGeom prst="rect">
            <a:avLst/>
          </a:prstGeom>
        </p:spPr>
      </p:pic>
      <p:sp>
        <p:nvSpPr>
          <p:cNvPr id="10" name="Slide Title">
            <a:extLst>
              <a:ext uri="{FF2B5EF4-FFF2-40B4-BE49-F238E27FC236}">
                <a16:creationId xmlns:a16="http://schemas.microsoft.com/office/drawing/2014/main" id="{15FB8A5E-503F-4979-9529-6D7D603E04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69043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A587F53-6D86-470A-9691-53C3E29C1B6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6412" y="6450155"/>
            <a:ext cx="428822" cy="308845"/>
          </a:xfrm>
        </p:spPr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5176" y="1121143"/>
            <a:ext cx="11410061" cy="5584897"/>
          </a:xfrm>
        </p:spPr>
        <p:txBody>
          <a:bodyPr/>
          <a:lstStyle>
            <a:lvl1pPr marL="455613" indent="-455613" latinLnBrk="0">
              <a:defRPr>
                <a:solidFill>
                  <a:schemeClr val="tx1"/>
                </a:solidFill>
              </a:defRPr>
            </a:lvl1pPr>
            <a:lvl2pPr marL="989013" indent="-360363" latinLnBrk="0">
              <a:defRPr>
                <a:solidFill>
                  <a:schemeClr val="tx1"/>
                </a:solidFill>
              </a:defRPr>
            </a:lvl2pPr>
            <a:lvl3pPr marL="1431925" indent="-350838" latinLnBrk="0">
              <a:defRPr>
                <a:solidFill>
                  <a:schemeClr val="tx1"/>
                </a:solidFill>
              </a:defRPr>
            </a:lvl3pPr>
            <a:lvl4pPr marL="2058988" indent="-358775" latinLnBrk="0">
              <a:defRPr>
                <a:solidFill>
                  <a:schemeClr val="tx1"/>
                </a:solidFill>
              </a:defRPr>
            </a:lvl4pPr>
            <a:lvl5pPr marL="2513013" indent="-360363"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0537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5DBECA1B-A5B5-44F4-8366-98FC1656BC2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6412" y="6450155"/>
            <a:ext cx="428822" cy="308845"/>
          </a:xfrm>
        </p:spPr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lide Body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1" y="1196124"/>
            <a:ext cx="11804826" cy="5509917"/>
          </a:xfrm>
        </p:spPr>
        <p:txBody>
          <a:bodyPr/>
          <a:lstStyle>
            <a:lvl1pPr marL="358775" indent="-358775" latinLnBrk="0">
              <a:defRPr/>
            </a:lvl1pPr>
            <a:lvl2pPr marL="804863" indent="-357188" latinLnBrk="0">
              <a:defRPr/>
            </a:lvl2pPr>
            <a:lvl3pPr marL="1252538" indent="-358775" latinLnBrk="0">
              <a:defRPr/>
            </a:lvl3pPr>
            <a:lvl4pPr marL="1700213" indent="-358775" latinLnBrk="0">
              <a:defRPr/>
            </a:lvl4pPr>
            <a:lvl5pPr marL="2154238" indent="-365125" latinLnBrk="0">
              <a:defRPr/>
            </a:lvl5pPr>
          </a:lstStyle>
          <a:p>
            <a:pPr lvl="0"/>
            <a:r>
              <a:rPr lang="en-US" noProof="0" dirty="0"/>
              <a:t>Code example / important concept / definition:</a:t>
            </a:r>
            <a:endParaRPr lang="en-US" dirty="0"/>
          </a:p>
        </p:txBody>
      </p:sp>
      <p:sp>
        <p:nvSpPr>
          <p:cNvPr id="8" name="Code Box">
            <a:extLst>
              <a:ext uri="{FF2B5EF4-FFF2-40B4-BE49-F238E27FC236}">
                <a16:creationId xmlns:a16="http://schemas.microsoft.com/office/drawing/2014/main" id="{6F9B4AD1-BC7F-4686-80AD-37AEF9B951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2021154"/>
            <a:ext cx="10949531" cy="18405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3000" b="1" noProof="1" smtClean="0">
                <a:solidFill>
                  <a:srgbClr val="3F4D5A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18" name="Rectangle Top">
            <a:extLst>
              <a:ext uri="{FF2B5EF4-FFF2-40B4-BE49-F238E27FC236}">
                <a16:creationId xmlns:a16="http://schemas.microsoft.com/office/drawing/2014/main" id="{9B8FEEF0-E3C3-4178-8AAF-31D20C4C3806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9" name="SoftUni Digital Logo" descr="SoftUni Digital logo">
            <a:extLst>
              <a:ext uri="{FF2B5EF4-FFF2-40B4-BE49-F238E27FC236}">
                <a16:creationId xmlns:a16="http://schemas.microsoft.com/office/drawing/2014/main" id="{CC88BCA4-F8D0-4DCF-8E36-BE1FE4F374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228" y="234000"/>
            <a:ext cx="2009242" cy="662507"/>
          </a:xfrm>
          <a:prstGeom prst="rect">
            <a:avLst/>
          </a:prstGeom>
          <a:noFill/>
        </p:spPr>
      </p:pic>
      <p:sp>
        <p:nvSpPr>
          <p:cNvPr id="20" name="Slide Title">
            <a:extLst>
              <a:ext uri="{FF2B5EF4-FFF2-40B4-BE49-F238E27FC236}">
                <a16:creationId xmlns:a16="http://schemas.microsoft.com/office/drawing/2014/main" id="{4B1D136F-6303-4C06-8C40-8F5089D8BA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0591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B48CC3A-EF5F-4B3C-BEDA-B0E11CD688D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6412" y="6450155"/>
            <a:ext cx="428822" cy="308845"/>
          </a:xfrm>
        </p:spPr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Table of Contents" descr="Table of Contents">
            <a:extLst>
              <a:ext uri="{FF2B5EF4-FFF2-40B4-BE49-F238E27FC236}">
                <a16:creationId xmlns:a16="http://schemas.microsoft.com/office/drawing/2014/main" id="{0AC90696-13F2-4DA3-8B02-EF21B545CF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17386" y="3208839"/>
            <a:ext cx="2149026" cy="301016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6000" y="1369238"/>
            <a:ext cx="8685000" cy="5336803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56CAFA14-395E-46FE-9EAD-EC34098087E8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SoftUni Digital Logo" descr="SoftUni Digital logo">
            <a:extLst>
              <a:ext uri="{FF2B5EF4-FFF2-40B4-BE49-F238E27FC236}">
                <a16:creationId xmlns:a16="http://schemas.microsoft.com/office/drawing/2014/main" id="{F09BF541-C470-4309-B228-E1DE81D048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228" y="234000"/>
            <a:ext cx="2009242" cy="662507"/>
          </a:xfrm>
          <a:prstGeom prst="rect">
            <a:avLst/>
          </a:prstGeom>
          <a:noFill/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562C2E1A-2FB5-4325-ADA0-56BA052DF2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309000"/>
            <a:ext cx="12192000" cy="5490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6412" y="6450155"/>
            <a:ext cx="428822" cy="308845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Bottom"/>
          <p:cNvSpPr/>
          <p:nvPr/>
        </p:nvSpPr>
        <p:spPr>
          <a:xfrm>
            <a:off x="5143178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1" name="SoftUni Digital Logo Caption" descr="SoftUni Digital logo caption">
            <a:extLst>
              <a:ext uri="{FF2B5EF4-FFF2-40B4-BE49-F238E27FC236}">
                <a16:creationId xmlns:a16="http://schemas.microsoft.com/office/drawing/2014/main" id="{79664379-CD92-4042-AA82-81BB59879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964" r="-1560"/>
          <a:stretch/>
        </p:blipFill>
        <p:spPr>
          <a:xfrm>
            <a:off x="5481471" y="5771775"/>
            <a:ext cx="1197427" cy="662507"/>
          </a:xfrm>
          <a:prstGeom prst="rect">
            <a:avLst/>
          </a:prstGeom>
          <a:noFill/>
        </p:spPr>
      </p:pic>
      <p:pic>
        <p:nvPicPr>
          <p:cNvPr id="17" name="SoftUni Digital Logo Down" descr="SoftUni Digital logo hat">
            <a:extLst>
              <a:ext uri="{FF2B5EF4-FFF2-40B4-BE49-F238E27FC236}">
                <a16:creationId xmlns:a16="http://schemas.microsoft.com/office/drawing/2014/main" id="{03811DDE-5CC0-4254-8C3A-2DB76A99E3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3739" t="-17489" r="58094" b="-16615"/>
          <a:stretch/>
        </p:blipFill>
        <p:spPr>
          <a:xfrm>
            <a:off x="5621625" y="4883096"/>
            <a:ext cx="917119" cy="888445"/>
          </a:xfrm>
          <a:prstGeom prst="rect">
            <a:avLst/>
          </a:prstGeom>
          <a:noFill/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8" cy="4954222"/>
          </a:xfrm>
        </p:spPr>
        <p:txBody>
          <a:bodyPr/>
          <a:lstStyle>
            <a:lvl1pPr marL="363538" indent="-363538" latinLnBrk="0">
              <a:defRPr/>
            </a:lvl1pPr>
            <a:lvl2pPr marL="801688" indent="-350838" latinLnBrk="0">
              <a:defRPr/>
            </a:lvl2pPr>
            <a:lvl3pPr marL="1252538" indent="-350838" latinLnBrk="0">
              <a:defRPr/>
            </a:lvl3pPr>
            <a:lvl4pPr marL="1703388" indent="-363538" latinLnBrk="0">
              <a:defRPr/>
            </a:lvl4pPr>
            <a:lvl5pPr marL="2154238" indent="-363538" latinLnBrk="0"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4222"/>
          </a:xfrm>
        </p:spPr>
        <p:txBody>
          <a:bodyPr/>
          <a:lstStyle>
            <a:lvl1pPr marL="363538" indent="-363538" latinLnBrk="0">
              <a:defRPr/>
            </a:lvl1pPr>
            <a:lvl2pPr marL="901700" indent="-363538" latinLnBrk="0">
              <a:defRPr/>
            </a:lvl2pPr>
            <a:lvl3pPr marL="1339850" indent="-350838" latinLnBrk="0">
              <a:defRPr/>
            </a:lvl3pPr>
            <a:lvl4pPr marL="1790700" indent="-350838" latinLnBrk="0">
              <a:defRPr/>
            </a:lvl4pPr>
            <a:lvl5pPr marL="2241550" indent="-361950" latinLnBrk="0"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Rectangle Top">
            <a:extLst>
              <a:ext uri="{FF2B5EF4-FFF2-40B4-BE49-F238E27FC236}">
                <a16:creationId xmlns:a16="http://schemas.microsoft.com/office/drawing/2014/main" id="{0C8B8A4A-9A1D-4041-B590-93F2FCCAA283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SoftUni Digital Logo" descr="SoftUni Digital logo">
            <a:extLst>
              <a:ext uri="{FF2B5EF4-FFF2-40B4-BE49-F238E27FC236}">
                <a16:creationId xmlns:a16="http://schemas.microsoft.com/office/drawing/2014/main" id="{6D172319-3291-4AC1-978C-EED535AB94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228" y="234000"/>
            <a:ext cx="2009242" cy="662507"/>
          </a:xfrm>
          <a:prstGeom prst="rect">
            <a:avLst/>
          </a:prstGeom>
          <a:noFill/>
        </p:spPr>
      </p:pic>
      <p:sp>
        <p:nvSpPr>
          <p:cNvPr id="23" name="Slide Title">
            <a:extLst>
              <a:ext uri="{FF2B5EF4-FFF2-40B4-BE49-F238E27FC236}">
                <a16:creationId xmlns:a16="http://schemas.microsoft.com/office/drawing/2014/main" id="{AA5C234F-A5DC-481D-B833-1EC77FF4AE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B41A6B42-A443-4DF3-898B-14D3F5B264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5" y="1138844"/>
            <a:ext cx="11804822" cy="556719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2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81" r:id="rId3"/>
    <p:sldLayoutId id="2147483679" r:id="rId4"/>
    <p:sldLayoutId id="2147483680" r:id="rId5"/>
    <p:sldLayoutId id="2147483689" r:id="rId6"/>
    <p:sldLayoutId id="2147483688" r:id="rId7"/>
    <p:sldLayoutId id="2147483677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7188" indent="-357188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9625" indent="-357188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0950" indent="-357188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3388" indent="-35877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154238" indent="-357188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digital.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.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SoftUniDigital/" TargetMode="External"/><Relationship Id="rId2" Type="http://schemas.openxmlformats.org/officeDocument/2006/relationships/hyperlink" Target="https://digital.softuni.bg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softuni.bg/forum/categories/58/softuni-digita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Company Site">
            <a:extLst>
              <a:ext uri="{FF2B5EF4-FFF2-40B4-BE49-F238E27FC236}">
                <a16:creationId xmlns:a16="http://schemas.microsoft.com/office/drawing/2014/main" id="{4376562D-F898-48BB-9FE6-16212FE76A5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https://digital.softuni.bg</a:t>
            </a:r>
            <a:endParaRPr lang="bg-BG" dirty="0"/>
          </a:p>
        </p:txBody>
      </p:sp>
      <p:sp>
        <p:nvSpPr>
          <p:cNvPr id="5" name="Text Placeholder Company Name">
            <a:extLst>
              <a:ext uri="{FF2B5EF4-FFF2-40B4-BE49-F238E27FC236}">
                <a16:creationId xmlns:a16="http://schemas.microsoft.com/office/drawing/2014/main" id="{C98AA5E8-BEF8-47C2-B8BF-5AD09CEEA0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SoftUni Digital</a:t>
            </a:r>
            <a:endParaRPr lang="bg-BG" dirty="0"/>
          </a:p>
        </p:txBody>
      </p:sp>
      <p:pic>
        <p:nvPicPr>
          <p:cNvPr id="2" name="Picture Digital Marketing" descr="Digital Marketing">
            <a:extLst>
              <a:ext uri="{FF2B5EF4-FFF2-40B4-BE49-F238E27FC236}">
                <a16:creationId xmlns:a16="http://schemas.microsoft.com/office/drawing/2014/main" id="{71606171-65B6-4249-8CC3-3ABF6E2AA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631" y="3519000"/>
            <a:ext cx="4444369" cy="2578832"/>
          </a:xfrm>
          <a:prstGeom prst="rect">
            <a:avLst/>
          </a:prstGeom>
        </p:spPr>
      </p:pic>
      <p:sp>
        <p:nvSpPr>
          <p:cNvPr id="8" name="Text Placeholder Author Position">
            <a:extLst>
              <a:ext uri="{FF2B5EF4-FFF2-40B4-BE49-F238E27FC236}">
                <a16:creationId xmlns:a16="http://schemas.microsoft.com/office/drawing/2014/main" id="{E7404B78-BBE8-49DF-9DE2-360FD0F0ECF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Trainers Team</a:t>
            </a:r>
            <a:endParaRPr lang="bg-BG" dirty="0"/>
          </a:p>
        </p:txBody>
      </p:sp>
      <p:sp>
        <p:nvSpPr>
          <p:cNvPr id="7" name="Text Placeholder Author Name">
            <a:extLst>
              <a:ext uri="{FF2B5EF4-FFF2-40B4-BE49-F238E27FC236}">
                <a16:creationId xmlns:a16="http://schemas.microsoft.com/office/drawing/2014/main" id="{91D764DE-E1B8-45B0-B8D3-0DDD2EBC8F8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Digital</a:t>
            </a:r>
            <a:endParaRPr lang="bg-BG" dirty="0"/>
          </a:p>
        </p:txBody>
      </p:sp>
      <p:sp>
        <p:nvSpPr>
          <p:cNvPr id="3" name="Slide Subtitle">
            <a:extLst>
              <a:ext uri="{FF2B5EF4-FFF2-40B4-BE49-F238E27FC236}">
                <a16:creationId xmlns:a16="http://schemas.microsoft.com/office/drawing/2014/main" id="{92C9E06B-4D24-40B6-8AD6-AD892693E5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Digital Marketing, Content Marketing,</a:t>
            </a:r>
            <a:br>
              <a:rPr lang="en-US" dirty="0"/>
            </a:br>
            <a:r>
              <a:rPr lang="en-US" dirty="0"/>
              <a:t>Performance Marketing, Search Engine Marketing</a:t>
            </a:r>
            <a:endParaRPr lang="bg-BG" dirty="0"/>
          </a:p>
        </p:txBody>
      </p:sp>
      <p:sp>
        <p:nvSpPr>
          <p:cNvPr id="4" name="Slide Title">
            <a:extLst>
              <a:ext uri="{FF2B5EF4-FFF2-40B4-BE49-F238E27FC236}">
                <a16:creationId xmlns:a16="http://schemas.microsoft.com/office/drawing/2014/main" id="{D8729B17-6DE1-4E70-916E-1F7A0F1A7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Digital Marketing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761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63B220DB-67A7-4E80-919D-0522A9307E3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Slide Body Text">
            <a:extLst>
              <a:ext uri="{FF2B5EF4-FFF2-40B4-BE49-F238E27FC236}">
                <a16:creationId xmlns:a16="http://schemas.microsoft.com/office/drawing/2014/main" id="{FE0EB3BF-B01E-44FC-B52A-5CDFE18172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Marketing is </a:t>
            </a:r>
            <a:r>
              <a:rPr lang="en-US" b="1" dirty="0"/>
              <a:t>not</a:t>
            </a:r>
            <a:r>
              <a:rPr lang="en-US" dirty="0"/>
              <a:t> advertising</a:t>
            </a:r>
          </a:p>
          <a:p>
            <a:r>
              <a:rPr lang="en-US" dirty="0"/>
              <a:t>Marketing is </a:t>
            </a:r>
            <a:r>
              <a:rPr lang="en-US" b="1" dirty="0"/>
              <a:t>not</a:t>
            </a:r>
            <a:r>
              <a:rPr lang="en-US" dirty="0"/>
              <a:t> promotions</a:t>
            </a:r>
          </a:p>
          <a:p>
            <a:r>
              <a:rPr lang="en-US" dirty="0"/>
              <a:t>Marketing is all about </a:t>
            </a:r>
            <a:r>
              <a:rPr lang="en-US" b="1" dirty="0"/>
              <a:t>communicating</a:t>
            </a:r>
            <a:r>
              <a:rPr lang="en-US" dirty="0"/>
              <a:t> the right </a:t>
            </a:r>
            <a:r>
              <a:rPr lang="en-US" b="1" dirty="0"/>
              <a:t>message</a:t>
            </a:r>
            <a:r>
              <a:rPr lang="en-US" dirty="0"/>
              <a:t> to the right </a:t>
            </a:r>
            <a:r>
              <a:rPr lang="en-US" b="1" dirty="0"/>
              <a:t>people</a:t>
            </a:r>
            <a:r>
              <a:rPr lang="en-US" dirty="0"/>
              <a:t> using the right </a:t>
            </a:r>
            <a:r>
              <a:rPr lang="en-US" b="1" dirty="0"/>
              <a:t>channel</a:t>
            </a:r>
          </a:p>
          <a:p>
            <a:pPr lvl="1"/>
            <a:r>
              <a:rPr lang="en-US" dirty="0"/>
              <a:t>Most powerful channels today are </a:t>
            </a:r>
            <a:r>
              <a:rPr lang="en-US" b="1" dirty="0"/>
              <a:t>digital</a:t>
            </a:r>
          </a:p>
          <a:p>
            <a:pPr lvl="1"/>
            <a:r>
              <a:rPr lang="en-US" b="1" dirty="0"/>
              <a:t>Digital marketing</a:t>
            </a:r>
            <a:r>
              <a:rPr lang="en-US" dirty="0"/>
              <a:t> == marketing over</a:t>
            </a:r>
            <a:br>
              <a:rPr lang="en-US" dirty="0"/>
            </a:br>
            <a:r>
              <a:rPr lang="en-US" dirty="0"/>
              <a:t>digital channels</a:t>
            </a:r>
          </a:p>
          <a:p>
            <a:r>
              <a:rPr lang="en-US" dirty="0"/>
              <a:t>Marketing is </a:t>
            </a:r>
            <a:r>
              <a:rPr lang="en-US" b="1" dirty="0"/>
              <a:t>changing very fast</a:t>
            </a:r>
            <a:endParaRPr lang="en-US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F878AAAE-79FF-4DCD-AA49-8ED255035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415595" cy="882654"/>
          </a:xfrm>
        </p:spPr>
        <p:txBody>
          <a:bodyPr/>
          <a:lstStyle/>
          <a:p>
            <a:r>
              <a:rPr lang="en-US" dirty="0"/>
              <a:t>Did You Know?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005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BD741D78-E58C-49E0-BB82-8578F5CFE4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72766" y="6354000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Slide Body Text">
            <a:extLst>
              <a:ext uri="{FF2B5EF4-FFF2-40B4-BE49-F238E27FC236}">
                <a16:creationId xmlns:a16="http://schemas.microsoft.com/office/drawing/2014/main" id="{0C62AED3-79CF-49FA-8844-6299DD65D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Certificates</a:t>
            </a:r>
            <a:r>
              <a:rPr lang="en-US" dirty="0"/>
              <a:t> are given for high achievements only</a:t>
            </a:r>
          </a:p>
          <a:p>
            <a:pPr lvl="1"/>
            <a:r>
              <a:rPr lang="en-US" dirty="0"/>
              <a:t>Average result over </a:t>
            </a:r>
            <a:r>
              <a:rPr lang="en-US" b="1" dirty="0"/>
              <a:t>5.00</a:t>
            </a:r>
            <a:r>
              <a:rPr lang="en-US" dirty="0"/>
              <a:t> out of 6.00</a:t>
            </a:r>
          </a:p>
          <a:p>
            <a:pPr lvl="1"/>
            <a:r>
              <a:rPr lang="en-US" dirty="0"/>
              <a:t>Not for attendance!</a:t>
            </a:r>
          </a:p>
          <a:p>
            <a:pPr>
              <a:spcBef>
                <a:spcPts val="1800"/>
              </a:spcBef>
            </a:pPr>
            <a:r>
              <a:rPr lang="en-US" b="1" dirty="0"/>
              <a:t>Diplomas</a:t>
            </a:r>
            <a:r>
              <a:rPr lang="en-US" dirty="0"/>
              <a:t> are given for graduation</a:t>
            </a:r>
          </a:p>
          <a:p>
            <a:pPr lvl="1"/>
            <a:r>
              <a:rPr lang="en-US" dirty="0"/>
              <a:t>Based on credits earned from successfully passed courses</a:t>
            </a:r>
          </a:p>
        </p:txBody>
      </p:sp>
      <p:pic>
        <p:nvPicPr>
          <p:cNvPr id="6146" name="Picture Diploma" descr="Diploma">
            <a:extLst>
              <a:ext uri="{FF2B5EF4-FFF2-40B4-BE49-F238E27FC236}">
                <a16:creationId xmlns:a16="http://schemas.microsoft.com/office/drawing/2014/main" id="{88CEFF7D-7EE8-45A5-811B-9FBE3B674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443" y="1909762"/>
            <a:ext cx="44577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Title">
            <a:extLst>
              <a:ext uri="{FF2B5EF4-FFF2-40B4-BE49-F238E27FC236}">
                <a16:creationId xmlns:a16="http://schemas.microsoft.com/office/drawing/2014/main" id="{03BAB101-AE41-4B0A-B176-15E37BBA7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Diplomas and Certificates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709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" name="Picture Notes" descr="Summary">
            <a:extLst>
              <a:ext uri="{FF2B5EF4-FFF2-40B4-BE49-F238E27FC236}">
                <a16:creationId xmlns:a16="http://schemas.microsoft.com/office/drawing/2014/main" id="{13F19DC4-E5EE-4953-A5FC-83D248FBB34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30191" y="4293792"/>
            <a:ext cx="1930977" cy="2043545"/>
          </a:xfrm>
          <a:prstGeom prst="rect">
            <a:avLst/>
          </a:prstGeom>
        </p:spPr>
      </p:pic>
      <p:pic>
        <p:nvPicPr>
          <p:cNvPr id="5" name="Picture Bulb" descr="Bulb">
            <a:extLst>
              <a:ext uri="{FF2B5EF4-FFF2-40B4-BE49-F238E27FC236}">
                <a16:creationId xmlns:a16="http://schemas.microsoft.com/office/drawing/2014/main" id="{7AB1A558-057C-40DF-A3C5-4B16E2EFD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8176" y="1854000"/>
            <a:ext cx="1415004" cy="1944792"/>
          </a:xfrm>
          <a:prstGeom prst="rect">
            <a:avLst/>
          </a:prstGeom>
        </p:spPr>
      </p:pic>
      <p:grpSp>
        <p:nvGrpSpPr>
          <p:cNvPr id="24" name="Summary Box Group">
            <a:extLst>
              <a:ext uri="{FF2B5EF4-FFF2-40B4-BE49-F238E27FC236}">
                <a16:creationId xmlns:a16="http://schemas.microsoft.com/office/drawing/2014/main" id="{20FB0C8E-F42F-4832-9692-5BF1002FFF2D}"/>
              </a:ext>
            </a:extLst>
          </p:cNvPr>
          <p:cNvGrpSpPr/>
          <p:nvPr/>
        </p:nvGrpSpPr>
        <p:grpSpPr>
          <a:xfrm>
            <a:off x="190402" y="1314001"/>
            <a:ext cx="9663637" cy="5341500"/>
            <a:chOff x="472011" y="1508786"/>
            <a:chExt cx="3799787" cy="4865561"/>
          </a:xfrm>
        </p:grpSpPr>
        <p:sp>
          <p:nvSpPr>
            <p:cNvPr id="25" name="Rounded Rectangle Blue">
              <a:extLst>
                <a:ext uri="{FF2B5EF4-FFF2-40B4-BE49-F238E27FC236}">
                  <a16:creationId xmlns:a16="http://schemas.microsoft.com/office/drawing/2014/main" id="{354A613C-2939-4796-9631-D3C35DF6DD33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rgbClr val="D303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" name="Rounded Rectangle Left">
              <a:extLst>
                <a:ext uri="{FF2B5EF4-FFF2-40B4-BE49-F238E27FC236}">
                  <a16:creationId xmlns:a16="http://schemas.microsoft.com/office/drawing/2014/main" id="{FB54FF30-F67A-427E-A94E-C3D737EE38C9}"/>
                </a:ext>
              </a:extLst>
            </p:cNvPr>
            <p:cNvSpPr/>
            <p:nvPr/>
          </p:nvSpPr>
          <p:spPr>
            <a:xfrm>
              <a:off x="544853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7" name="Half Frame Top Right">
              <a:extLst>
                <a:ext uri="{FF2B5EF4-FFF2-40B4-BE49-F238E27FC236}">
                  <a16:creationId xmlns:a16="http://schemas.microsoft.com/office/drawing/2014/main" id="{53102114-F57F-46BA-B43C-E2C8F34B5C76}"/>
                </a:ext>
              </a:extLst>
            </p:cNvPr>
            <p:cNvSpPr/>
            <p:nvPr userDrawn="1"/>
          </p:nvSpPr>
          <p:spPr>
            <a:xfrm rot="5400000">
              <a:off x="3746225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8" name="Slide Body Text">
            <a:extLst>
              <a:ext uri="{FF2B5EF4-FFF2-40B4-BE49-F238E27FC236}">
                <a16:creationId xmlns:a16="http://schemas.microsoft.com/office/drawing/2014/main" id="{C9FD7C38-B8DF-462D-82E8-DD38E5220687}"/>
              </a:ext>
            </a:extLst>
          </p:cNvPr>
          <p:cNvSpPr txBox="1">
            <a:spLocks/>
          </p:cNvSpPr>
          <p:nvPr/>
        </p:nvSpPr>
        <p:spPr>
          <a:xfrm>
            <a:off x="697879" y="1632986"/>
            <a:ext cx="8771370" cy="4874014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514350" indent="-51435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123935" indent="-51435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33520" indent="-51435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3105" indent="-51435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52689" indent="-51435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3538" indent="-363538"/>
            <a:r>
              <a:rPr lang="en-US"/>
              <a:t>Marketing is about </a:t>
            </a:r>
            <a:r>
              <a:rPr lang="en-US" b="1"/>
              <a:t>communicating</a:t>
            </a:r>
            <a:r>
              <a:rPr lang="en-US"/>
              <a:t> the right </a:t>
            </a:r>
            <a:r>
              <a:rPr lang="en-US" b="1"/>
              <a:t>message</a:t>
            </a:r>
            <a:r>
              <a:rPr lang="en-US"/>
              <a:t> to the right </a:t>
            </a:r>
            <a:r>
              <a:rPr lang="en-US" b="1"/>
              <a:t>people</a:t>
            </a:r>
            <a:r>
              <a:rPr lang="en-US"/>
              <a:t> over the right </a:t>
            </a:r>
            <a:r>
              <a:rPr lang="en-US" b="1"/>
              <a:t>channel</a:t>
            </a:r>
          </a:p>
          <a:p>
            <a:pPr marL="363538" indent="-363538"/>
            <a:r>
              <a:rPr lang="en-US" b="1"/>
              <a:t>Digital marketing</a:t>
            </a:r>
          </a:p>
          <a:p>
            <a:pPr marL="987425" lvl="1" indent="-379413"/>
            <a:r>
              <a:rPr lang="en-US">
                <a:solidFill>
                  <a:schemeClr val="bg2"/>
                </a:solidFill>
              </a:rPr>
              <a:t>Social media marketing</a:t>
            </a:r>
          </a:p>
          <a:p>
            <a:pPr marL="987425" lvl="1" indent="-379413"/>
            <a:r>
              <a:rPr lang="en-US">
                <a:solidFill>
                  <a:schemeClr val="bg2"/>
                </a:solidFill>
              </a:rPr>
              <a:t>Performance marketing</a:t>
            </a:r>
          </a:p>
          <a:p>
            <a:pPr marL="987425" lvl="1" indent="-379413"/>
            <a:r>
              <a:rPr lang="en-US">
                <a:solidFill>
                  <a:schemeClr val="bg2"/>
                </a:solidFill>
              </a:rPr>
              <a:t>Search engine marketing</a:t>
            </a:r>
          </a:p>
          <a:p>
            <a:pPr marL="377840" indent="-379413"/>
            <a:r>
              <a:rPr lang="en-US"/>
              <a:t>Marketing </a:t>
            </a:r>
            <a:r>
              <a:rPr lang="en-US" b="1"/>
              <a:t>trends</a:t>
            </a:r>
            <a:r>
              <a:rPr lang="en-US"/>
              <a:t>: organic traffic and brand</a:t>
            </a:r>
            <a:endParaRPr lang="en-US" b="1"/>
          </a:p>
          <a:p>
            <a:pPr marL="447675" indent="-447675"/>
            <a:endParaRPr lang="en-US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5" y="100750"/>
            <a:ext cx="9640596" cy="882654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Title">
            <a:extLst>
              <a:ext uri="{FF2B5EF4-FFF2-40B4-BE49-F238E27FC236}">
                <a16:creationId xmlns:a16="http://schemas.microsoft.com/office/drawing/2014/main" id="{D29F5DEC-BF8A-477B-B53C-2CB929F84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7195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96AF8B4C-6DCD-4E37-A606-02A05E98B56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4" name="Picture Veselina Dashinova">
            <a:extLst>
              <a:ext uri="{FF2B5EF4-FFF2-40B4-BE49-F238E27FC236}">
                <a16:creationId xmlns:a16="http://schemas.microsoft.com/office/drawing/2014/main" id="{4E86EDC9-2DED-4E74-A5FC-02559319B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06939" y="3569773"/>
            <a:ext cx="1998020" cy="2564548"/>
          </a:xfrm>
          <a:prstGeom prst="rect">
            <a:avLst/>
          </a:prstGeom>
        </p:spPr>
      </p:pic>
      <p:pic>
        <p:nvPicPr>
          <p:cNvPr id="13" name="Picture BDG">
            <a:extLst>
              <a:ext uri="{FF2B5EF4-FFF2-40B4-BE49-F238E27FC236}">
                <a16:creationId xmlns:a16="http://schemas.microsoft.com/office/drawing/2014/main" id="{BB36949A-2A77-4B10-8062-05BFA710A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16178" y="4175914"/>
            <a:ext cx="3468526" cy="1352266"/>
          </a:xfrm>
          <a:prstGeom prst="rect">
            <a:avLst/>
          </a:prstGeom>
        </p:spPr>
      </p:pic>
      <p:pic>
        <p:nvPicPr>
          <p:cNvPr id="12" name="Picture CastFolio">
            <a:extLst>
              <a:ext uri="{FF2B5EF4-FFF2-40B4-BE49-F238E27FC236}">
                <a16:creationId xmlns:a16="http://schemas.microsoft.com/office/drawing/2014/main" id="{12FADBD1-07B3-4A63-989F-FE012BCEEB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3141" y="4192561"/>
            <a:ext cx="3250802" cy="1318972"/>
          </a:xfrm>
          <a:prstGeom prst="rect">
            <a:avLst/>
          </a:prstGeom>
        </p:spPr>
      </p:pic>
      <p:pic>
        <p:nvPicPr>
          <p:cNvPr id="3" name="Picture Infragistics">
            <a:extLst>
              <a:ext uri="{FF2B5EF4-FFF2-40B4-BE49-F238E27FC236}">
                <a16:creationId xmlns:a16="http://schemas.microsoft.com/office/drawing/2014/main" id="{E223157E-0CD9-48DB-9793-B9C0B6D02B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1939" y="2272171"/>
            <a:ext cx="3712786" cy="518205"/>
          </a:xfrm>
          <a:prstGeom prst="rect">
            <a:avLst/>
          </a:prstGeom>
        </p:spPr>
      </p:pic>
      <p:pic>
        <p:nvPicPr>
          <p:cNvPr id="5" name="Picture Font Fabric">
            <a:extLst>
              <a:ext uri="{FF2B5EF4-FFF2-40B4-BE49-F238E27FC236}">
                <a16:creationId xmlns:a16="http://schemas.microsoft.com/office/drawing/2014/main" id="{5D961D2C-5541-486D-9D50-FCCB35EA8D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1212" y="2128902"/>
            <a:ext cx="3383573" cy="804742"/>
          </a:xfrm>
          <a:prstGeom prst="rect">
            <a:avLst/>
          </a:prstGeom>
        </p:spPr>
      </p:pic>
      <p:pic>
        <p:nvPicPr>
          <p:cNvPr id="17" name="Picture Ralev">
            <a:extLst>
              <a:ext uri="{FF2B5EF4-FFF2-40B4-BE49-F238E27FC236}">
                <a16:creationId xmlns:a16="http://schemas.microsoft.com/office/drawing/2014/main" id="{508B3653-9270-4097-B573-D98754A613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664" y="1930765"/>
            <a:ext cx="2993395" cy="1201016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99FAE78D-43BF-4A08-98D6-72117B44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Partners</a:t>
            </a:r>
          </a:p>
        </p:txBody>
      </p:sp>
    </p:spTree>
    <p:extLst>
      <p:ext uri="{BB962C8B-B14F-4D97-AF65-F5344CB8AC3E}">
        <p14:creationId xmlns:p14="http://schemas.microsoft.com/office/powerpoint/2010/main" val="378227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0128B849-68D9-4B74-933C-BE57F0E0636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Slide Body Text">
            <a:extLst>
              <a:ext uri="{FF2B5EF4-FFF2-40B4-BE49-F238E27FC236}">
                <a16:creationId xmlns:a16="http://schemas.microsoft.com/office/drawing/2014/main" id="{C0DBD52A-5552-404F-957E-6196D6525C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2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SoftUni Digital – </a:t>
            </a:r>
            <a:r>
              <a:rPr lang="en-US" dirty="0">
                <a:hlinkClick r:id="rId3"/>
              </a:rPr>
              <a:t>https://digital.softuni.bg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34E4CBF4-94A1-407C-AC80-7067CD5847A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7" name="Slide Title">
            <a:extLst>
              <a:ext uri="{FF2B5EF4-FFF2-40B4-BE49-F238E27FC236}">
                <a16:creationId xmlns:a16="http://schemas.microsoft.com/office/drawing/2014/main" id="{B54E086B-CCF5-4024-AAEB-BEDCB166A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640596" cy="882654"/>
          </a:xfrm>
        </p:spPr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0633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9C97FE6E-4BFA-4528-87F1-67F9B6962F9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6412" y="6450155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Slide Body Text">
            <a:extLst>
              <a:ext uri="{FF2B5EF4-FFF2-40B4-BE49-F238E27FC236}">
                <a16:creationId xmlns:a16="http://schemas.microsoft.com/office/drawing/2014/main" id="{900E30DA-716D-4885-97FB-6D33A1CF8C1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405" y="1269000"/>
            <a:ext cx="9280595" cy="54370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400" dirty="0"/>
              <a:t>SoftUni Digital: High-Quality Education, Profession and Job for Marketing Experts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hlinkClick r:id="rId2"/>
              </a:rPr>
              <a:t>digital.softuni.bg</a:t>
            </a:r>
            <a:endParaRPr lang="en-US" sz="2998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400" dirty="0"/>
              <a:t>SoftUni Digital @ Facebook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>
                <a:hlinkClick r:id="rId3"/>
              </a:rPr>
              <a:t>facebook.com/SoftUniDigital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400" dirty="0"/>
              <a:t>SoftUni Digital Forums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>
                <a:hlinkClick r:id="rId4"/>
              </a:rPr>
              <a:t>softuni.bg/forum/categories/58/softuni-digital</a:t>
            </a:r>
            <a:endParaRPr lang="en-US" sz="2798" noProof="1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68996EB0-EA57-4927-BB2F-FFDC5552E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87" y="108873"/>
            <a:ext cx="9433714" cy="882654"/>
          </a:xfrm>
        </p:spPr>
        <p:txBody>
          <a:bodyPr/>
          <a:lstStyle/>
          <a:p>
            <a:r>
              <a:rPr lang="en-US" dirty="0"/>
              <a:t>About SoftUni Digital</a:t>
            </a:r>
          </a:p>
        </p:txBody>
      </p:sp>
    </p:spTree>
    <p:extLst>
      <p:ext uri="{BB962C8B-B14F-4D97-AF65-F5344CB8AC3E}">
        <p14:creationId xmlns:p14="http://schemas.microsoft.com/office/powerpoint/2010/main" val="153261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Bulb" descr="Bulb">
            <a:extLst>
              <a:ext uri="{FF2B5EF4-FFF2-40B4-BE49-F238E27FC236}">
                <a16:creationId xmlns:a16="http://schemas.microsoft.com/office/drawing/2014/main" id="{E162A72C-4B46-433D-B710-8D17C711F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644" y="1564269"/>
            <a:ext cx="1473536" cy="2159492"/>
          </a:xfrm>
          <a:prstGeom prst="rect">
            <a:avLst/>
          </a:prstGeom>
        </p:spPr>
      </p:pic>
      <p:sp>
        <p:nvSpPr>
          <p:cNvPr id="3" name="Slide Subtitle">
            <a:extLst>
              <a:ext uri="{FF2B5EF4-FFF2-40B4-BE49-F238E27FC236}">
                <a16:creationId xmlns:a16="http://schemas.microsoft.com/office/drawing/2014/main" id="{B6221BB9-28FE-4C2B-A5F5-3E9E643105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#digital-intro</a:t>
            </a:r>
            <a:endParaRPr lang="bg-BG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9E02139F-C0EC-4350-A17A-F53471F14824}"/>
              </a:ext>
            </a:extLst>
          </p:cNvPr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dirty="0"/>
              <a:t>Sli.do Code</a:t>
            </a:r>
          </a:p>
        </p:txBody>
      </p:sp>
    </p:spTree>
    <p:extLst>
      <p:ext uri="{BB962C8B-B14F-4D97-AF65-F5344CB8AC3E}">
        <p14:creationId xmlns:p14="http://schemas.microsoft.com/office/powerpoint/2010/main" val="136796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3628A153-9059-426B-AEE4-AF4F12CA795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Slide Body Text">
            <a:extLst>
              <a:ext uri="{FF2B5EF4-FFF2-40B4-BE49-F238E27FC236}">
                <a16:creationId xmlns:a16="http://schemas.microsoft.com/office/drawing/2014/main" id="{954FAEBB-BF87-4508-872A-420F74414F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Marketing Concepts</a:t>
            </a:r>
          </a:p>
          <a:p>
            <a:r>
              <a:rPr lang="en-US" dirty="0"/>
              <a:t>Digital Marketing</a:t>
            </a:r>
          </a:p>
          <a:p>
            <a:pPr lvl="1"/>
            <a:r>
              <a:rPr lang="en-US" dirty="0"/>
              <a:t>Social Media Marketing</a:t>
            </a:r>
          </a:p>
          <a:p>
            <a:pPr lvl="1"/>
            <a:r>
              <a:rPr lang="en-US" dirty="0"/>
              <a:t>Performance Marketing</a:t>
            </a:r>
          </a:p>
          <a:p>
            <a:pPr lvl="1"/>
            <a:r>
              <a:rPr lang="en-US" dirty="0"/>
              <a:t>Search Engine Marketing</a:t>
            </a:r>
          </a:p>
          <a:p>
            <a:r>
              <a:rPr lang="en-US" dirty="0"/>
              <a:t>Digital Brands</a:t>
            </a:r>
          </a:p>
        </p:txBody>
      </p:sp>
      <p:sp>
        <p:nvSpPr>
          <p:cNvPr id="5" name="Slide Title">
            <a:extLst>
              <a:ext uri="{FF2B5EF4-FFF2-40B4-BE49-F238E27FC236}">
                <a16:creationId xmlns:a16="http://schemas.microsoft.com/office/drawing/2014/main" id="{EF108943-3005-4699-913D-3BB3FAA41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415595" cy="882654"/>
          </a:xfrm>
        </p:spPr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23326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A2B1EC89-EA78-4136-8950-784156202C2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Slide Body Text">
            <a:extLst>
              <a:ext uri="{FF2B5EF4-FFF2-40B4-BE49-F238E27FC236}">
                <a16:creationId xmlns:a16="http://schemas.microsoft.com/office/drawing/2014/main" id="{69D500FB-4ABA-4BA1-ACDD-2BB71BF9AE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/>
              <a:t>digital marketing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Social media marketing</a:t>
            </a:r>
          </a:p>
          <a:p>
            <a:pPr lvl="1"/>
            <a:r>
              <a:rPr lang="en-US" dirty="0"/>
              <a:t>Performance marketing</a:t>
            </a:r>
          </a:p>
          <a:p>
            <a:pPr lvl="1"/>
            <a:r>
              <a:rPr lang="en-US" dirty="0"/>
              <a:t>Search engine marketing</a:t>
            </a:r>
          </a:p>
          <a:p>
            <a:r>
              <a:rPr lang="en-US" dirty="0"/>
              <a:t>Digital brands</a:t>
            </a:r>
          </a:p>
          <a:p>
            <a:pPr lvl="1"/>
            <a:r>
              <a:rPr lang="en-US" dirty="0"/>
              <a:t>The power of the brand</a:t>
            </a:r>
            <a:endParaRPr lang="bg-BG" dirty="0"/>
          </a:p>
        </p:txBody>
      </p:sp>
      <p:pic>
        <p:nvPicPr>
          <p:cNvPr id="5" name="Picture Marketing">
            <a:extLst>
              <a:ext uri="{FF2B5EF4-FFF2-40B4-BE49-F238E27FC236}">
                <a16:creationId xmlns:a16="http://schemas.microsoft.com/office/drawing/2014/main" id="{DA790728-5AA8-4B2D-9B1D-40B6FC529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61000" y="2893137"/>
            <a:ext cx="3729152" cy="3207806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91A111A4-1492-4AA0-BEE4-4A13D34BF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Concepts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156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BC9828E0-DECE-4EF6-8D10-E8E13F3C01E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E1F04251-4046-44D1-A51F-1C6F07649F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/>
              <a:t>digital marketing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Social media marketing</a:t>
            </a:r>
          </a:p>
          <a:p>
            <a:pPr lvl="1"/>
            <a:r>
              <a:rPr lang="en-US" dirty="0"/>
              <a:t>Performance marketing</a:t>
            </a:r>
          </a:p>
          <a:p>
            <a:pPr lvl="1"/>
            <a:r>
              <a:rPr lang="en-US" dirty="0"/>
              <a:t>Search engine marketing</a:t>
            </a:r>
          </a:p>
          <a:p>
            <a:pPr lvl="1"/>
            <a:r>
              <a:rPr lang="en-US" dirty="0"/>
              <a:t>Content marketing, email marketing, video marketing, PPC marketing, etc.</a:t>
            </a:r>
          </a:p>
          <a:p>
            <a:r>
              <a:rPr lang="en-US" dirty="0"/>
              <a:t>Digital </a:t>
            </a:r>
            <a:r>
              <a:rPr lang="en-US" b="1" dirty="0"/>
              <a:t>brands</a:t>
            </a:r>
          </a:p>
          <a:p>
            <a:pPr lvl="1"/>
            <a:r>
              <a:rPr lang="en-US" dirty="0"/>
              <a:t>The power of the brand in the digital world</a:t>
            </a:r>
            <a:endParaRPr lang="bg-BG" dirty="0"/>
          </a:p>
        </p:txBody>
      </p:sp>
      <p:pic>
        <p:nvPicPr>
          <p:cNvPr id="5" name="Picture Speaker">
            <a:extLst>
              <a:ext uri="{FF2B5EF4-FFF2-40B4-BE49-F238E27FC236}">
                <a16:creationId xmlns:a16="http://schemas.microsoft.com/office/drawing/2014/main" id="{CA9B66F8-6B18-43AA-BC6B-CC29E95BC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7702" y="1314000"/>
            <a:ext cx="1846596" cy="1950889"/>
          </a:xfrm>
          <a:prstGeom prst="rect">
            <a:avLst/>
          </a:prstGeom>
        </p:spPr>
      </p:pic>
      <p:sp>
        <p:nvSpPr>
          <p:cNvPr id="2" name="Slide Title">
            <a:extLst>
              <a:ext uri="{FF2B5EF4-FFF2-40B4-BE49-F238E27FC236}">
                <a16:creationId xmlns:a16="http://schemas.microsoft.com/office/drawing/2014/main" id="{7BE773F8-3733-4707-87D6-09AC3DFF2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100750"/>
            <a:ext cx="8534043" cy="882654"/>
          </a:xfrm>
        </p:spPr>
        <p:txBody>
          <a:bodyPr/>
          <a:lstStyle/>
          <a:p>
            <a:r>
              <a:rPr lang="en-US" dirty="0"/>
              <a:t>More Marketing Concepts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2808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78D359D-BFC9-4FB9-8654-A5D0FCAEFDF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course assignments require to </a:t>
            </a:r>
            <a:r>
              <a:rPr lang="en-US" b="1" dirty="0"/>
              <a:t>search in Internet</a:t>
            </a:r>
          </a:p>
          <a:p>
            <a:pPr lvl="1"/>
            <a:r>
              <a:rPr lang="en-US" dirty="0"/>
              <a:t>This is an important part of the learning process</a:t>
            </a:r>
          </a:p>
          <a:p>
            <a:pPr lvl="1"/>
            <a:r>
              <a:rPr lang="en-US" dirty="0"/>
              <a:t>Some exercises intentionally have no hints</a:t>
            </a:r>
          </a:p>
          <a:p>
            <a:r>
              <a:rPr lang="en-US" b="1" dirty="0"/>
              <a:t>Learn to find solutions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Digital marketing experts' job includes</a:t>
            </a:r>
            <a:br>
              <a:rPr lang="en-US" dirty="0"/>
            </a:br>
            <a:r>
              <a:rPr lang="en-US" dirty="0"/>
              <a:t>everyday searching and learning</a:t>
            </a:r>
          </a:p>
          <a:p>
            <a:pPr lvl="1"/>
            <a:r>
              <a:rPr lang="en-US" dirty="0"/>
              <a:t>No excuses, just </a:t>
            </a:r>
            <a:r>
              <a:rPr lang="en-US" b="1" dirty="0"/>
              <a:t>learn to study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Experts learn new technologies, tools and concepts every day!</a:t>
            </a:r>
          </a:p>
        </p:txBody>
      </p:sp>
      <p:pic>
        <p:nvPicPr>
          <p:cNvPr id="14" name="Picture Reading Book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15439" y="3952634"/>
            <a:ext cx="1589927" cy="1768641"/>
          </a:xfrm>
          <a:prstGeom prst="rect">
            <a:avLst/>
          </a:prstGeom>
        </p:spPr>
      </p:pic>
      <p:pic>
        <p:nvPicPr>
          <p:cNvPr id="2" name="Picture Search">
            <a:extLst>
              <a:ext uri="{FF2B5EF4-FFF2-40B4-BE49-F238E27FC236}">
                <a16:creationId xmlns:a16="http://schemas.microsoft.com/office/drawing/2014/main" id="{9E7E325C-34AF-4790-B689-666185DC1B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4250" y="3699000"/>
            <a:ext cx="1468858" cy="1493649"/>
          </a:xfrm>
          <a:prstGeom prst="rect">
            <a:avLst/>
          </a:prstGeom>
        </p:spPr>
      </p:pic>
      <p:pic>
        <p:nvPicPr>
          <p:cNvPr id="6" name="Picture Cloud Search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86780" y="1944087"/>
            <a:ext cx="1719219" cy="1694660"/>
          </a:xfrm>
          <a:prstGeom prst="rect">
            <a:avLst/>
          </a:prstGeom>
        </p:spPr>
      </p:pic>
      <p:sp>
        <p:nvSpPr>
          <p:cNvPr id="4" name="Slide Title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640596" cy="882654"/>
          </a:xfrm>
        </p:spPr>
        <p:txBody>
          <a:bodyPr/>
          <a:lstStyle/>
          <a:p>
            <a:r>
              <a:rPr lang="en-US" dirty="0"/>
              <a:t>Learn to Search in Internet!</a:t>
            </a:r>
          </a:p>
        </p:txBody>
      </p:sp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Trends">
            <a:extLst>
              <a:ext uri="{FF2B5EF4-FFF2-40B4-BE49-F238E27FC236}">
                <a16:creationId xmlns:a16="http://schemas.microsoft.com/office/drawing/2014/main" id="{C2C42C96-7E1F-489F-844E-64C7C5E98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87024" y="1449000"/>
            <a:ext cx="2017950" cy="2194750"/>
          </a:xfrm>
          <a:prstGeom prst="rect">
            <a:avLst/>
          </a:prstGeom>
        </p:spPr>
      </p:pic>
      <p:sp>
        <p:nvSpPr>
          <p:cNvPr id="3" name="Slide Subtitle">
            <a:extLst>
              <a:ext uri="{FF2B5EF4-FFF2-40B4-BE49-F238E27FC236}">
                <a16:creationId xmlns:a16="http://schemas.microsoft.com/office/drawing/2014/main" id="{B6221BB9-28FE-4C2B-A5F5-3E9E643105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Coming in the Marketing Landscape?</a:t>
            </a:r>
            <a:endParaRPr lang="bg-BG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9E02139F-C0EC-4350-A17A-F53471F14824}"/>
              </a:ext>
            </a:extLst>
          </p:cNvPr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dirty="0"/>
              <a:t>Marketing Trends</a:t>
            </a:r>
          </a:p>
        </p:txBody>
      </p:sp>
    </p:spTree>
    <p:extLst>
      <p:ext uri="{BB962C8B-B14F-4D97-AF65-F5344CB8AC3E}">
        <p14:creationId xmlns:p14="http://schemas.microsoft.com/office/powerpoint/2010/main" val="339527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598A1EAE-4AFB-4A20-B8D7-7C0236664DE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 Placeholder Right">
            <a:extLst>
              <a:ext uri="{FF2B5EF4-FFF2-40B4-BE49-F238E27FC236}">
                <a16:creationId xmlns:a16="http://schemas.microsoft.com/office/drawing/2014/main" id="{6CEDA4A6-FFB9-41BE-BA12-12176DBAAC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6000" y="1268999"/>
            <a:ext cx="5545598" cy="4881153"/>
          </a:xfrm>
        </p:spPr>
        <p:txBody>
          <a:bodyPr/>
          <a:lstStyle/>
          <a:p>
            <a:r>
              <a:rPr lang="en-US" b="1" dirty="0"/>
              <a:t>Digital Marketing</a:t>
            </a:r>
          </a:p>
          <a:p>
            <a:pPr lvl="1"/>
            <a:r>
              <a:rPr lang="en-US" dirty="0"/>
              <a:t>Cheaper</a:t>
            </a:r>
          </a:p>
          <a:p>
            <a:pPr lvl="1"/>
            <a:r>
              <a:rPr lang="en-US" dirty="0"/>
              <a:t>Flexible</a:t>
            </a:r>
          </a:p>
          <a:p>
            <a:pPr lvl="1"/>
            <a:r>
              <a:rPr lang="en-US" dirty="0"/>
              <a:t>Scalable</a:t>
            </a:r>
          </a:p>
          <a:p>
            <a:pPr lvl="1"/>
            <a:r>
              <a:rPr lang="en-US" dirty="0"/>
              <a:t>Performed from anywhere</a:t>
            </a:r>
            <a:endParaRPr lang="bg-BG" dirty="0"/>
          </a:p>
        </p:txBody>
      </p:sp>
      <p:sp>
        <p:nvSpPr>
          <p:cNvPr id="4" name="Text Placeholder Left">
            <a:extLst>
              <a:ext uri="{FF2B5EF4-FFF2-40B4-BE49-F238E27FC236}">
                <a16:creationId xmlns:a16="http://schemas.microsoft.com/office/drawing/2014/main" id="{A70568E4-D6DB-4171-91D1-EF65CE2783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8999"/>
            <a:ext cx="5545598" cy="4881153"/>
          </a:xfrm>
        </p:spPr>
        <p:txBody>
          <a:bodyPr/>
          <a:lstStyle/>
          <a:p>
            <a:r>
              <a:rPr lang="en-US" b="1" dirty="0"/>
              <a:t>Traditional Marketing</a:t>
            </a:r>
            <a:endParaRPr lang="bg-BG" b="1" dirty="0"/>
          </a:p>
          <a:p>
            <a:pPr lvl="1"/>
            <a:r>
              <a:rPr lang="en-US" dirty="0"/>
              <a:t>Expensive</a:t>
            </a:r>
          </a:p>
          <a:p>
            <a:pPr lvl="1"/>
            <a:r>
              <a:rPr lang="en-US" dirty="0"/>
              <a:t>Non-flexible</a:t>
            </a:r>
          </a:p>
          <a:p>
            <a:pPr lvl="1"/>
            <a:r>
              <a:rPr lang="en-US" dirty="0"/>
              <a:t>Hard to scale</a:t>
            </a:r>
          </a:p>
          <a:p>
            <a:pPr lvl="1"/>
            <a:r>
              <a:rPr lang="en-US" dirty="0"/>
              <a:t>Performed from specific location</a:t>
            </a:r>
          </a:p>
        </p:txBody>
      </p:sp>
      <p:sp>
        <p:nvSpPr>
          <p:cNvPr id="5" name="Slide Title">
            <a:extLst>
              <a:ext uri="{FF2B5EF4-FFF2-40B4-BE49-F238E27FC236}">
                <a16:creationId xmlns:a16="http://schemas.microsoft.com/office/drawing/2014/main" id="{4F98A372-F388-4759-9001-9A09AD99E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vs. Digital Marketing</a:t>
            </a:r>
          </a:p>
        </p:txBody>
      </p:sp>
    </p:spTree>
    <p:extLst>
      <p:ext uri="{BB962C8B-B14F-4D97-AF65-F5344CB8AC3E}">
        <p14:creationId xmlns:p14="http://schemas.microsoft.com/office/powerpoint/2010/main" val="203789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8EB1BA84-5518-4A99-AB44-F9149C7736D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098" name="Picture Trends">
            <a:extLst>
              <a:ext uri="{FF2B5EF4-FFF2-40B4-BE49-F238E27FC236}">
                <a16:creationId xmlns:a16="http://schemas.microsoft.com/office/drawing/2014/main" id="{32F446B1-DDE3-4055-99C5-72D3930A8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97840" y="218159"/>
            <a:ext cx="6875798" cy="642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Body Text">
            <a:extLst>
              <a:ext uri="{FF2B5EF4-FFF2-40B4-BE49-F238E27FC236}">
                <a16:creationId xmlns:a16="http://schemas.microsoft.com/office/drawing/2014/main" id="{1C35BD2A-38FA-47C8-B023-E616293CC6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7" y="1944000"/>
            <a:ext cx="3845824" cy="4762040"/>
          </a:xfrm>
        </p:spPr>
        <p:txBody>
          <a:bodyPr/>
          <a:lstStyle/>
          <a:p>
            <a:r>
              <a:rPr lang="en-US" dirty="0"/>
              <a:t>Mobile first</a:t>
            </a:r>
          </a:p>
          <a:p>
            <a:r>
              <a:rPr lang="en-US" dirty="0"/>
              <a:t>Top 3 results in search engines</a:t>
            </a:r>
          </a:p>
          <a:p>
            <a:r>
              <a:rPr lang="en-US" dirty="0"/>
              <a:t>Organic traffic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626CBB55-6ABE-4328-B180-470E6409E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177" y="235750"/>
            <a:ext cx="3845824" cy="1438250"/>
          </a:xfrm>
        </p:spPr>
        <p:txBody>
          <a:bodyPr>
            <a:normAutofit/>
          </a:bodyPr>
          <a:lstStyle/>
          <a:p>
            <a:r>
              <a:rPr lang="en-US" dirty="0"/>
              <a:t>Marketing in 2019: Trends</a:t>
            </a:r>
          </a:p>
        </p:txBody>
      </p:sp>
    </p:spTree>
    <p:extLst>
      <p:ext uri="{BB962C8B-B14F-4D97-AF65-F5344CB8AC3E}">
        <p14:creationId xmlns:p14="http://schemas.microsoft.com/office/powerpoint/2010/main" val="12051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Digital">
  <a:themeElements>
    <a:clrScheme name="SoftUni Digital">
      <a:dk1>
        <a:srgbClr val="3F4D5A"/>
      </a:dk1>
      <a:lt1>
        <a:srgbClr val="44A9F8"/>
      </a:lt1>
      <a:dk2>
        <a:srgbClr val="FC4C50"/>
      </a:dk2>
      <a:lt2>
        <a:srgbClr val="FFFFFF"/>
      </a:lt2>
      <a:accent1>
        <a:srgbClr val="44A9F8"/>
      </a:accent1>
      <a:accent2>
        <a:srgbClr val="00B050"/>
      </a:accent2>
      <a:accent3>
        <a:srgbClr val="FFB332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 Digital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4883</TotalTime>
  <Words>495</Words>
  <Application>Microsoft Office PowerPoint</Application>
  <PresentationFormat>Widescreen</PresentationFormat>
  <Paragraphs>106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Wingdings</vt:lpstr>
      <vt:lpstr>Wingdings 2</vt:lpstr>
      <vt:lpstr>SoftUni Digital</vt:lpstr>
      <vt:lpstr>Introduction to Digital Marketing</vt:lpstr>
      <vt:lpstr>Sli.do Code</vt:lpstr>
      <vt:lpstr>Table of Contents</vt:lpstr>
      <vt:lpstr>Marketing Concepts</vt:lpstr>
      <vt:lpstr>More Marketing Concepts</vt:lpstr>
      <vt:lpstr>Learn to Search in Internet!</vt:lpstr>
      <vt:lpstr>Marketing Trends</vt:lpstr>
      <vt:lpstr>Traditional vs. Digital Marketing</vt:lpstr>
      <vt:lpstr>Marketing in 2019: Trends</vt:lpstr>
      <vt:lpstr>Did You Know?</vt:lpstr>
      <vt:lpstr>Diplomas and Certificates</vt:lpstr>
      <vt:lpstr>Summary</vt:lpstr>
      <vt:lpstr>Questions?</vt:lpstr>
      <vt:lpstr>Partners</vt:lpstr>
      <vt:lpstr>License</vt:lpstr>
      <vt:lpstr>About SoftUni Digital</vt:lpstr>
    </vt:vector>
  </TitlesOfParts>
  <Company>SoftUni -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Digital Presentation</dc:title>
  <dc:subject>Digital Marketing</dc:subject>
  <dc:creator>SoftUni Digital</dc:creator>
  <cp:keywords>SoftUni Digital; SoftUni; digital marketing; social media marketing; performance marketing; serach engine marketing; marketing; training; course</cp:keywords>
  <dc:description>© SoftUni – https://softuni.org_x000d_
© SoftUni Digital – https://digital.softuni.bg_x000d_
_x000d_
Copyrighted document. Unauthorized copy, reproduction or use is not permitted.</dc:description>
  <cp:lastModifiedBy>Svetlin Nakov</cp:lastModifiedBy>
  <cp:revision>1</cp:revision>
  <dcterms:created xsi:type="dcterms:W3CDTF">2018-05-23T13:08:44Z</dcterms:created>
  <dcterms:modified xsi:type="dcterms:W3CDTF">2019-11-12T12:31:24Z</dcterms:modified>
  <cp:category>digital marketing;marketing</cp:category>
</cp:coreProperties>
</file>