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3"/>
  </p:notesMasterIdLst>
  <p:handoutMasterIdLst>
    <p:handoutMasterId r:id="rId44"/>
  </p:handoutMasterIdLst>
  <p:sldIdLst>
    <p:sldId id="667" r:id="rId5"/>
    <p:sldId id="276" r:id="rId6"/>
    <p:sldId id="784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75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79" r:id="rId32"/>
    <p:sldId id="500" r:id="rId33"/>
    <p:sldId id="638" r:id="rId34"/>
    <p:sldId id="727" r:id="rId35"/>
    <p:sldId id="745" r:id="rId36"/>
    <p:sldId id="746" r:id="rId37"/>
    <p:sldId id="783" r:id="rId38"/>
    <p:sldId id="781" r:id="rId39"/>
    <p:sldId id="780" r:id="rId40"/>
    <p:sldId id="289" r:id="rId41"/>
    <p:sldId id="399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84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75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79"/>
            <p14:sldId id="500"/>
            <p14:sldId id="638"/>
            <p14:sldId id="727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C94"/>
    <a:srgbClr val="1D6493"/>
    <a:srgbClr val="0984E4"/>
    <a:srgbClr val="3D0791"/>
    <a:srgbClr val="A6A6A6"/>
    <a:srgbClr val="90B4D8"/>
    <a:srgbClr val="286C5D"/>
    <a:srgbClr val="18151C"/>
    <a:srgbClr val="182B2D"/>
    <a:srgbClr val="182F3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5033" autoAdjust="0"/>
  </p:normalViewPr>
  <p:slideViewPr>
    <p:cSldViewPr>
      <p:cViewPr varScale="1">
        <p:scale>
          <a:sx n="71" d="100"/>
          <a:sy n="71" d="100"/>
        </p:scale>
        <p:origin x="33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7-Oct-24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2995805"/>
            <a:ext cx="4669494" cy="2727608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64039" y="607592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955806" y="597856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2852936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2240" y="4333486"/>
            <a:ext cx="5024781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41471" y="3613221"/>
            <a:ext cx="5025550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628800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548680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119141-71EC-67BB-61C0-7E5276106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266" y="1916832"/>
            <a:ext cx="10951753" cy="151077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800" b="1" dirty="0">
                <a:latin typeface="Consolas" pitchFamily="49" charset="0"/>
              </a:defRPr>
            </a:lvl1pPr>
          </a:lstStyle>
          <a:p>
            <a:pPr marL="361950" lvl="0" indent="-361950" latinLnBrk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3D0791">
                  <a:alpha val="80000"/>
                </a:srgbClr>
              </a:gs>
              <a:gs pos="0">
                <a:srgbClr val="009276"/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6EA22E-F53B-CA4C-7016-F96C5E0A7759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13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3D508CAE-4745-6A45-8696-14024943A031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C3E10C-C13A-E7F0-CA46-CEA080D43E84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2C12FD6-B004-17B0-B8DB-AB62ADEEA59A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9CC339EB-03BC-1F9E-6920-E35D43369E2E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465E259C-2C8C-80AD-E2AC-57E49920F882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7DB09C-3AB0-8C2C-8F3A-66CA5FB8EFAC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7" name="Picture 12">
                <a:extLst>
                  <a:ext uri="{FF2B5EF4-FFF2-40B4-BE49-F238E27FC236}">
                    <a16:creationId xmlns:a16="http://schemas.microsoft.com/office/drawing/2014/main" id="{40982ABA-1AD5-22B4-36E6-CDB274DE2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bstract AI clock">
            <a:extLst>
              <a:ext uri="{FF2B5EF4-FFF2-40B4-BE49-F238E27FC236}">
                <a16:creationId xmlns:a16="http://schemas.microsoft.com/office/drawing/2014/main" id="{0A32D538-1043-B587-7FCF-3825FC7CF0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92F81BFD-A2AB-CBFC-D213-321DBCCED42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0B03C9D-6D17-327D-18CF-306FED3B9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698449-B58A-F051-E10C-6F74706E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828" y="980728"/>
            <a:ext cx="5544017" cy="995862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Take a Break</a:t>
            </a:r>
          </a:p>
        </p:txBody>
      </p:sp>
    </p:spTree>
    <p:extLst>
      <p:ext uri="{BB962C8B-B14F-4D97-AF65-F5344CB8AC3E}">
        <p14:creationId xmlns:p14="http://schemas.microsoft.com/office/powerpoint/2010/main" val="18404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18151C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bg1">
                    <a:lumMod val="75000"/>
                  </a:schemeClr>
                </a:gs>
              </a:gsLst>
              <a:lin ang="4200000" scaled="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of Rectangle 4">
            <a:extLst>
              <a:ext uri="{FF2B5EF4-FFF2-40B4-BE49-F238E27FC236}">
                <a16:creationId xmlns:a16="http://schemas.microsoft.com/office/drawing/2014/main" id="{E2E58FB6-73E5-5F79-3671-B53DC9352EDC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4E0BA7-887A-FD56-3777-FEBE70868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I hand">
            <a:extLst>
              <a:ext uri="{FF2B5EF4-FFF2-40B4-BE49-F238E27FC236}">
                <a16:creationId xmlns:a16="http://schemas.microsoft.com/office/drawing/2014/main" id="{B73689DB-85E2-66AD-6FF1-6C5BE92EE3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F2A02858-1E3B-C779-6ED0-CC81620DC1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26609CEF-9335-7273-7A60-7AEBACF8C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703B72-D411-9329-0926-0D669AE9B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41804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of Rectangle 4">
            <a:extLst>
              <a:ext uri="{FF2B5EF4-FFF2-40B4-BE49-F238E27FC236}">
                <a16:creationId xmlns:a16="http://schemas.microsoft.com/office/drawing/2014/main" id="{B0C6FEC7-6CC9-328D-5132-B42E2C1A8B95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2883A72D-6197-F91D-54BE-3A556840DA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8" name="Picture 7" descr="A book with circuit board">
            <a:extLst>
              <a:ext uri="{FF2B5EF4-FFF2-40B4-BE49-F238E27FC236}">
                <a16:creationId xmlns:a16="http://schemas.microsoft.com/office/drawing/2014/main" id="{5E6161E3-FF9A-689E-4B83-8BF99BD691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4365104"/>
            <a:ext cx="3115854" cy="222561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E7A29FB-8CA9-095D-0CC7-8E8E5D5E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2C2EEEE3-44F5-B682-273F-EAA20CDB48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E2C5C023-F492-E634-E0ED-6600D56A0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8659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Abstrac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147F7C-860E-4847-822C-CB2C028A62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35DD5FB3-CB07-D526-0438-08A61A0CF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338C5927-F821-98D2-5C94-589A067C5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492896"/>
            <a:ext cx="7632848" cy="86409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l">
              <a:lnSpc>
                <a:spcPct val="105000"/>
              </a:lnSpc>
              <a:defRPr lang="en-US" sz="5400" b="1" i="0" baseline="0">
                <a:solidFill>
                  <a:srgbClr val="75FFE5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pPr lvl="0"/>
            <a:r>
              <a:rPr lang="en-US" dirty="0"/>
              <a:t>Demo Slide</a:t>
            </a:r>
            <a:endParaRPr lang="en-US" altLang="ko-KR" dirty="0"/>
          </a:p>
        </p:txBody>
      </p:sp>
      <p:pic>
        <p:nvPicPr>
          <p:cNvPr id="7" name="Picture 6" descr="abstract network">
            <a:extLst>
              <a:ext uri="{FF2B5EF4-FFF2-40B4-BE49-F238E27FC236}">
                <a16:creationId xmlns:a16="http://schemas.microsoft.com/office/drawing/2014/main" id="{4E0E6C2D-321B-B240-0844-02E67084A8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33D882-65BF-FA4D-87CE-8986B746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91521" y="5224352"/>
            <a:ext cx="753440" cy="13884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694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678" r:id="rId12"/>
    <p:sldLayoutId id="2147483693" r:id="rId13"/>
    <p:sldLayoutId id="2147483677" r:id="rId14"/>
    <p:sldLayoutId id="2147483695" r:id="rId15"/>
    <p:sldLayoutId id="2147483699" r:id="rId16"/>
    <p:sldLayoutId id="2147483689" r:id="rId17"/>
    <p:sldLayoutId id="2147483696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chemeClr val="bg1">
              <a:lumMod val="20000"/>
              <a:lumOff val="80000"/>
            </a:schemeClr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nakov.co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datacamp.com/tutorial/cursor-ai-code-edito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livebench.a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ai.softuni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2240" y="4333486"/>
            <a:ext cx="5024781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1471" y="3613221"/>
            <a:ext cx="5025550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628800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548680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Engineers in the AI Era</a:t>
            </a:r>
          </a:p>
        </p:txBody>
      </p:sp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91A71-3F05-9CF8-AB20-FBBD5F69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7FFAAC-6924-6A0E-FF3E-17EEEDBB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Break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AI Tools for Developers</a:t>
            </a:r>
            <a:r>
              <a:rPr lang="en-US" b="0" dirty="0"/>
              <a:t>: Evolution</a:t>
            </a:r>
          </a:p>
          <a:p>
            <a:r>
              <a:rPr lang="en-US" dirty="0">
                <a:solidFill>
                  <a:schemeClr val="accent4"/>
                </a:solidFill>
              </a:rPr>
              <a:t>AI Chatbots for Coding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en-US" b="0" dirty="0"/>
              <a:t>(ChatGPT, Claude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Coding Assistants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b="0" dirty="0"/>
              <a:t>(</a:t>
            </a:r>
            <a:r>
              <a:rPr lang="en-US" b="0" dirty="0"/>
              <a:t>Cursor</a:t>
            </a:r>
            <a:r>
              <a:rPr lang="bg-BG" b="0" dirty="0"/>
              <a:t>, </a:t>
            </a:r>
            <a:r>
              <a:rPr lang="en-US" b="0" dirty="0"/>
              <a:t>GitHub Copilot, </a:t>
            </a:r>
            <a:r>
              <a:rPr lang="en-US" b="0" dirty="0" err="1"/>
              <a:t>Tabnine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Developer Agents </a:t>
            </a:r>
            <a:r>
              <a:rPr lang="en-US" b="0" dirty="0"/>
              <a:t>(Devin, Code Droid, </a:t>
            </a:r>
            <a:r>
              <a:rPr lang="en-US" b="0" dirty="0" err="1"/>
              <a:t>AutoCodeRover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chemeClr val="accent4"/>
                </a:solidFill>
              </a:rPr>
              <a:t>AI as a Tool for Developers</a:t>
            </a:r>
            <a:r>
              <a:rPr lang="en-US" b="0" dirty="0"/>
              <a:t>, not a Replacement</a:t>
            </a:r>
          </a:p>
          <a:p>
            <a:r>
              <a:rPr lang="en-US" dirty="0">
                <a:solidFill>
                  <a:schemeClr val="accent4"/>
                </a:solidFill>
              </a:rPr>
              <a:t>Shifting Developer Skillsets </a:t>
            </a:r>
            <a:r>
              <a:rPr lang="en-US" b="0" dirty="0"/>
              <a:t>to Adopt AI</a:t>
            </a:r>
          </a:p>
          <a:p>
            <a:r>
              <a:rPr lang="en-US" dirty="0">
                <a:solidFill>
                  <a:schemeClr val="accent4"/>
                </a:solidFill>
              </a:rPr>
              <a:t>Developer Job Market</a:t>
            </a:r>
            <a:r>
              <a:rPr lang="en-US" b="0" dirty="0"/>
              <a:t>: Evolution</a:t>
            </a:r>
            <a:endParaRPr lang="en-GB" b="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E0EE5-8A96-C4F9-494B-D962C1C5FA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400" dirty="0"/>
              <a:t>Just to Demonstrate Formatting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3A462-5D7F-432C-7F99-A4F7E357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AAC4-7CF5-0667-D2DF-D676C7105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85012-EF4D-9BED-897B-F6D13EAD0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3200" dirty="0"/>
              <a:t>Software engineer, educator, tech entrepreneur, author of 16 books, PhD</a:t>
            </a:r>
          </a:p>
          <a:p>
            <a:pPr marL="0" indent="0" algn="ctr">
              <a:lnSpc>
                <a:spcPct val="105000"/>
              </a:lnSpc>
              <a:buNone/>
            </a:pPr>
            <a:r>
              <a:rPr lang="en-US" sz="3200" dirty="0">
                <a:hlinkClick r:id="rId2"/>
              </a:rPr>
              <a:t>nakov.com</a:t>
            </a:r>
            <a:endParaRPr lang="bg-BG" sz="3200" dirty="0"/>
          </a:p>
          <a:p>
            <a:pPr>
              <a:lnSpc>
                <a:spcPct val="105000"/>
              </a:lnSpc>
            </a:pPr>
            <a:r>
              <a:rPr lang="bg-BG" sz="3100" dirty="0"/>
              <a:t>4 </a:t>
            </a:r>
            <a:r>
              <a:rPr lang="en-US" sz="3100" dirty="0"/>
              <a:t>successful tech education initiatives</a:t>
            </a:r>
            <a:endParaRPr lang="bg-BG" sz="31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National Academy for Software Development (NASD) </a:t>
            </a:r>
            <a:r>
              <a:rPr lang="en-US" sz="2800" dirty="0"/>
              <a:t>– 2004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Telerik Software Academy </a:t>
            </a:r>
            <a:r>
              <a:rPr lang="en-US" sz="2800" dirty="0"/>
              <a:t>– 2009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SoftUni (Software University) </a:t>
            </a:r>
            <a:r>
              <a:rPr lang="en-US" sz="2800" dirty="0"/>
              <a:t>– 2014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2800" dirty="0"/>
              <a:t>– 2018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1DDF1-81B7-EA4D-5C1E-FBEEDDD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Svetlin Nakov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8A3-991A-1211-24B4-ABEC1C28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38" y="1265238"/>
            <a:ext cx="3889375" cy="5319712"/>
          </a:xfrm>
        </p:spPr>
      </p:pic>
    </p:spTree>
    <p:extLst>
      <p:ext uri="{BB962C8B-B14F-4D97-AF65-F5344CB8AC3E}">
        <p14:creationId xmlns:p14="http://schemas.microsoft.com/office/powerpoint/2010/main" val="22776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895C09E1-D252-91B6-97E3-F52EE4D5A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0F6BB8-2FDE-3705-EBAC-43D66A14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</p:spTree>
    <p:extLst>
      <p:ext uri="{BB962C8B-B14F-4D97-AF65-F5344CB8AC3E}">
        <p14:creationId xmlns:p14="http://schemas.microsoft.com/office/powerpoint/2010/main" val="23523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480128-FDDD-386E-16CB-79489FEBA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game in Python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907CD9-34B5-8415-A3D0-1D58AEE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756" y="1216992"/>
            <a:ext cx="11809312" cy="54523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/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/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/>
            <a:r>
              <a:rPr lang="en-US" dirty="0">
                <a:hlinkClick r:id="rId4"/>
              </a:rPr>
              <a:t>https://livebench.ai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87468"/>
            <a:ext cx="11521278" cy="623047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Enroll for the free "</a:t>
            </a:r>
            <a:r>
              <a:rPr lang="en-US" b="1" dirty="0"/>
              <a:t>AI Basics</a:t>
            </a:r>
            <a:r>
              <a:rPr lang="en-US" dirty="0"/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8828" y="4437112"/>
            <a:ext cx="1750758" cy="1856227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/>
              <a:t>AI Chatbots for 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902390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5747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211444"/>
            <a:ext cx="287735" cy="385689"/>
          </a:xfrm>
          <a:prstGeom prst="downArrow">
            <a:avLst/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272273"/>
            <a:ext cx="4015792" cy="1227675"/>
          </a:xfrm>
          <a:prstGeom prst="wedgeRoundRectCallout">
            <a:avLst>
              <a:gd name="adj1" fmla="val -69744"/>
              <a:gd name="adj2" fmla="val 44875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98D8CB"/>
      </a:hlink>
      <a:folHlink>
        <a:srgbClr val="55BEA9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d0d25b69-8e68-4841-9284-bd8f9504d222"/>
    <ds:schemaRef ds:uri="http://schemas.microsoft.com/office/infopath/2007/PartnerControls"/>
    <ds:schemaRef ds:uri="http://schemas.openxmlformats.org/package/2006/metadata/core-properties"/>
    <ds:schemaRef ds:uri="b7aee57a-33bc-479a-b375-2a9789967078"/>
  </ds:schemaRefs>
</ds:datastoreItem>
</file>

<file path=customXml/itemProps3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1666</Words>
  <Application>Microsoft Office PowerPoint</Application>
  <PresentationFormat>Custom</PresentationFormat>
  <Paragraphs>261</Paragraphs>
  <Slides>38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Take a Break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The "switch-case" Conditional Statement</vt:lpstr>
      <vt:lpstr>Goods vs. Services</vt:lpstr>
      <vt:lpstr>Pitching Your Product</vt:lpstr>
      <vt:lpstr>Homework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AI Presentation</dc:title>
  <dc:subject>AI Course</dc:subject>
  <dc:creator>SoftUni AI</dc:creator>
  <cp:keywords>SoftUni AI; SoftUni; course; AI</cp:keywords>
  <dc:description>© SoftUni AI – https://ai.softuni.bg
© Software University – https://softuni.bg
Copyrighted document. Unauthorized copy, reproduction or use is not permitted.</dc:description>
  <cp:lastModifiedBy>Svetlin Nakov</cp:lastModifiedBy>
  <cp:revision>135</cp:revision>
  <dcterms:created xsi:type="dcterms:W3CDTF">2020-05-22T09:36:57Z</dcterms:created>
  <dcterms:modified xsi:type="dcterms:W3CDTF">2024-10-07T15:37:18Z</dcterms:modified>
  <cp:category>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