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9"/>
  </p:notesMasterIdLst>
  <p:handoutMasterIdLst>
    <p:handoutMasterId r:id="rId30"/>
  </p:handoutMasterIdLst>
  <p:sldIdLst>
    <p:sldId id="586" r:id="rId3"/>
    <p:sldId id="276" r:id="rId4"/>
    <p:sldId id="258" r:id="rId5"/>
    <p:sldId id="588" r:id="rId6"/>
    <p:sldId id="622" r:id="rId7"/>
    <p:sldId id="623" r:id="rId8"/>
    <p:sldId id="624" r:id="rId9"/>
    <p:sldId id="625" r:id="rId10"/>
    <p:sldId id="353" r:id="rId11"/>
    <p:sldId id="402" r:id="rId12"/>
    <p:sldId id="497" r:id="rId13"/>
    <p:sldId id="621" r:id="rId14"/>
    <p:sldId id="266" r:id="rId15"/>
    <p:sldId id="583" r:id="rId16"/>
    <p:sldId id="584" r:id="rId17"/>
    <p:sldId id="585" r:id="rId18"/>
    <p:sldId id="582" r:id="rId19"/>
    <p:sldId id="500" r:id="rId20"/>
    <p:sldId id="581" r:id="rId21"/>
    <p:sldId id="502" r:id="rId22"/>
    <p:sldId id="494" r:id="rId23"/>
    <p:sldId id="626" r:id="rId24"/>
    <p:sldId id="587" r:id="rId25"/>
    <p:sldId id="489" r:id="rId26"/>
    <p:sldId id="289" r:id="rId27"/>
    <p:sldId id="627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586"/>
            <p14:sldId id="276"/>
          </p14:sldIdLst>
        </p14:section>
        <p14:section name="Content" id="{DDDC0699-22AF-49C1-9AD1-362FB3AC3845}">
          <p14:sldIdLst>
            <p14:sldId id="258"/>
            <p14:sldId id="588"/>
            <p14:sldId id="622"/>
            <p14:sldId id="623"/>
            <p14:sldId id="624"/>
            <p14:sldId id="625"/>
            <p14:sldId id="353"/>
            <p14:sldId id="402"/>
            <p14:sldId id="497"/>
            <p14:sldId id="621"/>
            <p14:sldId id="266"/>
            <p14:sldId id="583"/>
            <p14:sldId id="584"/>
            <p14:sldId id="585"/>
            <p14:sldId id="582"/>
            <p14:sldId id="500"/>
            <p14:sldId id="581"/>
            <p14:sldId id="502"/>
            <p14:sldId id="494"/>
          </p14:sldIdLst>
        </p14:section>
        <p14:section name="Conclusion" id="{E5D38F90-EA9B-40C4-BC0D-66DEDBA59E45}">
          <p14:sldIdLst>
            <p14:sldId id="626"/>
            <p14:sldId id="587"/>
            <p14:sldId id="489"/>
            <p14:sldId id="289"/>
            <p14:sldId id="6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EBF"/>
    <a:srgbClr val="E7F0FF"/>
    <a:srgbClr val="4F5669"/>
    <a:srgbClr val="A3ABBC"/>
    <a:srgbClr val="32737E"/>
    <a:srgbClr val="38808C"/>
    <a:srgbClr val="000000"/>
    <a:srgbClr val="6999A3"/>
    <a:srgbClr val="5E91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5" autoAdjust="0"/>
    <p:restoredTop sz="94533" autoAdjust="0"/>
  </p:normalViewPr>
  <p:slideViewPr>
    <p:cSldViewPr>
      <p:cViewPr varScale="1">
        <p:scale>
          <a:sx n="75" d="100"/>
          <a:sy n="75" d="100"/>
        </p:scale>
        <p:origin x="240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912" y="-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8-Apr-24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buditel.softuni.b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50"/>
            </a:lvl1pPr>
          </a:lstStyle>
          <a:p>
            <a:r>
              <a:rPr lang="en-US" dirty="0"/>
              <a:t>© SoftUni Buditel – </a:t>
            </a:r>
            <a:r>
              <a:rPr lang="en-US" dirty="0">
                <a:hlinkClick r:id="rId2"/>
              </a:rPr>
              <a:t>https://buditel.softuni.bg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6213" indent="-17621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60363" indent="-18256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36575" indent="-174625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719138" indent="-179388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895350" indent="-177800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480A7-2B15-4BAB-8DDA-C8E42430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152110-D6D6-4E84-9CF5-58F776919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135097-365B-4D0C-B8B4-33D51ED0071B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15f3f0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15f3f0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B04C17-05DC-4B5E-921A-393BA92C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FB019A-842B-4320-8946-83D7CD8B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D306DE-0F73-42F0-955E-CD3E757F0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47C7FABC-EBD0-CBAC-7200-A2664008D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16066" y="5889668"/>
            <a:ext cx="2086424" cy="6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5493" y="5263605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15493" y="4771666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9B67373D-D20D-EDFD-2BBD-4E2FB250C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958" y="3212976"/>
            <a:ext cx="5754798" cy="3112540"/>
          </a:xfrm>
          <a:prstGeom prst="rect">
            <a:avLst/>
          </a:prstGeom>
        </p:spPr>
        <p:txBody>
          <a:bodyPr>
            <a:normAutofit/>
          </a:bodyPr>
          <a:lstStyle>
            <a:lvl1pPr marL="152362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Sofia Sans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bg-BG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484784"/>
            <a:ext cx="10962447" cy="1385863"/>
          </a:xfr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0" indent="0" algn="ctr">
              <a:buNone/>
              <a:defRPr lang="en-US" sz="3600" b="0" i="0" u="none" strike="noStrike" cap="none" noProof="0" dirty="0">
                <a:solidFill>
                  <a:schemeClr val="bg1">
                    <a:lumMod val="50000"/>
                  </a:schemeClr>
                </a:solidFill>
                <a:latin typeface="Sofia Sans" pitchFamily="2" charset="0"/>
                <a:ea typeface="Arial"/>
                <a:cs typeface="Arial"/>
                <a:sym typeface="Arial"/>
              </a:defRPr>
            </a:lvl1pPr>
          </a:lstStyle>
          <a:p>
            <a:pPr marL="361950" marR="0" lvl="0" indent="-36195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</a:pPr>
            <a:r>
              <a:rPr lang="en-GB" dirty="0"/>
              <a:t>Presentation Subtitle</a:t>
            </a:r>
            <a:endParaRPr lang="bg-BG" dirty="0"/>
          </a:p>
          <a:p>
            <a:pPr marR="0" lvl="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485052"/>
            <a:ext cx="10962447" cy="953212"/>
          </a:xfrm>
          <a:ln>
            <a:noFill/>
          </a:ln>
        </p:spPr>
        <p:txBody>
          <a:bodyPr>
            <a:noAutofit/>
          </a:bodyPr>
          <a:lstStyle>
            <a:lvl1pPr algn="ctr">
              <a:defRPr lang="en-US" sz="6000" b="1" i="0" u="none" strike="noStrike" kern="1200" cap="none" dirty="0">
                <a:solidFill>
                  <a:schemeClr val="tx2"/>
                </a:solidFill>
                <a:latin typeface="Sofia Sans" pitchFamily="2" charset="0"/>
                <a:ea typeface="+mj-ea"/>
                <a:cs typeface="+mj-cs"/>
                <a:sym typeface="Arial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1" y="6435645"/>
            <a:ext cx="12188825" cy="42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Logo Circle">
            <a:extLst>
              <a:ext uri="{FF2B5EF4-FFF2-40B4-BE49-F238E27FC236}">
                <a16:creationId xmlns:a16="http://schemas.microsoft.com/office/drawing/2014/main" id="{EA61396F-3089-0130-8EF5-AA1B0FA72F99}"/>
              </a:ext>
            </a:extLst>
          </p:cNvPr>
          <p:cNvGrpSpPr/>
          <p:nvPr userDrawn="1"/>
        </p:nvGrpSpPr>
        <p:grpSpPr>
          <a:xfrm>
            <a:off x="5291932" y="5095344"/>
            <a:ext cx="1656185" cy="1656184"/>
            <a:chOff x="5238948" y="4810049"/>
            <a:chExt cx="1656185" cy="1656184"/>
          </a:xfrm>
        </p:grpSpPr>
        <p:sp>
          <p:nvSpPr>
            <p:cNvPr id="11" name="Logo Oval">
              <a:extLst>
                <a:ext uri="{FF2B5EF4-FFF2-40B4-BE49-F238E27FC236}">
                  <a16:creationId xmlns:a16="http://schemas.microsoft.com/office/drawing/2014/main" id="{1DF0A708-7042-01E1-C5B1-B8AA783A7744}"/>
                </a:ext>
              </a:extLst>
            </p:cNvPr>
            <p:cNvSpPr/>
            <p:nvPr userDrawn="1"/>
          </p:nvSpPr>
          <p:spPr>
            <a:xfrm>
              <a:off x="5238948" y="4810049"/>
              <a:ext cx="1656185" cy="165618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pic>
          <p:nvPicPr>
            <p:cNvPr id="12" name="Logo Text">
              <a:extLst>
                <a:ext uri="{FF2B5EF4-FFF2-40B4-BE49-F238E27FC236}">
                  <a16:creationId xmlns:a16="http://schemas.microsoft.com/office/drawing/2014/main" id="{A341A768-FD01-762E-2F47-0A3A891A9E6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l="47151"/>
            <a:stretch/>
          </p:blipFill>
          <p:spPr>
            <a:xfrm>
              <a:off x="5606975" y="5625768"/>
              <a:ext cx="950919" cy="63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Logo Image">
              <a:extLst>
                <a:ext uri="{FF2B5EF4-FFF2-40B4-BE49-F238E27FC236}">
                  <a16:creationId xmlns:a16="http://schemas.microsoft.com/office/drawing/2014/main" id="{C21A3CEB-BD8D-DA29-2E73-1B8C3DB848AB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r="53639"/>
            <a:stretch/>
          </p:blipFill>
          <p:spPr>
            <a:xfrm>
              <a:off x="5665361" y="5015192"/>
              <a:ext cx="834149" cy="638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8000" y="1116000"/>
            <a:ext cx="5760044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999" y="1116000"/>
            <a:ext cx="5836337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lide Logo">
            <a:extLst>
              <a:ext uri="{FF2B5EF4-FFF2-40B4-BE49-F238E27FC236}">
                <a16:creationId xmlns:a16="http://schemas.microsoft.com/office/drawing/2014/main" id="{01AA60DB-D2EE-DFCE-714A-C24356A6B85C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83587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304298" y="1116000"/>
            <a:ext cx="3774954" cy="540934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/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2" name="Rectangle Left"/>
          <p:cNvSpPr/>
          <p:nvPr/>
        </p:nvSpPr>
        <p:spPr>
          <a:xfrm flipH="1">
            <a:off x="4079821" y="1116000"/>
            <a:ext cx="45719" cy="5409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108000" tIns="36000" rIns="108000" bIns="36000" rtlCol="0" anchor="ctr">
            <a:normAutofit/>
          </a:bodyPr>
          <a:lstStyle/>
          <a:p>
            <a:pPr lvl="0" indent="0" algn="ctr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ko-KR" sz="2130" baseline="0" noProof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5650" y="1116000"/>
            <a:ext cx="7582779" cy="540934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  <a:lvl2pPr latinLnBrk="0">
              <a:defRPr>
                <a:solidFill>
                  <a:schemeClr val="tx2"/>
                </a:solidFill>
              </a:defRPr>
            </a:lvl2pPr>
            <a:lvl3pPr latinLnBrk="0">
              <a:defRPr>
                <a:solidFill>
                  <a:schemeClr val="tx2"/>
                </a:solidFill>
              </a:defRPr>
            </a:lvl3pPr>
            <a:lvl4pPr latinLnBrk="0">
              <a:defRPr>
                <a:solidFill>
                  <a:schemeClr val="tx2"/>
                </a:solidFill>
              </a:defRPr>
            </a:lvl4pPr>
            <a:lvl5pPr latinLnBrk="0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6" name="Slide Logo">
            <a:extLst>
              <a:ext uri="{FF2B5EF4-FFF2-40B4-BE49-F238E27FC236}">
                <a16:creationId xmlns:a16="http://schemas.microsoft.com/office/drawing/2014/main" id="{28F1577E-C58F-6804-2995-CA60A66D8C54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74852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D6C91AC6-E35F-3509-CD66-DEB2A31829D2}"/>
              </a:ext>
            </a:extLst>
          </p:cNvPr>
          <p:cNvSpPr/>
          <p:nvPr userDrawn="1"/>
        </p:nvSpPr>
        <p:spPr>
          <a:xfrm>
            <a:off x="216000" y="1124744"/>
            <a:ext cx="11711060" cy="5463256"/>
          </a:xfrm>
          <a:prstGeom prst="roundRect">
            <a:avLst>
              <a:gd name="adj" fmla="val 2527"/>
            </a:avLst>
          </a:prstGeom>
          <a:solidFill>
            <a:srgbClr val="004EBF"/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Up Right Icon">
            <a:extLst>
              <a:ext uri="{FF2B5EF4-FFF2-40B4-BE49-F238E27FC236}">
                <a16:creationId xmlns:a16="http://schemas.microsoft.com/office/drawing/2014/main" id="{0924B62C-54DE-FCA3-FD31-249C062DD250}"/>
              </a:ext>
            </a:extLst>
          </p:cNvPr>
          <p:cNvSpPr/>
          <p:nvPr userDrawn="1"/>
        </p:nvSpPr>
        <p:spPr>
          <a:xfrm rot="5400000">
            <a:off x="10754872" y="1404639"/>
            <a:ext cx="1018758" cy="909560"/>
          </a:xfrm>
          <a:prstGeom prst="halfFrame">
            <a:avLst>
              <a:gd name="adj1" fmla="val 18518"/>
              <a:gd name="adj2" fmla="val 2328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>
              <a:solidFill>
                <a:schemeClr val="bg2"/>
              </a:solidFill>
            </a:endParaRPr>
          </a:p>
        </p:txBody>
      </p:sp>
      <p:sp>
        <p:nvSpPr>
          <p:cNvPr id="6" name="Scroller">
            <a:extLst>
              <a:ext uri="{FF2B5EF4-FFF2-40B4-BE49-F238E27FC236}">
                <a16:creationId xmlns:a16="http://schemas.microsoft.com/office/drawing/2014/main" id="{91902ACE-7BCD-AE61-62B7-0274095664C4}"/>
              </a:ext>
            </a:extLst>
          </p:cNvPr>
          <p:cNvSpPr/>
          <p:nvPr userDrawn="1"/>
        </p:nvSpPr>
        <p:spPr>
          <a:xfrm>
            <a:off x="398334" y="1350660"/>
            <a:ext cx="216925" cy="5050140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>
              <a:solidFill>
                <a:schemeClr val="bg2"/>
              </a:solidFill>
            </a:endParaRPr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3696548A-24C7-0E3E-E530-CFAEE2BA687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65820" y="1310003"/>
            <a:ext cx="10932891" cy="5143333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3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10" name="Slide Logo">
            <a:extLst>
              <a:ext uri="{FF2B5EF4-FFF2-40B4-BE49-F238E27FC236}">
                <a16:creationId xmlns:a16="http://schemas.microsoft.com/office/drawing/2014/main" id="{D2E80530-4E3A-0EFE-BB20-3E73373DBF9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11CBA057-9AC6-E687-0731-B76FB2988DD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9838853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8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Text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337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</a:t>
            </a:r>
            <a:r>
              <a:rPr lang="bg-BG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Buditel – </a:t>
            </a:r>
            <a:r>
              <a:rPr lang="en-US" sz="1600" u="sng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https://buditel.softuni.bg</a:t>
            </a: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17752566-EF73-4ACF-73AC-861FFBB02623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Logo SoftUni Buditel">
            <a:extLst>
              <a:ext uri="{FF2B5EF4-FFF2-40B4-BE49-F238E27FC236}">
                <a16:creationId xmlns:a16="http://schemas.microsoft.com/office/drawing/2014/main" id="{023EF95E-B767-7388-884A-449FBE868CE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15171" y="5924793"/>
            <a:ext cx="1872000" cy="52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Logo SoftUni Digital">
            <a:extLst>
              <a:ext uri="{FF2B5EF4-FFF2-40B4-BE49-F238E27FC236}">
                <a16:creationId xmlns:a16="http://schemas.microsoft.com/office/drawing/2014/main" id="{1E5FB0A9-34BC-83A4-2C2A-33C714ABF1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815171" y="4810158"/>
            <a:ext cx="1872000" cy="634525"/>
          </a:xfrm>
          <a:prstGeom prst="rect">
            <a:avLst/>
          </a:prstGeom>
        </p:spPr>
      </p:pic>
      <p:pic>
        <p:nvPicPr>
          <p:cNvPr id="8" name="Logo SoftUni Creative">
            <a:extLst>
              <a:ext uri="{FF2B5EF4-FFF2-40B4-BE49-F238E27FC236}">
                <a16:creationId xmlns:a16="http://schemas.microsoft.com/office/drawing/2014/main" id="{24215B95-F59A-6D2E-C035-98B0A53C6F2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2373" y="3635654"/>
            <a:ext cx="1997596" cy="694396"/>
          </a:xfrm>
          <a:prstGeom prst="rect">
            <a:avLst/>
          </a:prstGeom>
        </p:spPr>
      </p:pic>
      <p:pic>
        <p:nvPicPr>
          <p:cNvPr id="5" name="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815171" y="2632702"/>
            <a:ext cx="1872000" cy="522844"/>
          </a:xfrm>
          <a:prstGeom prst="rect">
            <a:avLst/>
          </a:prstGeom>
        </p:spPr>
      </p:pic>
      <p:pic>
        <p:nvPicPr>
          <p:cNvPr id="4" name="Logo SoftUni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815171" y="1576594"/>
            <a:ext cx="1870681" cy="576000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9398426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>
                <a:solidFill>
                  <a:schemeClr val="tx2"/>
                </a:solidFill>
              </a:defRPr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61950" marR="0" lvl="0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First Level</a:t>
            </a:r>
          </a:p>
          <a:p>
            <a:pPr marL="809625" marR="0" lvl="1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Second Level</a:t>
            </a:r>
          </a:p>
          <a:p>
            <a:pPr marL="1257300" marR="0" lvl="2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9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Third Level</a:t>
            </a:r>
          </a:p>
          <a:p>
            <a:pPr marL="1704975" marR="0" lvl="3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7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Fourth Level</a:t>
            </a:r>
          </a:p>
          <a:p>
            <a:pPr marL="2152650" marR="0" lvl="4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5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04B293DD-F75E-BC53-3081-4D6702731FEA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82611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1"/>
            <a:ext cx="11815018" cy="55949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EE14EAA6-EFCA-F48E-DC0C-AA99A0B69CD9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99023" cy="882654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</a:pP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" name="Icon Table of Contents">
            <a:extLst>
              <a:ext uri="{FF2B5EF4-FFF2-40B4-BE49-F238E27FC236}">
                <a16:creationId xmlns:a16="http://schemas.microsoft.com/office/drawing/2014/main" id="{8C64CCDE-A19C-1884-A334-9E1E0F7AB44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3463" r="29861"/>
          <a:stretch/>
        </p:blipFill>
        <p:spPr>
          <a:xfrm>
            <a:off x="10270876" y="1106834"/>
            <a:ext cx="1712406" cy="262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001" y="1116000"/>
            <a:ext cx="11768161" cy="559800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C61EA78A-F96A-2514-B17F-8498389D9359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Icon Left">
            <a:extLst>
              <a:ext uri="{FF2B5EF4-FFF2-40B4-BE49-F238E27FC236}">
                <a16:creationId xmlns:a16="http://schemas.microsoft.com/office/drawing/2014/main" id="{6B2171F5-FD3A-1BF2-D157-E778F78343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026" y="4149080"/>
            <a:ext cx="2172970" cy="2427569"/>
          </a:xfrm>
          <a:prstGeom prst="rect">
            <a:avLst/>
          </a:prstGeom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0" y="1116000"/>
            <a:ext cx="10208262" cy="563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4B13C066-8E58-FB42-D5FA-885BA284ED11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8000"/>
            <a:ext cx="875823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6972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Icon Left">
            <a:extLst>
              <a:ext uri="{FF2B5EF4-FFF2-40B4-BE49-F238E27FC236}">
                <a16:creationId xmlns:a16="http://schemas.microsoft.com/office/drawing/2014/main" id="{C7D65AFF-904A-67C3-A4CD-DBB376593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387" y="5013176"/>
            <a:ext cx="1470081" cy="1642324"/>
          </a:xfrm>
          <a:prstGeom prst="rect">
            <a:avLst/>
          </a:prstGeom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670" y="1116000"/>
            <a:ext cx="11127443" cy="56288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762C1E86-CD57-EA46-CEA4-DAA90B7F8687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634" y="108000"/>
            <a:ext cx="916137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800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0"/>
            <a:ext cx="11815018" cy="55949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9" name="Code Box">
            <a:extLst>
              <a:ext uri="{FF2B5EF4-FFF2-40B4-BE49-F238E27FC236}">
                <a16:creationId xmlns:a16="http://schemas.microsoft.com/office/drawing/2014/main" id="{13CCA229-C02E-D835-E984-536803E17BBA}"/>
              </a:ext>
            </a:extLst>
          </p:cNvPr>
          <p:cNvSpPr txBox="1">
            <a:spLocks/>
          </p:cNvSpPr>
          <p:nvPr userDrawn="1"/>
        </p:nvSpPr>
        <p:spPr>
          <a:xfrm>
            <a:off x="615122" y="1988840"/>
            <a:ext cx="1095858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0" latinLnBrk="0">
              <a:lnSpc>
                <a:spcPct val="110000"/>
              </a:lnSpc>
            </a:pPr>
            <a:r>
              <a:rPr lang="en-US" noProof="1"/>
              <a:t>Source code box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CE2257B9-3EB1-617E-F9E4-775C07DBCA48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792489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2948948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995295"/>
            <a:ext cx="6878490" cy="9002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116000"/>
            <a:ext cx="11801748" cy="559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pPr marR="0"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92" r:id="rId12"/>
    <p:sldLayoutId id="2147483689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lang="en-US" sz="4400" b="1" i="0" u="none" strike="noStrike" kern="1200" cap="none" dirty="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2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F031CE0-CA4C-00DB-080D-02ABE1A540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5493" y="5263605"/>
            <a:ext cx="3704648" cy="444793"/>
          </a:xfrm>
        </p:spPr>
        <p:txBody>
          <a:bodyPr/>
          <a:lstStyle/>
          <a:p>
            <a:r>
              <a:rPr lang="en-US" dirty="0"/>
              <a:t>SoftUni Buditel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96E7B6AC-AB81-BB79-5499-3F8744E840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5493" y="4771666"/>
            <a:ext cx="3704648" cy="506796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pic>
        <p:nvPicPr>
          <p:cNvPr id="18" name="Picture 6" descr="Value Proposition Canvas | Free Presentation Template - Piktochart">
            <a:extLst>
              <a:ext uri="{FF2B5EF4-FFF2-40B4-BE49-F238E27FC236}">
                <a16:creationId xmlns:a16="http://schemas.microsoft.com/office/drawing/2014/main" id="{8FEFE576-0C1E-DC93-CFD8-2D036C1D29C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5958" y="3212976"/>
            <a:ext cx="5754798" cy="3112540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26B43414-D204-081D-BE50-642EBDC3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72" y="1484784"/>
            <a:ext cx="10962447" cy="1385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Value Proposition, Definition, Product,</a:t>
            </a:r>
          </a:p>
          <a:p>
            <a:r>
              <a:rPr lang="en-US" dirty="0"/>
              <a:t>Service, Customer, USP, Value Proposition Canvas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5B4AC-7C86-1853-821D-28C741B1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2" y="485052"/>
            <a:ext cx="10962447" cy="953212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3160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264" y="4093753"/>
            <a:ext cx="1590780" cy="1584661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631" y="3619028"/>
            <a:ext cx="1602830" cy="1564515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9268" y="1989375"/>
            <a:ext cx="1718773" cy="16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b="1" dirty="0">
                <a:solidFill>
                  <a:schemeClr val="bg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Slide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027858" y="2671160"/>
            <a:ext cx="10107114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noProof="1"/>
              <a:t>let names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Set</a:t>
            </a:r>
            <a:r>
              <a:rPr lang="en-US" noProof="1"/>
              <a:t>();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("Peter");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(20);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(5);</a:t>
            </a:r>
          </a:p>
          <a:p>
            <a:r>
              <a:rPr lang="en-US" noProof="1"/>
              <a:t>console.log(names.</a:t>
            </a:r>
            <a:r>
              <a:rPr lang="en-US" noProof="1">
                <a:solidFill>
                  <a:schemeClr val="bg1"/>
                </a:solidFill>
              </a:rPr>
              <a:t>has</a:t>
            </a:r>
            <a:r>
              <a:rPr lang="en-US" noProof="1"/>
              <a:t>('Peter')); </a:t>
            </a: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// true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</a:t>
            </a: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// Duplicates are skipped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(20); </a:t>
            </a: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// Delete element if exists</a:t>
            </a:r>
          </a:p>
          <a:p>
            <a:r>
              <a:rPr lang="en-US" noProof="1">
                <a:solidFill>
                  <a:schemeClr val="bg1"/>
                </a:solidFill>
              </a:rPr>
              <a:t>for</a:t>
            </a:r>
            <a:r>
              <a:rPr lang="en-US" noProof="1"/>
              <a:t> (let name </a:t>
            </a:r>
            <a:r>
              <a:rPr lang="en-US" noProof="1">
                <a:solidFill>
                  <a:schemeClr val="bg1"/>
                </a:solidFill>
              </a:rPr>
              <a:t>of</a:t>
            </a:r>
            <a:r>
              <a:rPr lang="en-US" noProof="1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40" y="2500436"/>
            <a:ext cx="5497231" cy="596398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EB18-9ED4-81A7-5A51-B7E4620C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 – Examples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0230" r="4595" b="9621"/>
          <a:stretch/>
        </p:blipFill>
        <p:spPr>
          <a:xfrm>
            <a:off x="6051210" y="3655184"/>
            <a:ext cx="5933840" cy="2980816"/>
          </a:xfrm>
          <a:prstGeom prst="rect">
            <a:avLst/>
          </a:prstGeom>
          <a:ln>
            <a:solidFill>
              <a:srgbClr val="2F6B7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3" b="26682"/>
          <a:stretch/>
        </p:blipFill>
        <p:spPr>
          <a:xfrm>
            <a:off x="199931" y="1262158"/>
            <a:ext cx="5662389" cy="24548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32185" r="11309" b="10250"/>
          <a:stretch/>
        </p:blipFill>
        <p:spPr>
          <a:xfrm>
            <a:off x="203775" y="4077072"/>
            <a:ext cx="5662389" cy="2558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936" y="220008"/>
            <a:ext cx="5910958" cy="30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5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830AA-0EF0-E0A3-3EDD-5028B630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D99A-CC0A-47E6-BA1E-371BF5DC7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DD950-C154-8471-3E2D-760BD02FEF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2444" y="1116000"/>
            <a:ext cx="5605600" cy="5189168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10000"/>
              </a:lnSpc>
            </a:pPr>
            <a:r>
              <a:rPr lang="en-US" sz="3800" b="1" noProof="0" dirty="0">
                <a:solidFill>
                  <a:schemeClr val="bg1"/>
                </a:solidFill>
              </a:rPr>
              <a:t>Service</a:t>
            </a:r>
            <a:endParaRPr lang="en-US" b="1" noProof="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noProof="0" dirty="0"/>
              <a:t>Transactions where no physical goods are transferred 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Intangible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Can’t be manufactured, stored and transported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Ex: cleaning, car repair, haircuts, medical checkups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Can’t be returned or replaced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Each delivery of service is never the same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A1021-11FB-5067-F475-243A3B35D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999" y="1116000"/>
            <a:ext cx="5266341" cy="5189168"/>
          </a:xfrm>
        </p:spPr>
        <p:txBody>
          <a:bodyPr spcFirstLastPara="1" vert="horz" wrap="square" lIns="108000" tIns="36000" rIns="108000" bIns="36000" rtlCol="0" anchor="t" anchorCtr="0">
            <a:normAutofit fontScale="85000" lnSpcReduction="10000"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Goods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/ replaced</a:t>
            </a:r>
          </a:p>
          <a:p>
            <a:pPr lvl="1"/>
            <a:r>
              <a:rPr lang="en-US" dirty="0"/>
              <a:t>Products can be identical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127AA3-DC87-9634-2D7D-DE5CC2BB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Goods vs. Services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A5CE-FBED-54C9-C92D-B63A61B1B4CD}"/>
              </a:ext>
            </a:extLst>
          </p:cNvPr>
          <p:cNvSpPr txBox="1"/>
          <p:nvPr/>
        </p:nvSpPr>
        <p:spPr>
          <a:xfrm>
            <a:off x="5663629" y="3268221"/>
            <a:ext cx="718815" cy="5928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560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Operations with the Debugger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484784"/>
            <a:ext cx="2220185" cy="22201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bg-BG" dirty="0"/>
              <a:t> == </a:t>
            </a:r>
            <a:r>
              <a:rPr lang="en-US" dirty="0"/>
              <a:t>the process of step-by-step tracing the program execution</a:t>
            </a:r>
            <a:endParaRPr lang="bg-BG" dirty="0"/>
          </a:p>
          <a:p>
            <a:pPr lvl="1"/>
            <a:r>
              <a:rPr lang="en-US" dirty="0"/>
              <a:t>This helps finding errors (bugs)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66" y="3140968"/>
            <a:ext cx="6806418" cy="3337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28" y="3630704"/>
            <a:ext cx="2167605" cy="662392"/>
          </a:xfrm>
          <a:prstGeom prst="wedgeRoundRectCallout">
            <a:avLst>
              <a:gd name="adj1" fmla="val 64593"/>
              <a:gd name="adj2" fmla="val 37088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in 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[F5]</a:t>
            </a:r>
            <a:r>
              <a:rPr lang="bg-BG" sz="3000" b="1">
                <a:solidFill>
                  <a:srgbClr val="DAA600"/>
                </a:solidFill>
              </a:rPr>
              <a:t> </a:t>
            </a:r>
            <a:r>
              <a:rPr lang="en-US" sz="3000"/>
              <a:t>to run the program in debug mode</a:t>
            </a:r>
            <a:endParaRPr lang="bg-BG" sz="3000"/>
          </a:p>
          <a:p>
            <a:r>
              <a:rPr lang="en-US" sz="3000"/>
              <a:t>Proceed to the next execution step using</a:t>
            </a:r>
            <a:r>
              <a:rPr lang="bg-BG" sz="3000"/>
              <a:t> </a:t>
            </a:r>
            <a:r>
              <a:rPr lang="en-US" sz="3000" b="1">
                <a:solidFill>
                  <a:schemeClr val="bg1"/>
                </a:solidFill>
              </a:rPr>
              <a:t>[</a:t>
            </a:r>
            <a:r>
              <a:rPr lang="bg-BG" sz="3000" b="1">
                <a:solidFill>
                  <a:schemeClr val="bg1"/>
                </a:solidFill>
              </a:rPr>
              <a:t>F</a:t>
            </a:r>
            <a:r>
              <a:rPr lang="en-US" sz="3000" b="1">
                <a:solidFill>
                  <a:schemeClr val="bg1"/>
                </a:solidFill>
              </a:rPr>
              <a:t>10]</a:t>
            </a:r>
          </a:p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[F9]</a:t>
            </a:r>
            <a:r>
              <a:rPr lang="bg-BG" sz="3000" b="1">
                <a:solidFill>
                  <a:schemeClr val="bg1"/>
                </a:solidFill>
              </a:rPr>
              <a:t> </a:t>
            </a:r>
            <a:r>
              <a:rPr lang="en-US" sz="3000"/>
              <a:t>to create a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breakpoint (stopper)</a:t>
            </a:r>
          </a:p>
          <a:p>
            <a:pPr lvl="1"/>
            <a:r>
              <a:rPr lang="en-US" sz="3000"/>
              <a:t>Run the program and it will stop when a breakpoint is hit</a:t>
            </a:r>
            <a:endParaRPr lang="bg-BG" sz="3000" b="1">
              <a:solidFill>
                <a:srgbClr val="DAA600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Checking Multiple Values at Once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"switch-case" Statement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818588" y="1604571"/>
            <a:ext cx="2473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case: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…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default:  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r>
              <a:rPr lang="en-US" dirty="0"/>
              <a:t>" Conditional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latin typeface="Consolas" pitchFamily="49" charset="0"/>
              </a:rPr>
              <a:t> (…)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</a:rPr>
              <a:t>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996" y="2133842"/>
            <a:ext cx="3418904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38" y="2945264"/>
            <a:ext cx="3352799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66" y="4282936"/>
            <a:ext cx="3352800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3"/>
            <a:ext cx="11804822" cy="5401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program, which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Reads an </a:t>
            </a:r>
            <a:r>
              <a:rPr lang="en-US" sz="3000" b="1" dirty="0"/>
              <a:t>integer</a:t>
            </a:r>
            <a:r>
              <a:rPr lang="en-US" sz="3000" dirty="0"/>
              <a:t>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Prints at the console </a:t>
            </a:r>
            <a:r>
              <a:rPr lang="en-US" sz="2800" b="1" dirty="0"/>
              <a:t>the day of week</a:t>
            </a:r>
            <a:r>
              <a:rPr lang="en-US" sz="2800" dirty="0"/>
              <a:t> (in English, as text) according to the input number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the number is out of range, prints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Sample </a:t>
            </a:r>
            <a:r>
              <a:rPr lang="en-US" sz="3200" b="1" dirty="0"/>
              <a:t>input</a:t>
            </a:r>
            <a:r>
              <a:rPr lang="en-US" sz="3200" dirty="0"/>
              <a:t> and </a:t>
            </a:r>
            <a:r>
              <a:rPr lang="en-US" sz="3200" b="1" dirty="0"/>
              <a:t>output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84567-1A43-563A-95E1-0C116E451535}"/>
              </a:ext>
            </a:extLst>
          </p:cNvPr>
          <p:cNvGrpSpPr/>
          <p:nvPr/>
        </p:nvGrpSpPr>
        <p:grpSpPr>
          <a:xfrm>
            <a:off x="693812" y="5026587"/>
            <a:ext cx="2744770" cy="520518"/>
            <a:chOff x="693812" y="5127318"/>
            <a:chExt cx="2744770" cy="5205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029" y="5127318"/>
              <a:ext cx="158555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Monday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12" y="5127318"/>
              <a:ext cx="551315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bg-BG" sz="2800" b="1">
                  <a:latin typeface="Consolas" pitchFamily="49" charset="0"/>
                </a:rPr>
                <a:t>1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1395628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C84500-A365-7C61-70C4-9AE02B500C8A}"/>
              </a:ext>
            </a:extLst>
          </p:cNvPr>
          <p:cNvGrpSpPr/>
          <p:nvPr/>
        </p:nvGrpSpPr>
        <p:grpSpPr>
          <a:xfrm>
            <a:off x="4222204" y="5013176"/>
            <a:ext cx="3089465" cy="547341"/>
            <a:chOff x="4222204" y="5113907"/>
            <a:chExt cx="3089465" cy="5473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809" y="5127318"/>
              <a:ext cx="1927860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Thursday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04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4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4925214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785A2-196E-DB13-2440-F6DD654E57EA}"/>
              </a:ext>
            </a:extLst>
          </p:cNvPr>
          <p:cNvGrpSpPr/>
          <p:nvPr/>
        </p:nvGrpSpPr>
        <p:grpSpPr>
          <a:xfrm>
            <a:off x="8110636" y="5013176"/>
            <a:ext cx="2592288" cy="547341"/>
            <a:chOff x="8110636" y="5113907"/>
            <a:chExt cx="2592288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07AC36-2C3F-40DC-A005-65F0809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241" y="5127318"/>
              <a:ext cx="143068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Error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EABCF-641F-4043-BCAC-6B298869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636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9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DA40269A-50D1-46C1-8D86-62CDD5B857D4}"/>
                </a:ext>
              </a:extLst>
            </p:cNvPr>
            <p:cNvSpPr/>
            <p:nvPr/>
          </p:nvSpPr>
          <p:spPr>
            <a:xfrm>
              <a:off x="8813646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D5D8CF-CFF3-66BC-939C-E3B682A26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</a:t>
            </a:r>
            <a:r>
              <a:rPr lang="en-US" noProof="1"/>
              <a:t>Stringify</a:t>
            </a:r>
            <a:r>
              <a:rPr lang="en-US" dirty="0"/>
              <a:t> and Parse</a:t>
            </a:r>
            <a:endParaRPr lang="bg-BG" dirty="0"/>
          </a:p>
          <a:p>
            <a:r>
              <a:rPr lang="en-US" b="1" dirty="0">
                <a:solidFill>
                  <a:schemeClr val="bg1"/>
                </a:solidFill>
              </a:rPr>
              <a:t>Associative Arrays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Mapping Keys to Values</a:t>
            </a:r>
          </a:p>
          <a:p>
            <a:pPr lvl="1"/>
            <a:r>
              <a:rPr lang="en-US" dirty="0"/>
              <a:t>Iterating over the Key-Value Pairs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Solution: Day of Week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9620" y="1124744"/>
            <a:ext cx="10733384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day = int.Parse(Console.ReadLine());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switch (day)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1: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Console.WriteLine("Monday");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2: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Console.WriteLine("Tuesday");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TODO: check the other days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7: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Console.WriteLine("Sunday");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default: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Console.WriteLine("Error");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FDCF-A145-47D2-B870-D50E64708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89240"/>
            <a:ext cx="10958928" cy="731785"/>
          </a:xfrm>
        </p:spPr>
        <p:txBody>
          <a:bodyPr/>
          <a:lstStyle/>
          <a:p>
            <a:r>
              <a:rPr lang="en-US" dirty="0"/>
              <a:t>Practical Problem Solving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CDB4D9-5964-C652-BE60-772C5D0A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1" y="1310003"/>
            <a:ext cx="10873208" cy="51433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</a:t>
            </a:r>
            <a:r>
              <a:rPr lang="en-US" b="1" dirty="0">
                <a:solidFill>
                  <a:srgbClr val="FFFFFF"/>
                </a:solidFill>
              </a:rPr>
              <a:t>== what the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problem</a:t>
            </a:r>
            <a:r>
              <a:rPr lang="en-US" b="1" dirty="0">
                <a:solidFill>
                  <a:srgbClr val="FFFFFF"/>
                </a:solidFill>
              </a:rPr>
              <a:t> is and how your product / service solves it?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b="1" dirty="0">
                <a:solidFill>
                  <a:srgbClr val="FFFFFF"/>
                </a:solidFill>
              </a:rPr>
              <a:t> == how much benefit or usefulness you get?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Customer</a:t>
            </a:r>
            <a:r>
              <a:rPr lang="en-US" b="1" dirty="0">
                <a:solidFill>
                  <a:srgbClr val="FFFFFF"/>
                </a:solidFill>
              </a:rPr>
              <a:t> value drivers == price, quality, convenience, innovation, personalization, brand reputation, customer service, user experience, sustainability, and emotional appeal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Unique Selling Proposition (USP) </a:t>
            </a:r>
            <a:r>
              <a:rPr lang="en-US" b="1" dirty="0">
                <a:solidFill>
                  <a:srgbClr val="FFFFFF"/>
                </a:solidFill>
              </a:rPr>
              <a:t>== how you are different?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Canvas </a:t>
            </a:r>
            <a:r>
              <a:rPr lang="en-US" b="1" dirty="0">
                <a:solidFill>
                  <a:srgbClr val="FFFFFF"/>
                </a:solidFill>
              </a:rPr>
              <a:t>== a framework for designing a value proposition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16981-DD93-58B8-1630-E203575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00"/>
            <a:ext cx="9936000" cy="864000"/>
          </a:xfrm>
        </p:spPr>
        <p:txBody>
          <a:bodyPr/>
          <a:lstStyle/>
          <a:p>
            <a:r>
              <a:rPr lang="en-US"/>
              <a:t>What Did We Learn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035E58-B5D9-AD14-EA36-28A0F17C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1556792"/>
            <a:ext cx="10932891" cy="4896544"/>
          </a:xfrm>
        </p:spPr>
        <p:txBody>
          <a:bodyPr>
            <a:normAutofit/>
          </a:bodyPr>
          <a:lstStyle/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dirty="0">
                <a:solidFill>
                  <a:srgbClr val="FFFFFF"/>
                </a:solidFill>
              </a:rPr>
              <a:t> hold key-value pairs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Maps</a:t>
            </a:r>
            <a:r>
              <a:rPr lang="en-US" dirty="0">
                <a:solidFill>
                  <a:srgbClr val="FFFFFF"/>
                </a:solidFill>
              </a:rPr>
              <a:t> map keys to values, preserves key order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spcBef>
                <a:spcPts val="3000"/>
              </a:spcBef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Sets</a:t>
            </a:r>
            <a:r>
              <a:rPr lang="en-US" dirty="0">
                <a:solidFill>
                  <a:srgbClr val="FFFFFF"/>
                </a:solidFill>
              </a:rPr>
              <a:t> hold unique collection of values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D48D8B-9DAF-569D-89DE-32328DD0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F06585-9F21-6EAC-78EC-2EA24B7F30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0525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0" name="Text Placeholder Code Box">
            <a:extLst>
              <a:ext uri="{FF2B5EF4-FFF2-40B4-BE49-F238E27FC236}">
                <a16:creationId xmlns:a16="http://schemas.microsoft.com/office/drawing/2014/main" id="{1025BE5E-2244-4B64-A126-B572CE5130B9}"/>
              </a:ext>
            </a:extLst>
          </p:cNvPr>
          <p:cNvSpPr txBox="1">
            <a:spLocks/>
          </p:cNvSpPr>
          <p:nvPr/>
        </p:nvSpPr>
        <p:spPr>
          <a:xfrm>
            <a:off x="1246180" y="3094585"/>
            <a:ext cx="10125135" cy="164325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let obj = </a:t>
            </a:r>
            <a:r>
              <a:rPr lang="en-US" noProof="1">
                <a:solidFill>
                  <a:schemeClr val="bg1"/>
                </a:solidFill>
              </a:rPr>
              <a:t>{</a:t>
            </a:r>
            <a:r>
              <a:rPr lang="en-US" noProof="1"/>
              <a:t> name: "SoftUni", age: 3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r>
              <a:rPr lang="en-US" noProof="1"/>
              <a:t>obj.age++;</a:t>
            </a:r>
          </a:p>
          <a:p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 obj.name;</a:t>
            </a:r>
          </a:p>
        </p:txBody>
      </p:sp>
      <p:sp>
        <p:nvSpPr>
          <p:cNvPr id="21" name="Text Placeholder Code Box">
            <a:extLst>
              <a:ext uri="{FF2B5EF4-FFF2-40B4-BE49-F238E27FC236}">
                <a16:creationId xmlns:a16="http://schemas.microsoft.com/office/drawing/2014/main" id="{3C0A65C9-E2F5-490C-AF2D-C0AFC7DE4787}"/>
              </a:ext>
            </a:extLst>
          </p:cNvPr>
          <p:cNvSpPr txBox="1">
            <a:spLocks/>
          </p:cNvSpPr>
          <p:nvPr/>
        </p:nvSpPr>
        <p:spPr>
          <a:xfrm>
            <a:off x="1246179" y="5586438"/>
            <a:ext cx="10125135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</a:t>
            </a:r>
            <a:r>
              <a:rPr lang="en-US" dirty="0"/>
              <a:t>();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  <p:sp>
        <p:nvSpPr>
          <p:cNvPr id="17" name="Text Placeholder Code Box">
            <a:extLst>
              <a:ext uri="{FF2B5EF4-FFF2-40B4-BE49-F238E27FC236}">
                <a16:creationId xmlns:a16="http://schemas.microsoft.com/office/drawing/2014/main" id="{0BB30A0C-CAB6-4566-87B1-10E7A16A2FC9}"/>
              </a:ext>
            </a:extLst>
          </p:cNvPr>
          <p:cNvSpPr txBox="1">
            <a:spLocks/>
          </p:cNvSpPr>
          <p:nvPr/>
        </p:nvSpPr>
        <p:spPr>
          <a:xfrm>
            <a:off x="6670476" y="1700808"/>
            <a:ext cx="3812137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5,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(presentations, examples, demonstration code, exercises, homework, video and other assets) is </a:t>
            </a:r>
            <a:r>
              <a:rPr lang="en-US" b="1" dirty="0"/>
              <a:t>copyrighted content </a:t>
            </a:r>
            <a:r>
              <a:rPr lang="en-US" dirty="0"/>
              <a:t>developed by SoftUni
Unauthorized copying, distribution or use is illegal
© SoftUni – </a:t>
            </a:r>
            <a:r>
              <a:rPr lang="en-US" dirty="0">
                <a:hlinkClick r:id="rId3"/>
              </a:rPr>
              <a:t>https://softuni.org</a:t>
            </a:r>
            <a:r>
              <a:rPr lang="en-US" dirty="0"/>
              <a:t>
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27EB2A-A1DD-9E7B-43BD-C8ECCE1230D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sz="3300" dirty="0"/>
              <a:t>Private vocational high school of digital sciences "</a:t>
            </a:r>
            <a:r>
              <a:rPr lang="en-US" sz="3300" b="1" dirty="0">
                <a:solidFill>
                  <a:schemeClr val="bg1"/>
                </a:solidFill>
              </a:rPr>
              <a:t>SoftUni BUDITEL</a:t>
            </a:r>
            <a:r>
              <a:rPr lang="en-US" sz="3300" dirty="0"/>
              <a:t>" is part of the </a:t>
            </a:r>
            <a:r>
              <a:rPr lang="en-US" sz="3300" b="1" dirty="0"/>
              <a:t>SoftUni family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</a:t>
            </a:r>
            <a:r>
              <a:rPr lang="en-US" sz="3100" dirty="0"/>
              <a:t> – high-quality education for the digital professions of the future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University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software engineering academy: zero-to-career trainings for developers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Creative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academy for design and creative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Digital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academy for digital marketing and online business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86328-7D6B-7AEB-876D-AE556A40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1" y="108873"/>
            <a:ext cx="9882611" cy="882654"/>
          </a:xfrm>
        </p:spPr>
        <p:txBody>
          <a:bodyPr/>
          <a:lstStyle/>
          <a:p>
            <a:r>
              <a:rPr lang="en-US"/>
              <a:t>About SoftUni and SoftUni BUDITEL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974ED9-C567-3F27-8613-BEA2BCFB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727C-9D17-CB15-4099-0158FFB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Value Proposition?</a:t>
            </a:r>
            <a:endParaRPr lang="bg-BG" dirty="0"/>
          </a:p>
        </p:txBody>
      </p:sp>
      <p:pic>
        <p:nvPicPr>
          <p:cNvPr id="1026" name="Picture 2" descr="What is a Value Proposition">
            <a:extLst>
              <a:ext uri="{FF2B5EF4-FFF2-40B4-BE49-F238E27FC236}">
                <a16:creationId xmlns:a16="http://schemas.microsoft.com/office/drawing/2014/main" id="{663B182C-0B14-21E8-11A9-B9F3BBD9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615306"/>
            <a:ext cx="2146882" cy="214688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BDEA5-EBA7-FB71-671A-15B56CB3B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7279-51C6-2E27-CB6A-EFE216A5A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16001"/>
            <a:ext cx="7354572" cy="55949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 proposition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/>
              <a:t>short statement </a:t>
            </a:r>
            <a:r>
              <a:rPr lang="en-US" dirty="0"/>
              <a:t>that communicates </a:t>
            </a:r>
            <a:r>
              <a:rPr lang="en-US" b="1" dirty="0"/>
              <a:t>why</a:t>
            </a:r>
            <a:r>
              <a:rPr lang="en-US" dirty="0"/>
              <a:t> buyers should </a:t>
            </a:r>
            <a:r>
              <a:rPr lang="en-US" b="1" dirty="0"/>
              <a:t>choose</a:t>
            </a:r>
            <a:r>
              <a:rPr lang="en-US" dirty="0"/>
              <a:t> your product or service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 company promises to deliver to customers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What your business </a:t>
            </a:r>
            <a:r>
              <a:rPr lang="en-US" b="1" dirty="0"/>
              <a:t>does better </a:t>
            </a:r>
            <a:r>
              <a:rPr lang="en-US" dirty="0"/>
              <a:t>than anyone else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63565-928A-6128-5082-6F2242C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Value Proposition?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6B9AA-4463-5806-CA60-E7C40405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90" y="1807323"/>
            <a:ext cx="4054191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6E5EA-CC14-FA59-45E2-476063E37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</p:spPr>
        <p:txBody>
          <a:bodyPr/>
          <a:lstStyle/>
          <a:p>
            <a:fld id="{F842D99A-CC0A-47E6-BA1E-371BF5DC73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869109-E2A4-50BC-CC9B-FC05F701F3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368" b="6368"/>
          <a:stretch/>
        </p:blipFill>
        <p:spPr>
          <a:xfrm>
            <a:off x="304298" y="1116000"/>
            <a:ext cx="3774954" cy="540934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E84E0-6F6E-DF0D-CB58-14F69F31F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5650" y="1116000"/>
            <a:ext cx="7582779" cy="5409344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b="1" dirty="0"/>
              <a:t>Fruit and vegetables shop</a:t>
            </a:r>
          </a:p>
          <a:p>
            <a:pPr lvl="1"/>
            <a:r>
              <a:rPr lang="en-US" b="1" dirty="0"/>
              <a:t>Problem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Difficulty finding fresh and high-quality fruits and vegetables in local markets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Discover our farm-fresh produce sourced directly from local growers</a:t>
            </a:r>
          </a:p>
          <a:p>
            <a:pPr lvl="2"/>
            <a:r>
              <a:rPr lang="en-US" dirty="0"/>
              <a:t>Ensuring the highest quality and freshness for your healthy lifestyle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4AB4A0-DA3F-DEF6-17E9-BC59E59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9874852" cy="882654"/>
          </a:xfrm>
        </p:spPr>
        <p:txBody>
          <a:bodyPr/>
          <a:lstStyle/>
          <a:p>
            <a:r>
              <a:rPr lang="en-US" dirty="0"/>
              <a:t>Value Proposition – Example</a:t>
            </a:r>
          </a:p>
        </p:txBody>
      </p:sp>
    </p:spTree>
    <p:extLst>
      <p:ext uri="{BB962C8B-B14F-4D97-AF65-F5344CB8AC3E}">
        <p14:creationId xmlns:p14="http://schemas.microsoft.com/office/powerpoint/2010/main" val="3410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Types of Products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Product?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28800"/>
            <a:ext cx="2394307" cy="239430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49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C65D4-4932-A6C5-5196-BAB7D4A5C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B197-4922-1A0F-685D-015EF1A48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b="1" dirty="0"/>
              <a:t>?</a:t>
            </a:r>
          </a:p>
          <a:p>
            <a:pPr lvl="1"/>
            <a:r>
              <a:rPr lang="en-US" sz="3100" dirty="0"/>
              <a:t>A product is </a:t>
            </a:r>
            <a:r>
              <a:rPr lang="en-US" sz="3100" b="1" dirty="0"/>
              <a:t>the item offered for sale</a:t>
            </a:r>
          </a:p>
          <a:p>
            <a:pPr lvl="1"/>
            <a:r>
              <a:rPr lang="en-US" sz="3100" dirty="0"/>
              <a:t>Anything that can be </a:t>
            </a:r>
            <a:r>
              <a:rPr lang="en-US" sz="3100" b="1" dirty="0"/>
              <a:t>offered</a:t>
            </a:r>
            <a:r>
              <a:rPr lang="en-US" sz="3100" dirty="0"/>
              <a:t> to a market for use or consumption that might </a:t>
            </a:r>
            <a:r>
              <a:rPr lang="en-US" sz="3100" b="1" dirty="0"/>
              <a:t>satisfy</a:t>
            </a:r>
            <a:r>
              <a:rPr lang="en-US" sz="3100" dirty="0"/>
              <a:t> a want / need</a:t>
            </a:r>
          </a:p>
          <a:p>
            <a:r>
              <a:rPr lang="en-US" b="1" dirty="0"/>
              <a:t>Product:</a:t>
            </a:r>
          </a:p>
          <a:p>
            <a:pPr lvl="1"/>
            <a:r>
              <a:rPr lang="en-US" dirty="0"/>
              <a:t>can be an item or a service</a:t>
            </a:r>
          </a:p>
          <a:p>
            <a:pPr lvl="1"/>
            <a:r>
              <a:rPr lang="en-US" dirty="0"/>
              <a:t>can be physical or in virtual or hybrid form</a:t>
            </a:r>
          </a:p>
          <a:p>
            <a:pPr lvl="1"/>
            <a:r>
              <a:rPr lang="en-US" dirty="0"/>
              <a:t>every product is made at a cost and each is sold at a price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B1761-5DF0-CF09-5038-57B433D2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Product?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AA93-AB1C-3B0E-050D-F16FC8F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378" y="3429000"/>
            <a:ext cx="1872208" cy="18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53852" y="1116000"/>
            <a:ext cx="8110062" cy="5628856"/>
          </a:xfrm>
        </p:spPr>
        <p:txBody>
          <a:bodyPr>
            <a:normAutofit/>
          </a:bodyPr>
          <a:lstStyle/>
          <a:p>
            <a:r>
              <a:rPr lang="en-US" b="1" dirty="0"/>
              <a:t>Consumer products</a:t>
            </a:r>
            <a:r>
              <a:rPr lang="en-US" dirty="0"/>
              <a:t> (e.g. car):</a:t>
            </a:r>
          </a:p>
          <a:p>
            <a:pPr lvl="1"/>
            <a:r>
              <a:rPr lang="en-US" dirty="0"/>
              <a:t>Finished products offered to the final customer who consumes them</a:t>
            </a:r>
          </a:p>
          <a:p>
            <a:r>
              <a:rPr lang="en-US" b="1" dirty="0"/>
              <a:t>Industrial products</a:t>
            </a:r>
            <a:r>
              <a:rPr lang="en-US" dirty="0"/>
              <a:t> (e.g. bricks):</a:t>
            </a:r>
          </a:p>
          <a:p>
            <a:pPr lvl="1"/>
            <a:r>
              <a:rPr lang="en-US" dirty="0"/>
              <a:t>These act as materials used in the production of other goods</a:t>
            </a:r>
          </a:p>
          <a:p>
            <a:r>
              <a:rPr lang="en-US" b="1" dirty="0"/>
              <a:t>Business products</a:t>
            </a:r>
            <a:r>
              <a:rPr lang="en-US" dirty="0"/>
              <a:t> (e.g. Shkolo.bg):</a:t>
            </a:r>
          </a:p>
          <a:p>
            <a:pPr lvl="1"/>
            <a:r>
              <a:rPr lang="en-US" dirty="0"/>
              <a:t>Help other companies create their own products or operate their business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Products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288" y="1304764"/>
            <a:ext cx="434275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938" y="1257992"/>
            <a:ext cx="4026070" cy="28078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6668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14">
      <a:dk1>
        <a:srgbClr val="00265F"/>
      </a:dk1>
      <a:lt1>
        <a:srgbClr val="0068FF"/>
      </a:lt1>
      <a:dk2>
        <a:srgbClr val="2D313B"/>
      </a:dk2>
      <a:lt2>
        <a:srgbClr val="E7F0FF"/>
      </a:lt2>
      <a:accent1>
        <a:srgbClr val="F54F79"/>
      </a:accent1>
      <a:accent2>
        <a:srgbClr val="0024F2"/>
      </a:accent2>
      <a:accent3>
        <a:srgbClr val="96E849"/>
      </a:accent3>
      <a:accent4>
        <a:srgbClr val="FF9911"/>
      </a:accent4>
      <a:accent5>
        <a:srgbClr val="0097A7"/>
      </a:accent5>
      <a:accent6>
        <a:srgbClr val="F4F5F7"/>
      </a:accent6>
      <a:hlink>
        <a:srgbClr val="0067FF"/>
      </a:hlink>
      <a:folHlink>
        <a:srgbClr val="0067FF"/>
      </a:folHlink>
    </a:clrScheme>
    <a:fontScheme name="Buditel - Sofia Sans">
      <a:majorFont>
        <a:latin typeface="Sofia Sans"/>
        <a:ea typeface=""/>
        <a:cs typeface=""/>
      </a:majorFont>
      <a:minorFont>
        <a:latin typeface="Sofi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1124</Words>
  <Application>Microsoft Office PowerPoint</Application>
  <PresentationFormat>Custom</PresentationFormat>
  <Paragraphs>200</Paragraphs>
  <Slides>26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Sofia Sans</vt:lpstr>
      <vt:lpstr>Arial</vt:lpstr>
      <vt:lpstr>Calibri</vt:lpstr>
      <vt:lpstr>Consolas</vt:lpstr>
      <vt:lpstr>Wingdings</vt:lpstr>
      <vt:lpstr>Wingdings 2</vt:lpstr>
      <vt:lpstr>SoftUni</vt:lpstr>
      <vt:lpstr>Value Proposition</vt:lpstr>
      <vt:lpstr>Contents</vt:lpstr>
      <vt:lpstr>What is Value Proposition?</vt:lpstr>
      <vt:lpstr>What is Value Proposition?</vt:lpstr>
      <vt:lpstr>Value Proposition – Example</vt:lpstr>
      <vt:lpstr>What is a Product?</vt:lpstr>
      <vt:lpstr>What is a Product?</vt:lpstr>
      <vt:lpstr>Types of Products</vt:lpstr>
      <vt:lpstr>Objects in JS</vt:lpstr>
      <vt:lpstr>Learn to Search in Internet</vt:lpstr>
      <vt:lpstr>Basic Slide</vt:lpstr>
      <vt:lpstr>USP – Examples</vt:lpstr>
      <vt:lpstr>Goods vs. Services</vt:lpstr>
      <vt:lpstr>Debugging</vt:lpstr>
      <vt:lpstr>Debugging</vt:lpstr>
      <vt:lpstr>Debugging in Visual Studio</vt:lpstr>
      <vt:lpstr>The "switch-case" Statement</vt:lpstr>
      <vt:lpstr>The "switch-case" Conditional Statement</vt:lpstr>
      <vt:lpstr>Problem: Day of Week</vt:lpstr>
      <vt:lpstr>Solution: Day of Week</vt:lpstr>
      <vt:lpstr>Exercises</vt:lpstr>
      <vt:lpstr>What Did We Learn Today?</vt:lpstr>
      <vt:lpstr>Conclusion</vt:lpstr>
      <vt:lpstr>Questions?</vt:lpstr>
      <vt:lpstr>License</vt:lpstr>
      <vt:lpstr>About SoftUni and SoftUni BUDITEL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Buditel - Presentation</dc:title>
  <dc:subject>Digital Business</dc:subject>
  <dc:creator>SoftUni Buditel</dc:creator>
  <cp:keywords>SoftUni BUDITEL; SoftUni; Software University; training; course</cp:keywords>
  <dc:description>© SoftUni Buditel – https://buditel.softuni.bg
© Software University – https://softuni.bg
Copyrighted document. Unauthorized copy, reproduction or use is not permitted.</dc:description>
  <cp:lastModifiedBy>Svetlin Nakov</cp:lastModifiedBy>
  <cp:revision>180</cp:revision>
  <dcterms:created xsi:type="dcterms:W3CDTF">2020-05-22T09:36:57Z</dcterms:created>
  <dcterms:modified xsi:type="dcterms:W3CDTF">2024-04-08T10:57:41Z</dcterms:modified>
  <cp:category>training;course;education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