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9"/>
  </p:notesMasterIdLst>
  <p:handoutMasterIdLst>
    <p:handoutMasterId r:id="rId30"/>
  </p:handoutMasterIdLst>
  <p:sldIdLst>
    <p:sldId id="586" r:id="rId3"/>
    <p:sldId id="276" r:id="rId4"/>
    <p:sldId id="258" r:id="rId5"/>
    <p:sldId id="588" r:id="rId6"/>
    <p:sldId id="622" r:id="rId7"/>
    <p:sldId id="621" r:id="rId8"/>
    <p:sldId id="623" r:id="rId9"/>
    <p:sldId id="624" r:id="rId10"/>
    <p:sldId id="625" r:id="rId11"/>
    <p:sldId id="266" r:id="rId12"/>
    <p:sldId id="353" r:id="rId13"/>
    <p:sldId id="402" r:id="rId14"/>
    <p:sldId id="497" r:id="rId15"/>
    <p:sldId id="583" r:id="rId16"/>
    <p:sldId id="584" r:id="rId17"/>
    <p:sldId id="585" r:id="rId18"/>
    <p:sldId id="582" r:id="rId19"/>
    <p:sldId id="500" r:id="rId20"/>
    <p:sldId id="581" r:id="rId21"/>
    <p:sldId id="502" r:id="rId22"/>
    <p:sldId id="494" r:id="rId23"/>
    <p:sldId id="626" r:id="rId24"/>
    <p:sldId id="587" r:id="rId25"/>
    <p:sldId id="489" r:id="rId26"/>
    <p:sldId id="289" r:id="rId27"/>
    <p:sldId id="627" r:id="rId2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18BAFFA-D1C8-4BEF-8DCB-9DEB6E68FD76}">
          <p14:sldIdLst>
            <p14:sldId id="586"/>
            <p14:sldId id="276"/>
          </p14:sldIdLst>
        </p14:section>
        <p14:section name="Content" id="{DDDC0699-22AF-49C1-9AD1-362FB3AC3845}">
          <p14:sldIdLst>
            <p14:sldId id="258"/>
            <p14:sldId id="588"/>
            <p14:sldId id="622"/>
            <p14:sldId id="621"/>
            <p14:sldId id="623"/>
            <p14:sldId id="624"/>
            <p14:sldId id="625"/>
            <p14:sldId id="266"/>
            <p14:sldId id="353"/>
            <p14:sldId id="402"/>
            <p14:sldId id="497"/>
            <p14:sldId id="583"/>
            <p14:sldId id="584"/>
            <p14:sldId id="585"/>
            <p14:sldId id="582"/>
            <p14:sldId id="500"/>
            <p14:sldId id="581"/>
            <p14:sldId id="502"/>
            <p14:sldId id="494"/>
          </p14:sldIdLst>
        </p14:section>
        <p14:section name="Conclusion" id="{E5D38F90-EA9B-40C4-BC0D-66DEDBA59E45}">
          <p14:sldIdLst>
            <p14:sldId id="626"/>
            <p14:sldId id="587"/>
            <p14:sldId id="489"/>
            <p14:sldId id="289"/>
            <p14:sldId id="6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4EBF"/>
    <a:srgbClr val="E7F0FF"/>
    <a:srgbClr val="4F5669"/>
    <a:srgbClr val="A3ABBC"/>
    <a:srgbClr val="32737E"/>
    <a:srgbClr val="38808C"/>
    <a:srgbClr val="000000"/>
    <a:srgbClr val="6999A3"/>
    <a:srgbClr val="5E919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5" autoAdjust="0"/>
    <p:restoredTop sz="94533" autoAdjust="0"/>
  </p:normalViewPr>
  <p:slideViewPr>
    <p:cSldViewPr>
      <p:cViewPr varScale="1">
        <p:scale>
          <a:sx n="75" d="100"/>
          <a:sy n="75" d="100"/>
        </p:scale>
        <p:origin x="240" y="43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125" d="100"/>
          <a:sy n="125" d="100"/>
        </p:scale>
        <p:origin x="912" y="-18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10-May-24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0412"/>
            <a:ext cx="6381328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381328" y="8890412"/>
            <a:ext cx="47508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buditel.softuni.b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10-May-24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50"/>
            </a:lvl1pPr>
          </a:lstStyle>
          <a:p>
            <a:r>
              <a:rPr lang="en-US" dirty="0"/>
              <a:t>© SoftUni Buditel – </a:t>
            </a:r>
            <a:r>
              <a:rPr lang="en-US" dirty="0">
                <a:hlinkClick r:id="rId2"/>
              </a:rPr>
              <a:t>https://buditel.softuni.bg</a:t>
            </a:r>
            <a:r>
              <a:rPr lang="en-US" dirty="0"/>
              <a:t>. Copyrighted document. Unauthorized copy or reproduction is not permitted.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76213" indent="-176213" algn="l" defTabSz="1218987" rtl="0" eaLnBrk="1" latinLnBrk="0" hangingPunct="1">
      <a:buFont typeface="Wingdings" panose="05000000000000000000" pitchFamily="2" charset="2"/>
      <a:buChar char="§"/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60363" indent="-182563" algn="l" defTabSz="1218987" rtl="0" eaLnBrk="1" latinLnBrk="0" hangingPunct="1">
      <a:buFont typeface="Wingdings" panose="05000000000000000000" pitchFamily="2" charset="2"/>
      <a:buChar char="§"/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536575" indent="-174625" algn="l" defTabSz="1218987" rtl="0" eaLnBrk="1" latinLnBrk="0" hangingPunct="1">
      <a:buFont typeface="Wingdings" panose="05000000000000000000" pitchFamily="2" charset="2"/>
      <a:buChar char="§"/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719138" indent="-179388" algn="l" defTabSz="1218987" rtl="0" eaLnBrk="1" latinLnBrk="0" hangingPunct="1">
      <a:buFont typeface="Wingdings" panose="05000000000000000000" pitchFamily="2" charset="2"/>
      <a:buChar char="§"/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895350" indent="-177800" algn="l" defTabSz="1218987" rtl="0" eaLnBrk="1" latinLnBrk="0" hangingPunct="1">
      <a:buFont typeface="Wingdings" panose="05000000000000000000" pitchFamily="2" charset="2"/>
      <a:buChar char="§"/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BD480A7-2B15-4BAB-8DDA-C8E4243046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601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CB4C2-3BCC-4D71-9E9A-C263EC547DE5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53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26676-9E81-4F07-9DA4-97407F14F90E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219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833CB-E20B-4399-AC5A-B647B19185AD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32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7D8D4-A7CD-4F24-8ABA-396F723586D2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2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FE152110-D6D6-4E84-9CF5-58F776919B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8100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C8FD972-A481-4873-9046-7B59196746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9459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8135097-365B-4D0C-B8B4-33D51ED0071B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423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b915f3f00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b915f3f00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0877B-DA79-4C3F-A093-399075A7A022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056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DEB04C17-05DC-4B5E-921A-393BA92C75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589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07FB019A-842B-4320-8946-83D7CD8B52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338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10D306DE-0F73-42F0-955E-CD3E757F0C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0877B-DA79-4C3F-A093-399075A7A022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056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2838F-94CA-4AE2-976B-B6970102C615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64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70793-B2C6-40DD-9ED8-22042CD18011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089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buditel.softuni.bg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buditel.softuni.bg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.softuni.bg/" TargetMode="External"/><Relationship Id="rId13" Type="http://schemas.openxmlformats.org/officeDocument/2006/relationships/hyperlink" Target="https://softuni.org/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8.svg"/><Relationship Id="rId12" Type="http://schemas.openxmlformats.org/officeDocument/2006/relationships/image" Target="../media/image11.svg"/><Relationship Id="rId2" Type="http://schemas.openxmlformats.org/officeDocument/2006/relationships/hyperlink" Target="https://buditel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hyperlink" Target="https://digital.softuni.bg/" TargetMode="External"/><Relationship Id="rId15" Type="http://schemas.openxmlformats.org/officeDocument/2006/relationships/image" Target="../media/image13.svg"/><Relationship Id="rId10" Type="http://schemas.openxmlformats.org/officeDocument/2006/relationships/hyperlink" Target="https://softuni.bg/" TargetMode="External"/><Relationship Id="rId4" Type="http://schemas.openxmlformats.org/officeDocument/2006/relationships/image" Target="../media/image3.svg"/><Relationship Id="rId9" Type="http://schemas.openxmlformats.org/officeDocument/2006/relationships/image" Target="../media/image9.png"/><Relationship Id="rId14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mpany Web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73270" y="6189708"/>
            <a:ext cx="2950749" cy="351497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0" kern="1200" dirty="0" smtClean="0">
                <a:solidFill>
                  <a:srgbClr val="4F5669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0" name="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73270" y="5807428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bg-BG" dirty="0"/>
              <a:t>Име на фирма</a:t>
            </a:r>
            <a:endParaRPr lang="en-US" dirty="0"/>
          </a:p>
        </p:txBody>
      </p:sp>
      <p:pic>
        <p:nvPicPr>
          <p:cNvPr id="3" name="Slide Logo">
            <a:hlinkClick r:id="rId2"/>
            <a:extLst>
              <a:ext uri="{FF2B5EF4-FFF2-40B4-BE49-F238E27FC236}">
                <a16:creationId xmlns:a16="http://schemas.microsoft.com/office/drawing/2014/main" id="{47C7FABC-EBD0-CBAC-7200-A2664008D3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416066" y="5889668"/>
            <a:ext cx="2086424" cy="61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415493" y="5263605"/>
            <a:ext cx="370464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0" kern="1200" dirty="0" smtClean="0">
                <a:solidFill>
                  <a:srgbClr val="4F5669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bg-BG" dirty="0"/>
              <a:t>Позиция</a:t>
            </a:r>
            <a:endParaRPr lang="en-US" dirty="0"/>
          </a:p>
        </p:txBody>
      </p:sp>
      <p:sp>
        <p:nvSpPr>
          <p:cNvPr id="36" name="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415493" y="4771666"/>
            <a:ext cx="370464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bg-BG" dirty="0"/>
              <a:t>Име на автор</a:t>
            </a:r>
            <a:endParaRPr lang="en-US" dirty="0"/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9B67373D-D20D-EDFD-2BBD-4E2FB250C9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35958" y="3212976"/>
            <a:ext cx="5754798" cy="3112540"/>
          </a:xfrm>
          <a:prstGeom prst="rect">
            <a:avLst/>
          </a:prstGeom>
        </p:spPr>
        <p:txBody>
          <a:bodyPr>
            <a:normAutofit/>
          </a:bodyPr>
          <a:lstStyle>
            <a:lvl1pPr marL="152362" indent="0">
              <a:buNone/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Sofia Sans" pitchFamily="2" charset="0"/>
              </a:defRPr>
            </a:lvl1pPr>
          </a:lstStyle>
          <a:p>
            <a:r>
              <a:rPr lang="en-US" dirty="0"/>
              <a:t>Click Icon to Add Picture</a:t>
            </a:r>
            <a:endParaRPr lang="bg-BG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1572" y="1484784"/>
            <a:ext cx="10962447" cy="1385863"/>
          </a:xfrm>
        </p:spPr>
        <p:txBody>
          <a:bodyPr spcFirstLastPara="1" vert="horz" wrap="square" lIns="91425" tIns="91425" rIns="91425" bIns="91425" rtlCol="0" anchor="ctr" anchorCtr="0">
            <a:normAutofit/>
          </a:bodyPr>
          <a:lstStyle>
            <a:lvl1pPr marL="0" indent="0" algn="ctr">
              <a:buNone/>
              <a:defRPr lang="en-US" sz="3600" b="0" i="0" u="none" strike="noStrike" cap="none" noProof="0" dirty="0">
                <a:solidFill>
                  <a:schemeClr val="bg1">
                    <a:lumMod val="50000"/>
                  </a:schemeClr>
                </a:solidFill>
                <a:latin typeface="Sofia Sans" pitchFamily="2" charset="0"/>
                <a:ea typeface="Arial"/>
                <a:cs typeface="Arial"/>
                <a:sym typeface="Arial"/>
              </a:defRPr>
            </a:lvl1pPr>
          </a:lstStyle>
          <a:p>
            <a:pPr marL="361950" marR="0" lvl="0" indent="-361950" algn="ctr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2800"/>
            </a:pPr>
            <a:r>
              <a:rPr lang="bg-BG" dirty="0"/>
              <a:t>Подзаглавие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1572" y="485052"/>
            <a:ext cx="10962447" cy="953212"/>
          </a:xfrm>
          <a:ln>
            <a:noFill/>
          </a:ln>
        </p:spPr>
        <p:txBody>
          <a:bodyPr>
            <a:noAutofit/>
          </a:bodyPr>
          <a:lstStyle>
            <a:lvl1pPr algn="ctr">
              <a:defRPr lang="en-US" sz="6000" b="1" i="0" u="none" strike="noStrike" kern="1200" cap="none" dirty="0">
                <a:solidFill>
                  <a:schemeClr val="tx2"/>
                </a:solidFill>
                <a:latin typeface="Sofia Sans" pitchFamily="2" charset="0"/>
                <a:ea typeface="+mj-ea"/>
                <a:cs typeface="+mj-cs"/>
                <a:sym typeface="Arial"/>
              </a:defRPr>
            </a:lvl1pPr>
          </a:lstStyle>
          <a:p>
            <a:r>
              <a:rPr lang="bg-BG" dirty="0"/>
              <a:t>Заглавие на презентация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75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1" y="6435645"/>
            <a:ext cx="12188825" cy="422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276F95FD-F5E4-4941-B628-46A2031FAE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Logo Circle">
            <a:extLst>
              <a:ext uri="{FF2B5EF4-FFF2-40B4-BE49-F238E27FC236}">
                <a16:creationId xmlns:a16="http://schemas.microsoft.com/office/drawing/2014/main" id="{EA61396F-3089-0130-8EF5-AA1B0FA72F99}"/>
              </a:ext>
            </a:extLst>
          </p:cNvPr>
          <p:cNvGrpSpPr/>
          <p:nvPr userDrawn="1"/>
        </p:nvGrpSpPr>
        <p:grpSpPr>
          <a:xfrm>
            <a:off x="5291932" y="5095344"/>
            <a:ext cx="1656185" cy="1656184"/>
            <a:chOff x="5238948" y="4810049"/>
            <a:chExt cx="1656185" cy="1656184"/>
          </a:xfrm>
        </p:grpSpPr>
        <p:sp>
          <p:nvSpPr>
            <p:cNvPr id="11" name="Logo Oval">
              <a:extLst>
                <a:ext uri="{FF2B5EF4-FFF2-40B4-BE49-F238E27FC236}">
                  <a16:creationId xmlns:a16="http://schemas.microsoft.com/office/drawing/2014/main" id="{1DF0A708-7042-01E1-C5B1-B8AA783A7744}"/>
                </a:ext>
              </a:extLst>
            </p:cNvPr>
            <p:cNvSpPr/>
            <p:nvPr userDrawn="1"/>
          </p:nvSpPr>
          <p:spPr>
            <a:xfrm>
              <a:off x="5238948" y="4810049"/>
              <a:ext cx="1656185" cy="1656184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121868" rIns="121868" bIns="121868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7" dirty="0"/>
            </a:p>
          </p:txBody>
        </p:sp>
        <p:pic>
          <p:nvPicPr>
            <p:cNvPr id="12" name="Logo Text">
              <a:extLst>
                <a:ext uri="{FF2B5EF4-FFF2-40B4-BE49-F238E27FC236}">
                  <a16:creationId xmlns:a16="http://schemas.microsoft.com/office/drawing/2014/main" id="{A341A768-FD01-762E-2F47-0A3A891A9E65}"/>
                </a:ext>
              </a:extLst>
            </p:cNvPr>
            <p:cNvPicPr preferRelativeResize="0"/>
            <p:nvPr userDrawn="1"/>
          </p:nvPicPr>
          <p:blipFill rotWithShape="1">
            <a:blip r:embed="rId2">
              <a:alphaModFix amt="81000"/>
            </a:blip>
            <a:srcRect l="47151"/>
            <a:stretch/>
          </p:blipFill>
          <p:spPr>
            <a:xfrm>
              <a:off x="5606975" y="5625768"/>
              <a:ext cx="950919" cy="6386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Logo Image">
              <a:extLst>
                <a:ext uri="{FF2B5EF4-FFF2-40B4-BE49-F238E27FC236}">
                  <a16:creationId xmlns:a16="http://schemas.microsoft.com/office/drawing/2014/main" id="{C21A3CEB-BD8D-DA29-2E73-1B8C3DB848AB}"/>
                </a:ext>
              </a:extLst>
            </p:cNvPr>
            <p:cNvPicPr preferRelativeResize="0"/>
            <p:nvPr userDrawn="1"/>
          </p:nvPicPr>
          <p:blipFill rotWithShape="1">
            <a:blip r:embed="rId2">
              <a:alphaModFix amt="81000"/>
            </a:blip>
            <a:srcRect r="53639"/>
            <a:stretch/>
          </p:blipFill>
          <p:spPr>
            <a:xfrm>
              <a:off x="5665361" y="5015192"/>
              <a:ext cx="834149" cy="6386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28000" y="1116000"/>
            <a:ext cx="5760044" cy="518916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999" y="1116000"/>
            <a:ext cx="5836337" cy="518916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Slide Logo">
            <a:extLst>
              <a:ext uri="{FF2B5EF4-FFF2-40B4-BE49-F238E27FC236}">
                <a16:creationId xmlns:a16="http://schemas.microsoft.com/office/drawing/2014/main" id="{01AA60DB-D2EE-DFCE-714A-C24356A6B85C}"/>
              </a:ext>
            </a:extLst>
          </p:cNvPr>
          <p:cNvPicPr preferRelativeResize="0"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185853" y="294198"/>
            <a:ext cx="1798309" cy="52854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000" y="144000"/>
            <a:ext cx="9883587" cy="88265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79393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88825" cy="136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444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Picture Placeholder"/>
          <p:cNvSpPr>
            <a:spLocks noGrp="1"/>
          </p:cNvSpPr>
          <p:nvPr>
            <p:ph type="pic" idx="1" hasCustomPrompt="1"/>
          </p:nvPr>
        </p:nvSpPr>
        <p:spPr>
          <a:xfrm>
            <a:off x="304298" y="1116000"/>
            <a:ext cx="3774954" cy="540934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/>
            </a:solidFill>
          </a:ln>
        </p:spPr>
        <p:txBody>
          <a:bodyPr anchor="ctr"/>
          <a:lstStyle>
            <a:lvl1pPr marL="0" indent="0" algn="ctr" latinLnBrk="0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2" name="Rectangle Left"/>
          <p:cNvSpPr/>
          <p:nvPr/>
        </p:nvSpPr>
        <p:spPr>
          <a:xfrm flipH="1">
            <a:off x="4079821" y="1116000"/>
            <a:ext cx="45719" cy="54093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txBody>
          <a:bodyPr vert="horz" lIns="108000" tIns="36000" rIns="108000" bIns="36000" rtlCol="0" anchor="ctr">
            <a:normAutofit/>
          </a:bodyPr>
          <a:lstStyle/>
          <a:p>
            <a:pPr lvl="0" indent="0" algn="ctr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en-US" altLang="ko-KR" sz="2130" baseline="0" noProof="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4" name="Slide Body Text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85650" y="1116000"/>
            <a:ext cx="7582779" cy="5409344"/>
          </a:xfrm>
        </p:spPr>
        <p:txBody>
          <a:bodyPr/>
          <a:lstStyle>
            <a:lvl1pPr latinLnBrk="0">
              <a:defRPr>
                <a:solidFill>
                  <a:schemeClr val="tx2"/>
                </a:solidFill>
              </a:defRPr>
            </a:lvl1pPr>
            <a:lvl2pPr latinLnBrk="0">
              <a:defRPr>
                <a:solidFill>
                  <a:schemeClr val="tx2"/>
                </a:solidFill>
              </a:defRPr>
            </a:lvl2pPr>
            <a:lvl3pPr latinLnBrk="0">
              <a:defRPr>
                <a:solidFill>
                  <a:schemeClr val="tx2"/>
                </a:solidFill>
              </a:defRPr>
            </a:lvl3pPr>
            <a:lvl4pPr latinLnBrk="0">
              <a:defRPr>
                <a:solidFill>
                  <a:schemeClr val="tx2"/>
                </a:solidFill>
              </a:defRPr>
            </a:lvl4pPr>
            <a:lvl5pPr latinLnBrk="0"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6" name="Slide Logo">
            <a:extLst>
              <a:ext uri="{FF2B5EF4-FFF2-40B4-BE49-F238E27FC236}">
                <a16:creationId xmlns:a16="http://schemas.microsoft.com/office/drawing/2014/main" id="{28F1577E-C58F-6804-2995-CA60A66D8C54}"/>
              </a:ext>
            </a:extLst>
          </p:cNvPr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185853" y="294198"/>
            <a:ext cx="1798309" cy="52854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000" y="144000"/>
            <a:ext cx="9874852" cy="882654"/>
          </a:xfrm>
        </p:spPr>
        <p:txBody>
          <a:bodyPr/>
          <a:lstStyle>
            <a:lvl1pPr latinLnBrk="0"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5842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 userDrawn="1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D6C91AC6-E35F-3509-CD66-DEB2A31829D2}"/>
              </a:ext>
            </a:extLst>
          </p:cNvPr>
          <p:cNvSpPr/>
          <p:nvPr userDrawn="1"/>
        </p:nvSpPr>
        <p:spPr>
          <a:xfrm>
            <a:off x="216000" y="1124744"/>
            <a:ext cx="11711060" cy="5463256"/>
          </a:xfrm>
          <a:prstGeom prst="roundRect">
            <a:avLst>
              <a:gd name="adj" fmla="val 2527"/>
            </a:avLst>
          </a:prstGeom>
          <a:solidFill>
            <a:srgbClr val="004EBF"/>
          </a:solidFill>
          <a:ln w="19050">
            <a:solidFill>
              <a:schemeClr val="bg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Up Right Icon">
            <a:extLst>
              <a:ext uri="{FF2B5EF4-FFF2-40B4-BE49-F238E27FC236}">
                <a16:creationId xmlns:a16="http://schemas.microsoft.com/office/drawing/2014/main" id="{0924B62C-54DE-FCA3-FD31-249C062DD250}"/>
              </a:ext>
            </a:extLst>
          </p:cNvPr>
          <p:cNvSpPr/>
          <p:nvPr userDrawn="1"/>
        </p:nvSpPr>
        <p:spPr>
          <a:xfrm rot="5400000">
            <a:off x="10754872" y="1404639"/>
            <a:ext cx="1018758" cy="909560"/>
          </a:xfrm>
          <a:prstGeom prst="halfFrame">
            <a:avLst>
              <a:gd name="adj1" fmla="val 18518"/>
              <a:gd name="adj2" fmla="val 23280"/>
            </a:avLst>
          </a:prstGeom>
          <a:solidFill>
            <a:schemeClr val="bg1">
              <a:lumMod val="20000"/>
              <a:lumOff val="80000"/>
            </a:schemeClr>
          </a:solidFill>
          <a:ln w="9525" cap="flat" cmpd="sng">
            <a:solidFill>
              <a:srgbClr val="4E9B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7">
              <a:solidFill>
                <a:schemeClr val="bg2"/>
              </a:solidFill>
            </a:endParaRPr>
          </a:p>
        </p:txBody>
      </p:sp>
      <p:sp>
        <p:nvSpPr>
          <p:cNvPr id="6" name="Scroller">
            <a:extLst>
              <a:ext uri="{FF2B5EF4-FFF2-40B4-BE49-F238E27FC236}">
                <a16:creationId xmlns:a16="http://schemas.microsoft.com/office/drawing/2014/main" id="{91902ACE-7BCD-AE61-62B7-0274095664C4}"/>
              </a:ext>
            </a:extLst>
          </p:cNvPr>
          <p:cNvSpPr/>
          <p:nvPr userDrawn="1"/>
        </p:nvSpPr>
        <p:spPr>
          <a:xfrm>
            <a:off x="398334" y="1350660"/>
            <a:ext cx="216925" cy="5050140"/>
          </a:xfrm>
          <a:prstGeom prst="roundRect">
            <a:avLst>
              <a:gd name="adj" fmla="val 50000"/>
            </a:avLst>
          </a:prstGeom>
          <a:solidFill>
            <a:schemeClr val="bg1">
              <a:lumMod val="20000"/>
              <a:lumOff val="80000"/>
            </a:schemeClr>
          </a:solidFill>
          <a:ln w="9525" cap="flat" cmpd="sng">
            <a:solidFill>
              <a:srgbClr val="4E9B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7" dirty="0">
              <a:solidFill>
                <a:schemeClr val="bg2"/>
              </a:solidFill>
            </a:endParaRPr>
          </a:p>
        </p:txBody>
      </p:sp>
      <p:sp>
        <p:nvSpPr>
          <p:cNvPr id="11" name="Slide Body Text">
            <a:extLst>
              <a:ext uri="{FF2B5EF4-FFF2-40B4-BE49-F238E27FC236}">
                <a16:creationId xmlns:a16="http://schemas.microsoft.com/office/drawing/2014/main" id="{3696548A-24C7-0E3E-E530-CFAEE2BA687C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765820" y="1310003"/>
            <a:ext cx="10932891" cy="5143333"/>
          </a:xfrm>
          <a:prstGeom prst="rect">
            <a:avLst/>
          </a:prstGeom>
        </p:spPr>
        <p:txBody>
          <a:bodyPr spcFirstLastPara="1" wrap="square" lIns="108000" tIns="36000" rIns="108000" bIns="36000" anchor="t" anchorCtr="0">
            <a:normAutofit/>
          </a:bodyPr>
          <a:lstStyle>
            <a:lvl1pPr marL="358775" lvl="0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  <a:defRPr sz="3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  <a:lvl2pPr marL="803275" lvl="1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  <a:tabLst/>
              <a:defRPr sz="32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1260475" lvl="2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  <a:tabLst/>
              <a:defRPr sz="30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704975" lvl="3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  <a:tabLst/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2149475" lvl="4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  <a:tabLst/>
              <a:defRPr sz="26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3656686" lvl="5" indent="-42322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6133" lvl="6" indent="-42322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5581" lvl="7" indent="-42322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5028" lvl="8" indent="-42322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  <a:endParaRPr lang="bg-BG" dirty="0"/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pic>
        <p:nvPicPr>
          <p:cNvPr id="10" name="Slide Logo">
            <a:extLst>
              <a:ext uri="{FF2B5EF4-FFF2-40B4-BE49-F238E27FC236}">
                <a16:creationId xmlns:a16="http://schemas.microsoft.com/office/drawing/2014/main" id="{D2E80530-4E3A-0EFE-BB20-3E73373DBF93}"/>
              </a:ext>
            </a:extLst>
          </p:cNvPr>
          <p:cNvPicPr preferRelativeResize="0"/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185359" y="294198"/>
            <a:ext cx="1799298" cy="52854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11CBA057-9AC6-E687-0731-B76FB2988DD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15999" y="144000"/>
            <a:ext cx="9838853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>
              <a:defRPr sz="4400" b="1">
                <a:solidFill>
                  <a:schemeClr val="tx2"/>
                </a:solidFill>
                <a:latin typeface="Sofia Sans" pitchFamily="2" charset="0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Какво научихме днес?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784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2000" cy="4872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53" name="Text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0971" y="6454759"/>
            <a:ext cx="11966883" cy="33792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500" noProof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СофтУни БУДИТЕЛ – </a:t>
            </a:r>
            <a:r>
              <a:rPr lang="bg-BG" sz="1500" u="sng" noProof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https://buditel.softuni.bg</a:t>
            </a:r>
            <a:r>
              <a:rPr lang="bg-BG" sz="1500" noProof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Документ с авторски права. Нерегламентираното копиране или използване е незаконно.</a:t>
            </a:r>
          </a:p>
        </p:txBody>
      </p:sp>
      <p:pic>
        <p:nvPicPr>
          <p:cNvPr id="2" name="Slide Logo">
            <a:extLst>
              <a:ext uri="{FF2B5EF4-FFF2-40B4-BE49-F238E27FC236}">
                <a16:creationId xmlns:a16="http://schemas.microsoft.com/office/drawing/2014/main" id="{17752566-EF73-4ACF-73AC-861FFBB02623}"/>
              </a:ext>
            </a:extLst>
          </p:cNvPr>
          <p:cNvPicPr preferRelativeResize="0"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185853" y="294198"/>
            <a:ext cx="1798309" cy="528543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Slide Title">
            <a:extLst>
              <a:ext uri="{FF2B5EF4-FFF2-40B4-BE49-F238E27FC236}">
                <a16:creationId xmlns:a16="http://schemas.microsoft.com/office/drawing/2014/main" id="{2E2609AE-35F4-489D-975E-CF0D197508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8430" y="2420888"/>
            <a:ext cx="9426502" cy="1573630"/>
          </a:xfrm>
        </p:spPr>
        <p:txBody>
          <a:bodyPr vert="horz" wrap="none" lIns="0" tIns="0" rIns="0" bIns="0" rtlCol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kumimoji="0" lang="en-US" sz="13800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defRPr>
            </a:lvl1pPr>
          </a:lstStyle>
          <a:p>
            <a:pPr marL="0" marR="0" lvl="0" indent="0" defTabSz="913852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tabLst/>
            </a:pPr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7601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7" name="Logo SoftUni Buditel">
            <a:hlinkClick r:id="rId2"/>
            <a:extLst>
              <a:ext uri="{FF2B5EF4-FFF2-40B4-BE49-F238E27FC236}">
                <a16:creationId xmlns:a16="http://schemas.microsoft.com/office/drawing/2014/main" id="{023EF95E-B767-7388-884A-449FBE868CE5}"/>
              </a:ext>
            </a:extLst>
          </p:cNvPr>
          <p:cNvPicPr preferRelativeResize="0"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815171" y="5924793"/>
            <a:ext cx="1872000" cy="528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Logo SoftUni Digital">
            <a:hlinkClick r:id="rId5"/>
            <a:extLst>
              <a:ext uri="{FF2B5EF4-FFF2-40B4-BE49-F238E27FC236}">
                <a16:creationId xmlns:a16="http://schemas.microsoft.com/office/drawing/2014/main" id="{1E5FB0A9-34BC-83A4-2C2A-33C714ABF11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9815171" y="4810158"/>
            <a:ext cx="1872000" cy="634525"/>
          </a:xfrm>
          <a:prstGeom prst="rect">
            <a:avLst/>
          </a:prstGeom>
        </p:spPr>
      </p:pic>
      <p:pic>
        <p:nvPicPr>
          <p:cNvPr id="8" name="Logo SoftUni Creative">
            <a:hlinkClick r:id="rId8"/>
            <a:extLst>
              <a:ext uri="{FF2B5EF4-FFF2-40B4-BE49-F238E27FC236}">
                <a16:creationId xmlns:a16="http://schemas.microsoft.com/office/drawing/2014/main" id="{24215B95-F59A-6D2E-C035-98B0A53C6F2A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52373" y="3635654"/>
            <a:ext cx="1997596" cy="694396"/>
          </a:xfrm>
          <a:prstGeom prst="rect">
            <a:avLst/>
          </a:prstGeom>
        </p:spPr>
      </p:pic>
      <p:pic>
        <p:nvPicPr>
          <p:cNvPr id="5" name="Logo Software University">
            <a:hlinkClick r:id="rId10"/>
            <a:extLst>
              <a:ext uri="{FF2B5EF4-FFF2-40B4-BE49-F238E27FC236}">
                <a16:creationId xmlns:a16="http://schemas.microsoft.com/office/drawing/2014/main" id="{47E8798E-CBA9-48CD-B796-F9FD377DBC0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9815171" y="2632702"/>
            <a:ext cx="1872000" cy="522844"/>
          </a:xfrm>
          <a:prstGeom prst="rect">
            <a:avLst/>
          </a:prstGeom>
        </p:spPr>
      </p:pic>
      <p:pic>
        <p:nvPicPr>
          <p:cNvPr id="4" name="Logo SoftUni">
            <a:hlinkClick r:id="rId13"/>
            <a:extLst>
              <a:ext uri="{FF2B5EF4-FFF2-40B4-BE49-F238E27FC236}">
                <a16:creationId xmlns:a16="http://schemas.microsoft.com/office/drawing/2014/main" id="{395A5610-F911-4C31-BF1F-F30F8766C34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9815171" y="1576594"/>
            <a:ext cx="1870681" cy="576000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8"/>
            <a:ext cx="9398426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>
                <a:solidFill>
                  <a:schemeClr val="tx2"/>
                </a:solidFill>
              </a:defRPr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 sz="2799">
                <a:solidFill>
                  <a:schemeClr val="tx2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361950" marR="0" lvl="0" indent="-361950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398" b="0" i="0" u="none" strike="noStrike" kern="1200" cap="none" spc="0" normalizeH="0" baseline="0" noProof="0" dirty="0">
                <a:ln>
                  <a:noFill/>
                </a:ln>
                <a:solidFill>
                  <a:srgbClr val="2D313B"/>
                </a:solidFill>
                <a:effectLst/>
                <a:uLnTx/>
                <a:uFillTx/>
                <a:latin typeface="Sofia Sans"/>
                <a:ea typeface="+mn-ea"/>
                <a:cs typeface="+mn-cs"/>
              </a:rPr>
              <a:t>First Level</a:t>
            </a:r>
          </a:p>
          <a:p>
            <a:pPr marL="809625" marR="0" lvl="1" indent="-361950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198" b="0" i="0" u="none" strike="noStrike" kern="1200" cap="none" spc="0" normalizeH="0" baseline="0" noProof="0" dirty="0">
                <a:ln>
                  <a:noFill/>
                </a:ln>
                <a:solidFill>
                  <a:srgbClr val="2D313B"/>
                </a:solidFill>
                <a:effectLst/>
                <a:uLnTx/>
                <a:uFillTx/>
                <a:latin typeface="Sofia Sans"/>
                <a:ea typeface="+mn-ea"/>
                <a:cs typeface="+mn-cs"/>
              </a:rPr>
              <a:t>Second Level</a:t>
            </a:r>
          </a:p>
          <a:p>
            <a:pPr marL="1257300" marR="0" lvl="2" indent="-361950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998" b="0" i="0" u="none" strike="noStrike" kern="1200" cap="none" spc="0" normalizeH="0" baseline="0" noProof="0" dirty="0">
                <a:ln>
                  <a:noFill/>
                </a:ln>
                <a:solidFill>
                  <a:srgbClr val="2D313B"/>
                </a:solidFill>
                <a:effectLst/>
                <a:uLnTx/>
                <a:uFillTx/>
                <a:latin typeface="Sofia Sans"/>
                <a:ea typeface="+mn-ea"/>
                <a:cs typeface="+mn-cs"/>
              </a:rPr>
              <a:t>Third Level</a:t>
            </a:r>
          </a:p>
          <a:p>
            <a:pPr marL="1704975" marR="0" lvl="3" indent="-361950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798" b="0" i="0" u="none" strike="noStrike" kern="1200" cap="none" spc="0" normalizeH="0" baseline="0" noProof="0" dirty="0">
                <a:ln>
                  <a:noFill/>
                </a:ln>
                <a:solidFill>
                  <a:srgbClr val="2D313B"/>
                </a:solidFill>
                <a:effectLst/>
                <a:uLnTx/>
                <a:uFillTx/>
                <a:latin typeface="Sofia Sans"/>
                <a:ea typeface="+mn-ea"/>
                <a:cs typeface="+mn-cs"/>
              </a:rPr>
              <a:t>Fourth Level</a:t>
            </a:r>
          </a:p>
          <a:p>
            <a:pPr marL="2152650" marR="0" lvl="4" indent="-361950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598" b="0" i="0" u="none" strike="noStrike" kern="1200" cap="none" spc="0" normalizeH="0" baseline="0" noProof="0" dirty="0">
                <a:ln>
                  <a:noFill/>
                </a:ln>
                <a:solidFill>
                  <a:srgbClr val="2D313B"/>
                </a:solidFill>
                <a:effectLst/>
                <a:uLnTx/>
                <a:uFillTx/>
                <a:latin typeface="Sofia Sans"/>
                <a:ea typeface="+mn-ea"/>
                <a:cs typeface="+mn-cs"/>
              </a:rPr>
              <a:t>Fifth Level</a:t>
            </a:r>
          </a:p>
        </p:txBody>
      </p:sp>
      <p:pic>
        <p:nvPicPr>
          <p:cNvPr id="2" name="Slide Logo">
            <a:extLst>
              <a:ext uri="{FF2B5EF4-FFF2-40B4-BE49-F238E27FC236}">
                <a16:creationId xmlns:a16="http://schemas.microsoft.com/office/drawing/2014/main" id="{04B293DD-F75E-BC53-3081-4D6702731FEA}"/>
              </a:ext>
            </a:extLst>
          </p:cNvPr>
          <p:cNvPicPr preferRelativeResize="0"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185853" y="294198"/>
            <a:ext cx="1798309" cy="52854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882611" cy="882654"/>
          </a:xfrm>
        </p:spPr>
        <p:txBody>
          <a:bodyPr/>
          <a:lstStyle>
            <a:lvl1pPr latinLnBrk="0"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17640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4400" b="1" i="0" u="none" strike="noStrike" cap="none" spc="0" normalizeH="0" baseline="0" noProof="0" dirty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맑은 고딕" panose="020B0503020000020004" pitchFamily="34" charset="-127"/>
              <a:sym typeface="Arial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589240"/>
            <a:ext cx="10958928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chemeClr val="tx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949" y="4725143"/>
            <a:ext cx="10958928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chemeClr val="tx2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650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53483657-164E-4EE9-9349-4B9023216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0000" y="1116001"/>
            <a:ext cx="11815018" cy="55949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Slide Logo">
            <a:extLst>
              <a:ext uri="{FF2B5EF4-FFF2-40B4-BE49-F238E27FC236}">
                <a16:creationId xmlns:a16="http://schemas.microsoft.com/office/drawing/2014/main" id="{EE14EAA6-EFCA-F48E-DC0C-AA99A0B69CD9}"/>
              </a:ext>
            </a:extLst>
          </p:cNvPr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185853" y="294198"/>
            <a:ext cx="1798309" cy="52854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000" y="144000"/>
            <a:ext cx="9899023" cy="882654"/>
          </a:xfr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>
              <a:defRPr lang="en-US" dirty="0">
                <a:solidFill>
                  <a:schemeClr val="tx2"/>
                </a:solidFill>
              </a:defRPr>
            </a:lvl1pPr>
          </a:lstStyle>
          <a:p>
            <a:pPr marR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</a:pPr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42170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DAA8D59D-1A6A-4E36-A5A9-A826220EB6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4" name="Icon Table of Contents">
            <a:extLst>
              <a:ext uri="{FF2B5EF4-FFF2-40B4-BE49-F238E27FC236}">
                <a16:creationId xmlns:a16="http://schemas.microsoft.com/office/drawing/2014/main" id="{8C64CCDE-A19C-1884-A334-9E1E0F7AB446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33463" r="29861"/>
          <a:stretch/>
        </p:blipFill>
        <p:spPr>
          <a:xfrm>
            <a:off x="10270876" y="1106834"/>
            <a:ext cx="1712406" cy="2626967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001" y="1116000"/>
            <a:ext cx="11768161" cy="5598000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3" name="Slide Logo">
            <a:extLst>
              <a:ext uri="{FF2B5EF4-FFF2-40B4-BE49-F238E27FC236}">
                <a16:creationId xmlns:a16="http://schemas.microsoft.com/office/drawing/2014/main" id="{C61EA78A-F96A-2514-B17F-8498389D9359}"/>
              </a:ext>
            </a:extLst>
          </p:cNvPr>
          <p:cNvPicPr preferRelativeResize="0"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185853" y="294198"/>
            <a:ext cx="1798309" cy="52854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lide Title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000" y="144000"/>
            <a:ext cx="9838852" cy="88265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bg-BG" dirty="0"/>
              <a:t>Съдържание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31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E63AB395-E294-42D2-A1ED-1AF3AC4FD9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Icon Left">
            <a:extLst>
              <a:ext uri="{FF2B5EF4-FFF2-40B4-BE49-F238E27FC236}">
                <a16:creationId xmlns:a16="http://schemas.microsoft.com/office/drawing/2014/main" id="{6B2171F5-FD3A-1BF2-D157-E778F78343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7026" y="4149080"/>
            <a:ext cx="2172970" cy="2427569"/>
          </a:xfrm>
          <a:prstGeom prst="rect">
            <a:avLst/>
          </a:prstGeom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45940" y="1116000"/>
            <a:ext cx="10208262" cy="5634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Slide Logo">
            <a:extLst>
              <a:ext uri="{FF2B5EF4-FFF2-40B4-BE49-F238E27FC236}">
                <a16:creationId xmlns:a16="http://schemas.microsoft.com/office/drawing/2014/main" id="{4B13C066-8E58-FB42-D5FA-885BA284ED11}"/>
              </a:ext>
            </a:extLst>
          </p:cNvPr>
          <p:cNvPicPr preferRelativeResize="0"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185853" y="294198"/>
            <a:ext cx="1798309" cy="52854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lide Title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8" y="127050"/>
            <a:ext cx="8758234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2543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D4434E56-9456-4A3D-97F3-767CE09E2D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69728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" name="Icon Left">
            <a:extLst>
              <a:ext uri="{FF2B5EF4-FFF2-40B4-BE49-F238E27FC236}">
                <a16:creationId xmlns:a16="http://schemas.microsoft.com/office/drawing/2014/main" id="{C7D65AFF-904A-67C3-A4CD-DBB3765936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7387" y="5013176"/>
            <a:ext cx="1470081" cy="1642324"/>
          </a:xfrm>
          <a:prstGeom prst="rect">
            <a:avLst/>
          </a:prstGeom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64670" y="1116000"/>
            <a:ext cx="11127443" cy="562885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Slide Logo">
            <a:extLst>
              <a:ext uri="{FF2B5EF4-FFF2-40B4-BE49-F238E27FC236}">
                <a16:creationId xmlns:a16="http://schemas.microsoft.com/office/drawing/2014/main" id="{762C1E86-CD57-EA46-CEA4-DAA90B7F8687}"/>
              </a:ext>
            </a:extLst>
          </p:cNvPr>
          <p:cNvPicPr preferRelativeResize="0"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185853" y="294198"/>
            <a:ext cx="1798309" cy="52854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3634" y="108000"/>
            <a:ext cx="9161374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73550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>
            <a:extLst>
              <a:ext uri="{FF2B5EF4-FFF2-40B4-BE49-F238E27FC236}">
                <a16:creationId xmlns:a16="http://schemas.microsoft.com/office/drawing/2014/main" id="{E6043572-A453-48C4-AFDD-4E8F4E6B75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Slide Title">
            <a:extLst>
              <a:ext uri="{FF2B5EF4-FFF2-40B4-BE49-F238E27FC236}">
                <a16:creationId xmlns:a16="http://schemas.microsoft.com/office/drawing/2014/main" id="{FE590B68-01A2-42BB-903F-30E375DCA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6" y="108000"/>
            <a:ext cx="11896724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0236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D77701FD-BBA7-4B98-A506-DE2237A22B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Slide Body Text">
            <a:extLst>
              <a:ext uri="{FF2B5EF4-FFF2-40B4-BE49-F238E27FC236}">
                <a16:creationId xmlns:a16="http://schemas.microsoft.com/office/drawing/2014/main" id="{E94B23AF-AD8E-4C4B-B0B9-6ED1188475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0000" y="1116000"/>
            <a:ext cx="11815018" cy="55949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First Level</a:t>
            </a:r>
          </a:p>
        </p:txBody>
      </p:sp>
      <p:sp>
        <p:nvSpPr>
          <p:cNvPr id="9" name="Code Box">
            <a:extLst>
              <a:ext uri="{FF2B5EF4-FFF2-40B4-BE49-F238E27FC236}">
                <a16:creationId xmlns:a16="http://schemas.microsoft.com/office/drawing/2014/main" id="{13CCA229-C02E-D835-E984-536803E17BBA}"/>
              </a:ext>
            </a:extLst>
          </p:cNvPr>
          <p:cNvSpPr txBox="1">
            <a:spLocks/>
          </p:cNvSpPr>
          <p:nvPr userDrawn="1"/>
        </p:nvSpPr>
        <p:spPr>
          <a:xfrm>
            <a:off x="615122" y="1988840"/>
            <a:ext cx="10958580" cy="1613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lnSpc>
                <a:spcPct val="110000"/>
              </a:lnSpc>
              <a:defRPr sz="28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marL="0" lvl="0" latinLnBrk="0">
              <a:lnSpc>
                <a:spcPct val="110000"/>
              </a:lnSpc>
            </a:pPr>
            <a:r>
              <a:rPr lang="en-US" noProof="1"/>
              <a:t>Source code box</a:t>
            </a:r>
          </a:p>
          <a:p>
            <a:pPr marL="0" lvl="0" latinLnBrk="0">
              <a:lnSpc>
                <a:spcPct val="110000"/>
              </a:lnSpc>
            </a:pPr>
            <a:r>
              <a:rPr lang="en-US" noProof="1"/>
              <a:t>…</a:t>
            </a:r>
          </a:p>
          <a:p>
            <a:pPr marL="0" lvl="0" latinLnBrk="0">
              <a:lnSpc>
                <a:spcPct val="110000"/>
              </a:lnSpc>
            </a:pPr>
            <a:r>
              <a:rPr lang="en-US" noProof="1"/>
              <a:t>…</a:t>
            </a:r>
          </a:p>
        </p:txBody>
      </p:sp>
      <p:pic>
        <p:nvPicPr>
          <p:cNvPr id="3" name="Slide Logo">
            <a:extLst>
              <a:ext uri="{FF2B5EF4-FFF2-40B4-BE49-F238E27FC236}">
                <a16:creationId xmlns:a16="http://schemas.microsoft.com/office/drawing/2014/main" id="{CE2257B9-3EB1-617E-F9E4-775C07DBCA48}"/>
              </a:ext>
            </a:extLst>
          </p:cNvPr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185853" y="294198"/>
            <a:ext cx="1798309" cy="52854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Title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000" y="144000"/>
            <a:ext cx="9874852" cy="88265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3404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0784" y="1091472"/>
            <a:ext cx="3551604" cy="35525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4400" b="1" i="0" u="none" strike="noStrike" cap="none" spc="0" normalizeH="0" baseline="0" noProof="0" dirty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맑은 고딕" panose="020B0503020000020004" pitchFamily="34" charset="-127"/>
              <a:sym typeface="Arial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4832547" y="2948948"/>
            <a:ext cx="6878490" cy="76808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latinLnBrk="0">
              <a:buNone/>
              <a:defRPr lang="en-US" sz="3998" b="0" baseline="0" noProof="0" dirty="0">
                <a:solidFill>
                  <a:schemeClr val="tx2"/>
                </a:solidFill>
                <a:cs typeface="Arial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4832547" y="1995295"/>
            <a:ext cx="6878490" cy="90025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latinLnBrk="0">
              <a:buNone/>
              <a:defRPr lang="en-US" altLang="ko-KR" sz="5396" baseline="0" noProof="0" dirty="0">
                <a:solidFill>
                  <a:schemeClr val="tx2"/>
                </a:solidFill>
                <a:ea typeface="+mn-ea"/>
                <a:cs typeface="Arial" pitchFamily="34" charset="0"/>
              </a:defRPr>
            </a:lvl1pPr>
          </a:lstStyle>
          <a:p>
            <a:pPr lvl="0" algn="ctr"/>
            <a:r>
              <a:rPr lang="en-US" noProof="0" dirty="0"/>
              <a:t>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01353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000" y="1116000"/>
            <a:ext cx="11801748" cy="55980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144000"/>
            <a:ext cx="11801748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pPr marR="0" lv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-GB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976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76" r:id="rId3"/>
    <p:sldLayoutId id="2147483672" r:id="rId4"/>
    <p:sldLayoutId id="2147483674" r:id="rId5"/>
    <p:sldLayoutId id="2147483675" r:id="rId6"/>
    <p:sldLayoutId id="2147483677" r:id="rId7"/>
    <p:sldLayoutId id="2147483679" r:id="rId8"/>
    <p:sldLayoutId id="2147483688" r:id="rId9"/>
    <p:sldLayoutId id="2147483678" r:id="rId10"/>
    <p:sldLayoutId id="2147483690" r:id="rId11"/>
    <p:sldLayoutId id="2147483692" r:id="rId12"/>
    <p:sldLayoutId id="2147483689" r:id="rId13"/>
    <p:sldLayoutId id="2147483691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hangingPunct="1">
        <a:spcBef>
          <a:spcPct val="0"/>
        </a:spcBef>
        <a:buNone/>
        <a:defRPr lang="en-US" sz="4400" b="1" i="0" u="none" strike="noStrike" kern="1200" cap="none" dirty="0">
          <a:solidFill>
            <a:schemeClr val="tx2"/>
          </a:solidFill>
          <a:latin typeface="+mj-lt"/>
          <a:ea typeface="+mj-ea"/>
          <a:cs typeface="+mj-cs"/>
          <a:sym typeface="Arial"/>
        </a:defRPr>
      </a:lvl1pPr>
    </p:titleStyle>
    <p:bodyStyle>
      <a:lvl1pPr marL="36195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2"/>
          </a:solidFill>
          <a:latin typeface="+mn-lt"/>
          <a:ea typeface="+mn-ea"/>
          <a:cs typeface="+mn-cs"/>
        </a:defRPr>
      </a:lvl1pPr>
      <a:lvl2pPr marL="809625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2"/>
          </a:solidFill>
          <a:latin typeface="+mn-lt"/>
          <a:ea typeface="+mn-ea"/>
          <a:cs typeface="+mn-cs"/>
        </a:defRPr>
      </a:lvl2pPr>
      <a:lvl3pPr marL="125730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2"/>
          </a:solidFill>
          <a:latin typeface="+mn-lt"/>
          <a:ea typeface="+mn-ea"/>
          <a:cs typeface="+mn-cs"/>
        </a:defRPr>
      </a:lvl3pPr>
      <a:lvl4pPr marL="1704975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2"/>
          </a:solidFill>
          <a:latin typeface="+mn-lt"/>
          <a:ea typeface="+mn-ea"/>
          <a:cs typeface="+mn-cs"/>
        </a:defRPr>
      </a:lvl4pPr>
      <a:lvl5pPr marL="215265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2"/>
          </a:solidFill>
          <a:latin typeface="+mn-lt"/>
          <a:ea typeface="+mn-ea"/>
          <a:cs typeface="+mn-cs"/>
        </a:defRPr>
      </a:lvl5pPr>
      <a:lvl6pPr marL="3350704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hyperlink" Target="https://softuni.bg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FF031CE0-CA4C-00DB-080D-02ABE1A540B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15493" y="5263605"/>
            <a:ext cx="3704648" cy="444793"/>
          </a:xfrm>
        </p:spPr>
        <p:txBody>
          <a:bodyPr/>
          <a:lstStyle/>
          <a:p>
            <a:r>
              <a:rPr lang="bg-BG" dirty="0"/>
              <a:t>СофтУни БУДИТЕЛ</a:t>
            </a:r>
            <a:endParaRPr lang="en-US" dirty="0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96E7B6AC-AB81-BB79-5499-3F8744E840C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15493" y="4771666"/>
            <a:ext cx="3704648" cy="506796"/>
          </a:xfrm>
        </p:spPr>
        <p:txBody>
          <a:bodyPr/>
          <a:lstStyle/>
          <a:p>
            <a:r>
              <a:rPr lang="bg-BG" dirty="0"/>
              <a:t>Светлин Наков</a:t>
            </a:r>
            <a:endParaRPr lang="en-US" dirty="0"/>
          </a:p>
        </p:txBody>
      </p:sp>
      <p:pic>
        <p:nvPicPr>
          <p:cNvPr id="18" name="Picture 6" descr="Value Proposition Canvas | Free Presentation Template - Piktochart">
            <a:extLst>
              <a:ext uri="{FF2B5EF4-FFF2-40B4-BE49-F238E27FC236}">
                <a16:creationId xmlns:a16="http://schemas.microsoft.com/office/drawing/2014/main" id="{8FEFE576-0C1E-DC93-CFD8-2D036C1D29C1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35958" y="3212976"/>
            <a:ext cx="5754798" cy="3112540"/>
          </a:xfrm>
          <a:noFill/>
          <a:ln>
            <a:solidFill>
              <a:schemeClr val="accent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ubtitle 11">
            <a:extLst>
              <a:ext uri="{FF2B5EF4-FFF2-40B4-BE49-F238E27FC236}">
                <a16:creationId xmlns:a16="http://schemas.microsoft.com/office/drawing/2014/main" id="{26B43414-D204-081D-BE50-642EBDC36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572" y="1484784"/>
            <a:ext cx="10962447" cy="1385863"/>
          </a:xfrm>
        </p:spPr>
        <p:txBody>
          <a:bodyPr>
            <a:normAutofit fontScale="92500" lnSpcReduction="20000"/>
          </a:bodyPr>
          <a:lstStyle/>
          <a:p>
            <a:r>
              <a:rPr lang="bg-BG" dirty="0"/>
              <a:t>Какво е стойностно предложение?</a:t>
            </a:r>
          </a:p>
          <a:p>
            <a:r>
              <a:rPr lang="bg-BG" dirty="0"/>
              <a:t>Продукт. Услуга. Конкурентни предимства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05B4AC-7C86-1853-821D-28C741B1A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572" y="485052"/>
            <a:ext cx="10962447" cy="953212"/>
          </a:xfrm>
        </p:spPr>
        <p:txBody>
          <a:bodyPr>
            <a:normAutofit fontScale="90000"/>
          </a:bodyPr>
          <a:lstStyle/>
          <a:p>
            <a:r>
              <a:rPr lang="bg-BG" dirty="0"/>
              <a:t>Стойностно предложение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00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E830AA-0EF0-E0A3-3EDD-5028B630A3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2D99A-CC0A-47E6-BA1E-371BF5DC73C3}" type="slidenum">
              <a:rPr lang="bg-BG" smtClean="0"/>
              <a:pPr/>
              <a:t>10</a:t>
            </a:fld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3DD950-C154-8471-3E2D-760BD02FEF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2444" y="1116000"/>
            <a:ext cx="5605600" cy="5189168"/>
          </a:xfrm>
        </p:spPr>
        <p:txBody>
          <a:bodyPr>
            <a:normAutofit fontScale="77500" lnSpcReduction="20000"/>
          </a:bodyPr>
          <a:lstStyle/>
          <a:p>
            <a:pPr lvl="0">
              <a:lnSpc>
                <a:spcPct val="110000"/>
              </a:lnSpc>
            </a:pPr>
            <a:r>
              <a:rPr lang="bg-BG" sz="3800" b="1" dirty="0">
                <a:solidFill>
                  <a:schemeClr val="bg1"/>
                </a:solidFill>
              </a:rPr>
              <a:t>Услуги</a:t>
            </a:r>
            <a:endParaRPr lang="bg-BG" b="1" noProof="0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</a:pPr>
            <a:r>
              <a:rPr lang="bg-BG" dirty="0"/>
              <a:t>Сделки, при които не се прехвърлят физически стоки</a:t>
            </a:r>
            <a:endParaRPr lang="bg-BG" noProof="0" dirty="0"/>
          </a:p>
          <a:p>
            <a:pPr lvl="1">
              <a:lnSpc>
                <a:spcPct val="110000"/>
              </a:lnSpc>
            </a:pPr>
            <a:r>
              <a:rPr lang="bg-BG" dirty="0"/>
              <a:t>Нематериален</a:t>
            </a:r>
            <a:endParaRPr lang="bg-BG" noProof="0" dirty="0"/>
          </a:p>
          <a:p>
            <a:pPr lvl="1">
              <a:lnSpc>
                <a:spcPct val="110000"/>
              </a:lnSpc>
            </a:pPr>
            <a:r>
              <a:rPr lang="bg-BG" dirty="0"/>
              <a:t>Не могат да бъдат произведени, съхранявани и транспортирани</a:t>
            </a:r>
            <a:endParaRPr lang="bg-BG" noProof="0" dirty="0"/>
          </a:p>
          <a:p>
            <a:pPr lvl="1">
              <a:lnSpc>
                <a:spcPct val="110000"/>
              </a:lnSpc>
            </a:pPr>
            <a:r>
              <a:rPr lang="bg-BG" dirty="0" err="1"/>
              <a:t>Ex</a:t>
            </a:r>
            <a:r>
              <a:rPr lang="bg-BG" dirty="0"/>
              <a:t>: почистване, ремонт на автомобили, подстригване, медицински прегледи</a:t>
            </a:r>
            <a:endParaRPr lang="bg-BG" noProof="0" dirty="0"/>
          </a:p>
          <a:p>
            <a:pPr lvl="1">
              <a:lnSpc>
                <a:spcPct val="110000"/>
              </a:lnSpc>
            </a:pPr>
            <a:r>
              <a:rPr lang="bg-BG" dirty="0"/>
              <a:t>Не се връщат или заменят</a:t>
            </a:r>
            <a:endParaRPr lang="bg-BG" noProof="0" dirty="0"/>
          </a:p>
          <a:p>
            <a:pPr lvl="1">
              <a:lnSpc>
                <a:spcPct val="110000"/>
              </a:lnSpc>
            </a:pPr>
            <a:r>
              <a:rPr lang="bg-BG" dirty="0"/>
              <a:t>Всяка доставка на услуга никога не е една и съща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EA1021-11FB-5067-F475-243A3B35D6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999" y="1116000"/>
            <a:ext cx="5266341" cy="5189168"/>
          </a:xfrm>
        </p:spPr>
        <p:txBody>
          <a:bodyPr spcFirstLastPara="1" vert="horz" wrap="square" lIns="108000" tIns="36000" rIns="108000" bIns="36000" rtlCol="0" anchor="t" anchorCtr="0">
            <a:normAutofit fontScale="77500" lnSpcReduction="20000"/>
          </a:bodyPr>
          <a:lstStyle/>
          <a:p>
            <a:r>
              <a:rPr lang="bg-BG" sz="3800" b="1" dirty="0">
                <a:solidFill>
                  <a:schemeClr val="bg1"/>
                </a:solidFill>
              </a:rPr>
              <a:t>Стоки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Предмет или система, предоставена на клиентите</a:t>
            </a:r>
          </a:p>
          <a:p>
            <a:pPr lvl="1"/>
            <a:r>
              <a:rPr lang="bg-BG" dirty="0"/>
              <a:t>Материални</a:t>
            </a:r>
          </a:p>
          <a:p>
            <a:pPr lvl="1"/>
            <a:r>
              <a:rPr lang="bg-BG" dirty="0"/>
              <a:t>Произведени, съхранявани и транспортирани</a:t>
            </a:r>
          </a:p>
          <a:p>
            <a:pPr lvl="1"/>
            <a:r>
              <a:rPr lang="bg-BG" dirty="0"/>
              <a:t>Пример: храна, мебели, електронни устройства </a:t>
            </a:r>
          </a:p>
          <a:p>
            <a:pPr lvl="1"/>
            <a:r>
              <a:rPr lang="bg-BG" dirty="0"/>
              <a:t>Тя може да бъде върната / заменена</a:t>
            </a:r>
          </a:p>
          <a:p>
            <a:pPr lvl="1"/>
            <a:r>
              <a:rPr lang="bg-BG" dirty="0"/>
              <a:t>Продуктите могат да бъдат идентични</a:t>
            </a:r>
          </a:p>
          <a:p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B127AA3-DC87-9634-2D7D-DE5CC2BBA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Стоки срещу услуги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93A5CE-FBED-54C9-C92D-B63A61B1B4CD}"/>
              </a:ext>
            </a:extLst>
          </p:cNvPr>
          <p:cNvSpPr txBox="1"/>
          <p:nvPr/>
        </p:nvSpPr>
        <p:spPr>
          <a:xfrm>
            <a:off x="5460690" y="3268221"/>
            <a:ext cx="112469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/>
              <a:t>срещу</a:t>
            </a:r>
          </a:p>
        </p:txBody>
      </p:sp>
    </p:spTree>
    <p:extLst>
      <p:ext uri="{BB962C8B-B14F-4D97-AF65-F5344CB8AC3E}">
        <p14:creationId xmlns:p14="http://schemas.microsoft.com/office/powerpoint/2010/main" val="353901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JSON">
            <a:extLst>
              <a:ext uri="{FF2B5EF4-FFF2-40B4-BE49-F238E27FC236}">
                <a16:creationId xmlns:a16="http://schemas.microsoft.com/office/drawing/2014/main" id="{2270ACC5-8169-478D-B459-9B0DCDB59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7938" y="1257992"/>
            <a:ext cx="4026070" cy="280789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Обекти, свойства и </a:t>
            </a:r>
            <a:r>
              <a:rPr lang="en-US" dirty="0"/>
              <a:t>JSON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Обекти в </a:t>
            </a:r>
            <a:r>
              <a:rPr lang="en-US" dirty="0"/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66684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78D359D-BFC9-4FB9-8654-A5D0FCAEFD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Slide Body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5000"/>
              </a:lnSpc>
              <a:buClr>
                <a:schemeClr val="tx1"/>
              </a:buClr>
            </a:pPr>
            <a:r>
              <a:rPr lang="bg-BG" dirty="0"/>
              <a:t>Курсовите задачи изискват </a:t>
            </a:r>
            <a:r>
              <a:rPr lang="bg-BG" b="1" dirty="0"/>
              <a:t>търсене в интернет</a:t>
            </a:r>
          </a:p>
          <a:p>
            <a:pPr lvl="1">
              <a:lnSpc>
                <a:spcPct val="115000"/>
              </a:lnSpc>
              <a:buClr>
                <a:schemeClr val="tx1"/>
              </a:buClr>
            </a:pPr>
            <a:r>
              <a:rPr lang="bg-BG" dirty="0"/>
              <a:t>Това е важна част от учебния процес</a:t>
            </a:r>
          </a:p>
          <a:p>
            <a:pPr lvl="1">
              <a:lnSpc>
                <a:spcPct val="115000"/>
              </a:lnSpc>
              <a:buClr>
                <a:schemeClr val="tx1"/>
              </a:buClr>
            </a:pPr>
            <a:r>
              <a:rPr lang="bg-BG" dirty="0"/>
              <a:t>Някои упражнения умишлено нямат подсказки</a:t>
            </a:r>
          </a:p>
          <a:p>
            <a:pPr>
              <a:lnSpc>
                <a:spcPct val="115000"/>
              </a:lnSpc>
              <a:spcBef>
                <a:spcPts val="1799"/>
              </a:spcBef>
              <a:buClr>
                <a:schemeClr val="tx1"/>
              </a:buClr>
            </a:pPr>
            <a:r>
              <a:rPr lang="bg-BG" dirty="0"/>
              <a:t>Научете се да намирате решения!</a:t>
            </a:r>
          </a:p>
          <a:p>
            <a:pPr lvl="1">
              <a:lnSpc>
                <a:spcPct val="115000"/>
              </a:lnSpc>
              <a:buClr>
                <a:schemeClr val="tx1"/>
              </a:buClr>
            </a:pPr>
            <a:r>
              <a:rPr lang="bg-BG" dirty="0"/>
              <a:t>Разработката на софтуер включва</a:t>
            </a:r>
            <a:br>
              <a:rPr lang="bg-BG" dirty="0"/>
            </a:br>
            <a:r>
              <a:rPr lang="bg-BG" b="1" dirty="0"/>
              <a:t>ежедневно търсене и учене</a:t>
            </a:r>
          </a:p>
          <a:p>
            <a:pPr lvl="1">
              <a:lnSpc>
                <a:spcPct val="115000"/>
              </a:lnSpc>
              <a:buClr>
                <a:schemeClr val="tx1"/>
              </a:buClr>
            </a:pPr>
            <a:r>
              <a:rPr lang="bg-BG" b="1" dirty="0"/>
              <a:t>Без извинения</a:t>
            </a:r>
            <a:r>
              <a:rPr lang="bg-BG" dirty="0"/>
              <a:t>, просто се научете да учите!</a:t>
            </a:r>
          </a:p>
          <a:p>
            <a:pPr lvl="1">
              <a:lnSpc>
                <a:spcPct val="115000"/>
              </a:lnSpc>
              <a:buClr>
                <a:schemeClr val="tx1"/>
              </a:buClr>
            </a:pPr>
            <a:r>
              <a:rPr lang="bg-BG" dirty="0"/>
              <a:t>Разработчиците </a:t>
            </a:r>
            <a:r>
              <a:rPr lang="bg-BG" b="1" dirty="0"/>
              <a:t>учат нови технологии</a:t>
            </a:r>
            <a:r>
              <a:rPr lang="bg-BG" dirty="0"/>
              <a:t>,</a:t>
            </a:r>
            <a:br>
              <a:rPr lang="bg-BG" dirty="0"/>
            </a:br>
            <a:r>
              <a:rPr lang="bg-BG" dirty="0"/>
              <a:t>инструменти, езици всеки ден!</a:t>
            </a:r>
          </a:p>
        </p:txBody>
      </p:sp>
      <p:sp>
        <p:nvSpPr>
          <p:cNvPr id="4" name="Slide Title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Научете се да търсите в интернет</a:t>
            </a:r>
            <a:endParaRPr lang="bg-BG" dirty="0"/>
          </a:p>
        </p:txBody>
      </p:sp>
      <p:pic>
        <p:nvPicPr>
          <p:cNvPr id="14" name="Picture Reading Book">
            <a:extLst>
              <a:ext uri="{FF2B5EF4-FFF2-40B4-BE49-F238E27FC236}">
                <a16:creationId xmlns:a16="http://schemas.microsoft.com/office/drawing/2014/main" id="{57B78E1C-877B-427F-AAEF-BEAD8D3C6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55078" y="3930070"/>
            <a:ext cx="1590780" cy="1584661"/>
          </a:xfrm>
          <a:prstGeom prst="rect">
            <a:avLst/>
          </a:prstGeom>
        </p:spPr>
      </p:pic>
      <p:pic>
        <p:nvPicPr>
          <p:cNvPr id="5" name="Picture Search">
            <a:extLst>
              <a:ext uri="{FF2B5EF4-FFF2-40B4-BE49-F238E27FC236}">
                <a16:creationId xmlns:a16="http://schemas.microsoft.com/office/drawing/2014/main" id="{F8087262-3054-478E-93C5-581F1CE86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78371" y="3157885"/>
            <a:ext cx="1602830" cy="1564515"/>
          </a:xfrm>
          <a:prstGeom prst="rect">
            <a:avLst/>
          </a:prstGeom>
        </p:spPr>
      </p:pic>
      <p:pic>
        <p:nvPicPr>
          <p:cNvPr id="6" name="Picture Search Cloud">
            <a:extLst>
              <a:ext uri="{FF2B5EF4-FFF2-40B4-BE49-F238E27FC236}">
                <a16:creationId xmlns:a16="http://schemas.microsoft.com/office/drawing/2014/main" id="{84D0849A-0B29-4F4F-8E67-058FA055A7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27085" y="1720264"/>
            <a:ext cx="1718773" cy="169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Кратко обяснение на </a:t>
            </a:r>
            <a:r>
              <a:rPr lang="bg-BG" b="1" dirty="0">
                <a:solidFill>
                  <a:schemeClr val="bg1"/>
                </a:solidFill>
              </a:rPr>
              <a:t>темата на слайд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Примерен блок със </a:t>
            </a:r>
            <a:r>
              <a:rPr lang="bg-BG" b="1" dirty="0">
                <a:solidFill>
                  <a:schemeClr val="bg1"/>
                </a:solidFill>
              </a:rPr>
              <a:t>сорс код</a:t>
            </a:r>
            <a:r>
              <a:rPr lang="bg-BG" dirty="0"/>
              <a:t>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Примерен слайд</a:t>
            </a:r>
            <a:endParaRPr lang="en-US" dirty="0"/>
          </a:p>
        </p:txBody>
      </p:sp>
      <p:sp>
        <p:nvSpPr>
          <p:cNvPr id="5" name="Code Box"/>
          <p:cNvSpPr txBox="1">
            <a:spLocks/>
          </p:cNvSpPr>
          <p:nvPr/>
        </p:nvSpPr>
        <p:spPr>
          <a:xfrm>
            <a:off x="929855" y="2671160"/>
            <a:ext cx="10303120" cy="35097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lnSpc>
                <a:spcPct val="110000"/>
              </a:lnSpc>
              <a:defRPr sz="28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noProof="1"/>
              <a:t>let names = </a:t>
            </a:r>
            <a:r>
              <a:rPr lang="en-US" noProof="1">
                <a:solidFill>
                  <a:schemeClr val="bg1"/>
                </a:solidFill>
              </a:rPr>
              <a:t>new</a:t>
            </a:r>
            <a:r>
              <a:rPr lang="en-US" noProof="1"/>
              <a:t> </a:t>
            </a:r>
            <a:r>
              <a:rPr lang="en-US" noProof="1">
                <a:solidFill>
                  <a:schemeClr val="bg1"/>
                </a:solidFill>
              </a:rPr>
              <a:t>Set</a:t>
            </a:r>
            <a:r>
              <a:rPr lang="en-US" noProof="1"/>
              <a:t>();</a:t>
            </a:r>
          </a:p>
          <a:p>
            <a:r>
              <a:rPr lang="en-US" noProof="1"/>
              <a:t>names.</a:t>
            </a:r>
            <a:r>
              <a:rPr lang="en-US" noProof="1">
                <a:solidFill>
                  <a:schemeClr val="bg1"/>
                </a:solidFill>
              </a:rPr>
              <a:t>add</a:t>
            </a:r>
            <a:r>
              <a:rPr lang="en-US" noProof="1"/>
              <a:t>("Peter"); names.</a:t>
            </a:r>
            <a:r>
              <a:rPr lang="en-US" noProof="1">
                <a:solidFill>
                  <a:schemeClr val="bg1"/>
                </a:solidFill>
              </a:rPr>
              <a:t>add</a:t>
            </a:r>
            <a:r>
              <a:rPr lang="en-US" noProof="1"/>
              <a:t>(20);</a:t>
            </a:r>
          </a:p>
          <a:p>
            <a:r>
              <a:rPr lang="en-US" noProof="1"/>
              <a:t>names.</a:t>
            </a:r>
            <a:r>
              <a:rPr lang="en-US" noProof="1">
                <a:solidFill>
                  <a:schemeClr val="bg1"/>
                </a:solidFill>
              </a:rPr>
              <a:t>add</a:t>
            </a:r>
            <a:r>
              <a:rPr lang="en-US" noProof="1"/>
              <a:t>("Maria"); names.</a:t>
            </a:r>
            <a:r>
              <a:rPr lang="en-US" noProof="1">
                <a:solidFill>
                  <a:schemeClr val="bg1"/>
                </a:solidFill>
              </a:rPr>
              <a:t>add</a:t>
            </a:r>
            <a:r>
              <a:rPr lang="en-US" noProof="1"/>
              <a:t>(5);</a:t>
            </a:r>
          </a:p>
          <a:p>
            <a:r>
              <a:rPr lang="en-US" noProof="1"/>
              <a:t>console.log(names.</a:t>
            </a:r>
            <a:r>
              <a:rPr lang="en-US" noProof="1">
                <a:solidFill>
                  <a:schemeClr val="bg1"/>
                </a:solidFill>
              </a:rPr>
              <a:t>has</a:t>
            </a:r>
            <a:r>
              <a:rPr lang="en-US" noProof="1"/>
              <a:t>('Peter')); </a:t>
            </a:r>
            <a:r>
              <a:rPr lang="en-US" noProof="1">
                <a:solidFill>
                  <a:schemeClr val="accent2">
                    <a:lumMod val="75000"/>
                  </a:schemeClr>
                </a:solidFill>
              </a:rPr>
              <a:t>// true</a:t>
            </a:r>
          </a:p>
          <a:p>
            <a:r>
              <a:rPr lang="en-US" noProof="1"/>
              <a:t>names.</a:t>
            </a:r>
            <a:r>
              <a:rPr lang="en-US" noProof="1">
                <a:solidFill>
                  <a:schemeClr val="bg1"/>
                </a:solidFill>
              </a:rPr>
              <a:t>add</a:t>
            </a:r>
            <a:r>
              <a:rPr lang="en-US" noProof="1"/>
              <a:t>("Maria"); </a:t>
            </a:r>
            <a:r>
              <a:rPr lang="en-US" noProof="1">
                <a:solidFill>
                  <a:schemeClr val="accent2">
                    <a:lumMod val="75000"/>
                  </a:schemeClr>
                </a:solidFill>
              </a:rPr>
              <a:t>// </a:t>
            </a:r>
            <a:r>
              <a:rPr lang="bg-BG" noProof="1">
                <a:solidFill>
                  <a:schemeClr val="accent2">
                    <a:lumMod val="75000"/>
                  </a:schemeClr>
                </a:solidFill>
              </a:rPr>
              <a:t>Пропускаме повторенията</a:t>
            </a:r>
            <a:endParaRPr lang="en-US" noProof="1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noProof="1"/>
              <a:t>names.</a:t>
            </a:r>
            <a:r>
              <a:rPr lang="en-US" noProof="1">
                <a:solidFill>
                  <a:schemeClr val="bg1"/>
                </a:solidFill>
              </a:rPr>
              <a:t>delete</a:t>
            </a:r>
            <a:r>
              <a:rPr lang="en-US" noProof="1"/>
              <a:t>(20); </a:t>
            </a:r>
            <a:r>
              <a:rPr lang="en-US" noProof="1">
                <a:solidFill>
                  <a:schemeClr val="accent2">
                    <a:lumMod val="75000"/>
                  </a:schemeClr>
                </a:solidFill>
              </a:rPr>
              <a:t>// </a:t>
            </a:r>
            <a:r>
              <a:rPr lang="bg-BG" noProof="1">
                <a:solidFill>
                  <a:schemeClr val="accent2">
                    <a:lumMod val="75000"/>
                  </a:schemeClr>
                </a:solidFill>
              </a:rPr>
              <a:t>Изтриваме елемент (ако го има)</a:t>
            </a:r>
            <a:endParaRPr lang="en-US" noProof="1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noProof="1">
                <a:solidFill>
                  <a:schemeClr val="bg1"/>
                </a:solidFill>
              </a:rPr>
              <a:t>for</a:t>
            </a:r>
            <a:r>
              <a:rPr lang="en-US" noProof="1"/>
              <a:t> (let name </a:t>
            </a:r>
            <a:r>
              <a:rPr lang="en-US" noProof="1">
                <a:solidFill>
                  <a:schemeClr val="bg1"/>
                </a:solidFill>
              </a:rPr>
              <a:t>of</a:t>
            </a:r>
            <a:r>
              <a:rPr lang="en-US" noProof="1"/>
              <a:t> names) console.log(name);</a:t>
            </a:r>
          </a:p>
        </p:txBody>
      </p:sp>
      <p:pic>
        <p:nvPicPr>
          <p:cNvPr id="6" name="Picture Co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740" y="2500436"/>
            <a:ext cx="5497231" cy="596398"/>
          </a:xfrm>
          <a:prstGeom prst="roundRect">
            <a:avLst>
              <a:gd name="adj" fmla="val 45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D0F5-6E2C-4A4E-939F-CBD48F771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Прости операции с дебъгера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8FA0040-7471-4A28-9348-EDBD2D6C8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319" y="1484784"/>
            <a:ext cx="2220185" cy="22201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054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4822F2F8-741E-4783-B268-222AB07661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>
                <a:solidFill>
                  <a:schemeClr val="bg1"/>
                </a:solidFill>
              </a:rPr>
              <a:t>Дебъгване</a:t>
            </a:r>
            <a:r>
              <a:rPr lang="bg-BG"/>
              <a:t> </a:t>
            </a:r>
            <a:r>
              <a:rPr lang="bg-BG" dirty="0"/>
              <a:t>== процесът на постъпково проследяване на изпълнението на програмата</a:t>
            </a:r>
          </a:p>
          <a:p>
            <a:pPr lvl="1"/>
            <a:r>
              <a:rPr lang="bg-BG" dirty="0"/>
              <a:t>С цел намиране на грешки (бъгове)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566" y="3140968"/>
            <a:ext cx="6806418" cy="33374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utoShape 7">
            <a:extLst>
              <a:ext uri="{FF2B5EF4-FFF2-40B4-BE49-F238E27FC236}">
                <a16:creationId xmlns:a16="http://schemas.microsoft.com/office/drawing/2014/main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128" y="3284984"/>
            <a:ext cx="2167605" cy="1065800"/>
          </a:xfrm>
          <a:prstGeom prst="wedgeRoundRectCallout">
            <a:avLst>
              <a:gd name="adj1" fmla="val 64593"/>
              <a:gd name="adj2" fmla="val 37088"/>
              <a:gd name="adj3" fmla="val 16667"/>
            </a:avLst>
          </a:prstGeom>
          <a:solidFill>
            <a:schemeClr val="bg1">
              <a:lumMod val="75000"/>
              <a:alpha val="89804"/>
            </a:schemeClr>
          </a:solidFill>
          <a:ln w="19050">
            <a:solidFill>
              <a:schemeClr val="bg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Точка на прекъсване</a:t>
            </a:r>
          </a:p>
        </p:txBody>
      </p:sp>
    </p:spTree>
    <p:extLst>
      <p:ext uri="{BB962C8B-B14F-4D97-AF65-F5344CB8AC3E}">
        <p14:creationId xmlns:p14="http://schemas.microsoft.com/office/powerpoint/2010/main" val="132764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Дебъгване с Visual Studio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Натиснете </a:t>
            </a:r>
            <a:r>
              <a:rPr lang="bg-BG" sz="3000" b="1" dirty="0">
                <a:solidFill>
                  <a:schemeClr val="bg1"/>
                </a:solidFill>
              </a:rPr>
              <a:t>[F5]</a:t>
            </a:r>
            <a:r>
              <a:rPr lang="bg-BG" sz="3000" b="1" dirty="0">
                <a:solidFill>
                  <a:srgbClr val="DAA600"/>
                </a:solidFill>
              </a:rPr>
              <a:t> </a:t>
            </a:r>
            <a:r>
              <a:rPr lang="bg-BG" sz="3000" dirty="0"/>
              <a:t>за стартиране на програмата в </a:t>
            </a:r>
            <a:r>
              <a:rPr lang="bg-BG" sz="3000" b="1" dirty="0"/>
              <a:t>дебъг режим</a:t>
            </a:r>
          </a:p>
          <a:p>
            <a:r>
              <a:rPr lang="bg-BG" sz="3000" dirty="0"/>
              <a:t>Преминете към следващата стъпка на изпълнение с </a:t>
            </a:r>
            <a:r>
              <a:rPr lang="bg-BG" sz="3000" b="1" dirty="0">
                <a:solidFill>
                  <a:schemeClr val="bg1"/>
                </a:solidFill>
              </a:rPr>
              <a:t>[F10]</a:t>
            </a:r>
          </a:p>
          <a:p>
            <a:r>
              <a:rPr lang="bg-BG" sz="3000" dirty="0"/>
              <a:t>Настинете </a:t>
            </a:r>
            <a:r>
              <a:rPr lang="bg-BG" sz="3000" b="1" dirty="0">
                <a:solidFill>
                  <a:schemeClr val="bg1"/>
                </a:solidFill>
              </a:rPr>
              <a:t>[F9] </a:t>
            </a:r>
            <a:r>
              <a:rPr lang="bg-BG" sz="3000" dirty="0"/>
              <a:t>за създаване на </a:t>
            </a:r>
            <a:r>
              <a:rPr lang="bg-BG" sz="3000" b="1" dirty="0"/>
              <a:t>стопер</a:t>
            </a:r>
            <a:r>
              <a:rPr lang="bg-BG" sz="3000" dirty="0"/>
              <a:t> (</a:t>
            </a:r>
            <a:r>
              <a:rPr lang="en-US" sz="3000" dirty="0"/>
              <a:t>breakpoint</a:t>
            </a:r>
            <a:r>
              <a:rPr lang="bg-BG" sz="3000" dirty="0"/>
              <a:t>)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3000" dirty="0"/>
              <a:t>Стартирайте програмата и тя ще спре, когато достигне стопера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124" y="3789040"/>
            <a:ext cx="7135178" cy="26403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B059267-CC14-4B8D-9284-446E66A63D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601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DE0889-D5B2-4B1E-B823-519975AFCA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Проверка на няколко стойности наведнъж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Конструкция "</a:t>
            </a:r>
            <a:r>
              <a:rPr lang="en-US" dirty="0"/>
              <a:t>switch-case"</a:t>
            </a:r>
          </a:p>
        </p:txBody>
      </p:sp>
      <p:sp>
        <p:nvSpPr>
          <p:cNvPr id="4" name="Текстово поле 2">
            <a:extLst>
              <a:ext uri="{FF2B5EF4-FFF2-40B4-BE49-F238E27FC236}">
                <a16:creationId xmlns:a16="http://schemas.microsoft.com/office/drawing/2014/main" id="{88E6813F-1702-433C-8C2D-C791882189F1}"/>
              </a:ext>
            </a:extLst>
          </p:cNvPr>
          <p:cNvSpPr txBox="1"/>
          <p:nvPr/>
        </p:nvSpPr>
        <p:spPr>
          <a:xfrm>
            <a:off x="4818588" y="1604571"/>
            <a:ext cx="24730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switch()</a:t>
            </a:r>
          </a:p>
          <a:p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case:</a:t>
            </a:r>
          </a:p>
          <a:p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…</a:t>
            </a:r>
          </a:p>
          <a:p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default:  </a:t>
            </a:r>
          </a:p>
        </p:txBody>
      </p:sp>
    </p:spTree>
    <p:extLst>
      <p:ext uri="{BB962C8B-B14F-4D97-AF65-F5344CB8AC3E}">
        <p14:creationId xmlns:p14="http://schemas.microsoft.com/office/powerpoint/2010/main" val="367797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latin typeface="Consolas" panose="020B0609020204030204" pitchFamily="49" charset="0"/>
              </a:rPr>
              <a:t>switch-case</a:t>
            </a:r>
            <a:r>
              <a:rPr lang="en-US" sz="3200" dirty="0"/>
              <a:t> </a:t>
            </a:r>
            <a:r>
              <a:rPr lang="bg-BG" sz="3200" dirty="0"/>
              <a:t>работи като поредица от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if-else-if-else-if…</a:t>
            </a:r>
            <a:endParaRPr lang="en-US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Условната конструкция "</a:t>
            </a:r>
            <a:r>
              <a:rPr lang="en-US" dirty="0"/>
              <a:t>switch-case"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4259445" y="1968520"/>
            <a:ext cx="3352800" cy="46500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/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switch</a:t>
            </a:r>
            <a:r>
              <a:rPr lang="en-US" sz="2400" b="1" noProof="1">
                <a:latin typeface="Consolas" pitchFamily="49" charset="0"/>
              </a:rPr>
              <a:t> (…)</a:t>
            </a:r>
          </a:p>
          <a:p>
            <a:pPr defTabSz="1218438"/>
            <a:r>
              <a:rPr lang="en-US" sz="2400" b="1" noProof="1">
                <a:latin typeface="Consolas" pitchFamily="49" charset="0"/>
              </a:rPr>
              <a:t>{  </a:t>
            </a:r>
          </a:p>
          <a:p>
            <a:pPr defTabSz="1218438"/>
            <a:r>
              <a:rPr lang="en-US" sz="2400" b="1" noProof="1">
                <a:latin typeface="Consolas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bg-BG" sz="2400" b="1" noProof="1"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…:</a:t>
            </a:r>
          </a:p>
          <a:p>
            <a:pPr defTabSz="1218438"/>
            <a:r>
              <a:rPr lang="en-US" sz="2400" b="1" noProof="1">
                <a:latin typeface="Consolas" pitchFamily="49" charset="0"/>
              </a:rPr>
              <a:t>   </a:t>
            </a:r>
            <a:r>
              <a:rPr lang="bg-BG" sz="2400" b="1" noProof="1">
                <a:latin typeface="Consolas" pitchFamily="49" charset="0"/>
              </a:rPr>
              <a:t> </a:t>
            </a:r>
            <a:r>
              <a:rPr lang="en-US" sz="24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// code</a:t>
            </a:r>
          </a:p>
          <a:p>
            <a:pPr defTabSz="1218438"/>
            <a:r>
              <a:rPr lang="en-US" sz="2400" b="1" noProof="1">
                <a:latin typeface="Consolas" pitchFamily="49" charset="0"/>
              </a:rPr>
              <a:t>    break;</a:t>
            </a:r>
          </a:p>
          <a:p>
            <a:pPr defTabSz="1218438"/>
            <a:r>
              <a:rPr lang="en-US" sz="2400" b="1" noProof="1">
                <a:latin typeface="Consolas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bg-BG" sz="2400" b="1" noProof="1"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…:</a:t>
            </a:r>
            <a:endParaRPr lang="bg-BG" sz="2400" b="1" noProof="1">
              <a:latin typeface="Consolas" pitchFamily="49" charset="0"/>
            </a:endParaRPr>
          </a:p>
          <a:p>
            <a:pPr defTabSz="1218438"/>
            <a:r>
              <a:rPr lang="en-US" sz="2400" b="1" noProof="1">
                <a:latin typeface="Consolas" pitchFamily="49" charset="0"/>
              </a:rPr>
              <a:t>  </a:t>
            </a:r>
            <a:r>
              <a:rPr lang="bg-BG" sz="2400" b="1" noProof="1"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// code</a:t>
            </a:r>
          </a:p>
          <a:p>
            <a:pPr defTabSz="1218438"/>
            <a:r>
              <a:rPr lang="en-US" sz="2400" b="1" noProof="1">
                <a:latin typeface="Consolas" pitchFamily="49" charset="0"/>
              </a:rPr>
              <a:t>    break;</a:t>
            </a:r>
          </a:p>
          <a:p>
            <a:pPr defTabSz="1218438"/>
            <a:r>
              <a:rPr lang="en-US" sz="2400" b="1" noProof="1">
                <a:latin typeface="Consolas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default</a:t>
            </a:r>
            <a:r>
              <a:rPr lang="en-US" sz="2400" b="1" noProof="1">
                <a:latin typeface="Consolas" pitchFamily="49" charset="0"/>
              </a:rPr>
              <a:t>:</a:t>
            </a:r>
            <a:endParaRPr lang="bg-BG" sz="2400" b="1" noProof="1">
              <a:latin typeface="Consolas" pitchFamily="49" charset="0"/>
            </a:endParaRPr>
          </a:p>
          <a:p>
            <a:pPr defTabSz="1218438"/>
            <a:r>
              <a:rPr lang="en-US" sz="2400" b="1" noProof="1">
                <a:latin typeface="Consolas" pitchFamily="49" charset="0"/>
              </a:rPr>
              <a:t>  </a:t>
            </a:r>
            <a:r>
              <a:rPr lang="bg-BG" sz="2400" b="1" noProof="1"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// code</a:t>
            </a:r>
          </a:p>
          <a:p>
            <a:pPr defTabSz="1218438"/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   </a:t>
            </a:r>
            <a:r>
              <a:rPr lang="en-US" sz="2400" b="1" noProof="1">
                <a:latin typeface="Consolas" pitchFamily="49" charset="0"/>
              </a:rPr>
              <a:t>break;</a:t>
            </a:r>
          </a:p>
          <a:p>
            <a:pPr defTabSz="1218438"/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7996" y="2133842"/>
            <a:ext cx="3202880" cy="1131254"/>
          </a:xfrm>
          <a:prstGeom prst="wedgeRoundRectCallout">
            <a:avLst>
              <a:gd name="adj1" fmla="val -75553"/>
              <a:gd name="adj2" fmla="val -37133"/>
              <a:gd name="adj3" fmla="val 16667"/>
            </a:avLst>
          </a:prstGeom>
          <a:solidFill>
            <a:schemeClr val="bg1">
              <a:lumMod val="75000"/>
              <a:alpha val="89804"/>
            </a:schemeClr>
          </a:solidFill>
          <a:ln w="19050">
            <a:solidFill>
              <a:schemeClr val="bg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започва с </a:t>
            </a:r>
            <a:r>
              <a:rPr lang="bg-BG" sz="28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входен израз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790" y="2886533"/>
            <a:ext cx="2590541" cy="1430000"/>
          </a:xfrm>
          <a:prstGeom prst="wedgeRoundRectCallout">
            <a:avLst>
              <a:gd name="adj1" fmla="val 77770"/>
              <a:gd name="adj2" fmla="val -42042"/>
              <a:gd name="adj3" fmla="val 16667"/>
            </a:avLst>
          </a:prstGeom>
          <a:solidFill>
            <a:schemeClr val="bg1">
              <a:lumMod val="75000"/>
              <a:alpha val="89804"/>
            </a:schemeClr>
          </a:solidFill>
          <a:ln w="19050">
            <a:solidFill>
              <a:schemeClr val="bg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Поредица от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28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стойности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проверка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827674" y="2780928"/>
            <a:ext cx="1723938" cy="222264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827674" y="5003570"/>
            <a:ext cx="1723938" cy="1131254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4532" y="4282936"/>
            <a:ext cx="4221454" cy="1131254"/>
          </a:xfrm>
          <a:prstGeom prst="wedgeRoundRectCallout">
            <a:avLst>
              <a:gd name="adj1" fmla="val -69479"/>
              <a:gd name="adj2" fmla="val 30266"/>
              <a:gd name="adj3" fmla="val 16667"/>
            </a:avLst>
          </a:prstGeom>
          <a:solidFill>
            <a:schemeClr val="bg1">
              <a:lumMod val="75000"/>
              <a:alpha val="89804"/>
            </a:schemeClr>
          </a:solidFill>
          <a:ln w="19050">
            <a:solidFill>
              <a:schemeClr val="bg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изпълнение, когато </a:t>
            </a:r>
            <a:r>
              <a:rPr lang="bg-BG" sz="2800" b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няма съвпадения</a:t>
            </a:r>
            <a:endParaRPr lang="bg-BG" sz="28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1D3DBB14-B901-465A-AD76-A196259321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64476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5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5" y="1267873"/>
            <a:ext cx="11804822" cy="54014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Създайте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</a:t>
            </a:r>
            <a:r>
              <a:rPr lang="bg-BG" sz="3000" b="1" dirty="0"/>
              <a:t>цяло число </a:t>
            </a:r>
            <a:r>
              <a:rPr lang="bg-BG" sz="3000" dirty="0"/>
              <a:t>от конзолата</a:t>
            </a:r>
          </a:p>
          <a:p>
            <a:pPr lvl="1">
              <a:lnSpc>
                <a:spcPct val="100000"/>
              </a:lnSpc>
            </a:pPr>
            <a:r>
              <a:rPr lang="bg-BG" sz="2800" dirty="0"/>
              <a:t>Отпечатва на конзолата според входното число [1... 7] </a:t>
            </a:r>
            <a:r>
              <a:rPr lang="bg-BG" sz="2800" b="1" dirty="0"/>
              <a:t>деня от седмицата</a:t>
            </a:r>
            <a:r>
              <a:rPr lang="en-US" sz="2800" dirty="0"/>
              <a:t>: </a:t>
            </a:r>
            <a:r>
              <a:rPr lang="bg-BG" sz="2800" dirty="0"/>
              <a:t>на английски език, във вид на текст</a:t>
            </a:r>
          </a:p>
          <a:p>
            <a:pPr lvl="1">
              <a:lnSpc>
                <a:spcPct val="100000"/>
              </a:lnSpc>
            </a:pPr>
            <a:r>
              <a:rPr lang="bg-BG" sz="2800" dirty="0"/>
              <a:t>Когато числото е извън обхвата, отпечатва "</a:t>
            </a:r>
            <a:r>
              <a:rPr lang="bg-BG" sz="2800" b="1" dirty="0">
                <a:latin typeface="Consolas" panose="020B0609020204030204" pitchFamily="49" charset="0"/>
              </a:rPr>
              <a:t>Грешка</a:t>
            </a:r>
            <a:r>
              <a:rPr lang="bg-BG" sz="2800" dirty="0"/>
              <a:t>"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sz="3200" dirty="0"/>
              <a:t>Примерен </a:t>
            </a:r>
            <a:r>
              <a:rPr lang="bg-BG" sz="3200" b="1" dirty="0"/>
              <a:t>вход</a:t>
            </a:r>
            <a:r>
              <a:rPr lang="bg-BG" sz="3200" dirty="0"/>
              <a:t> и </a:t>
            </a:r>
            <a:r>
              <a:rPr lang="bg-BG" sz="3200" b="1" dirty="0"/>
              <a:t>изход</a:t>
            </a:r>
            <a:r>
              <a:rPr lang="bg-BG" sz="3200" dirty="0"/>
              <a:t>:</a:t>
            </a:r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Ден от седмицата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984567-1A43-563A-95E1-0C116E451535}"/>
              </a:ext>
            </a:extLst>
          </p:cNvPr>
          <p:cNvGrpSpPr/>
          <p:nvPr/>
        </p:nvGrpSpPr>
        <p:grpSpPr>
          <a:xfrm>
            <a:off x="693812" y="5026587"/>
            <a:ext cx="2744770" cy="520518"/>
            <a:chOff x="693812" y="5127318"/>
            <a:chExt cx="2744770" cy="52051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3029" y="5127318"/>
              <a:ext cx="1585553" cy="52051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144000" tIns="36000" rIns="144000" bIns="36000" rtlCol="0">
              <a:spAutoFit/>
            </a:bodyPr>
            <a:lstStyle/>
            <a:p>
              <a:pPr defTabSz="1218438">
                <a:lnSpc>
                  <a:spcPct val="110000"/>
                </a:lnSpc>
              </a:pPr>
              <a:r>
                <a:rPr lang="en-US" sz="2800" b="1" dirty="0">
                  <a:latin typeface="Consolas" pitchFamily="49" charset="0"/>
                </a:rPr>
                <a:t>Monday</a:t>
              </a:r>
              <a:endParaRPr lang="bg-BG" sz="2800" b="1" dirty="0">
                <a:latin typeface="Consolas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812" y="5127318"/>
              <a:ext cx="551315" cy="52051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144000" tIns="36000" rIns="144000" bIns="36000" rtlCol="0">
              <a:spAutoFit/>
            </a:bodyPr>
            <a:lstStyle/>
            <a:p>
              <a:pPr defTabSz="1218438">
                <a:lnSpc>
                  <a:spcPct val="110000"/>
                </a:lnSpc>
              </a:pPr>
              <a:r>
                <a:rPr lang="bg-BG" sz="2800" b="1">
                  <a:latin typeface="Consolas" pitchFamily="49" charset="0"/>
                </a:rPr>
                <a:t>1</a:t>
              </a:r>
              <a:endParaRPr lang="it-IT" sz="2800" b="1" noProof="1">
                <a:latin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1395628" y="5273277"/>
              <a:ext cx="306899" cy="2286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7C84500-A365-7C61-70C4-9AE02B500C8A}"/>
              </a:ext>
            </a:extLst>
          </p:cNvPr>
          <p:cNvGrpSpPr/>
          <p:nvPr/>
        </p:nvGrpSpPr>
        <p:grpSpPr>
          <a:xfrm>
            <a:off x="4222204" y="5013176"/>
            <a:ext cx="3089465" cy="547341"/>
            <a:chOff x="4222204" y="5113907"/>
            <a:chExt cx="3089465" cy="54734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3809" y="5127318"/>
              <a:ext cx="1927860" cy="52051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144000" tIns="36000" rIns="144000" bIns="36000" rtlCol="0">
              <a:spAutoFit/>
            </a:bodyPr>
            <a:lstStyle/>
            <a:p>
              <a:pPr defTabSz="1218438">
                <a:lnSpc>
                  <a:spcPct val="110000"/>
                </a:lnSpc>
              </a:pPr>
              <a:r>
                <a:rPr lang="en-US" sz="2800" b="1" dirty="0">
                  <a:latin typeface="Consolas" pitchFamily="49" charset="0"/>
                </a:rPr>
                <a:t>Thursday</a:t>
              </a:r>
              <a:endParaRPr lang="bg-BG" sz="2800" b="1" dirty="0">
                <a:latin typeface="Consolas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204" y="5113907"/>
              <a:ext cx="551315" cy="5473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144000" tIns="36000" rIns="144000" bIns="36000" rtlCol="0">
              <a:spAutoFit/>
            </a:bodyPr>
            <a:lstStyle/>
            <a:p>
              <a:pPr defTabSz="1218438">
                <a:lnSpc>
                  <a:spcPct val="110000"/>
                </a:lnSpc>
              </a:pPr>
              <a:r>
                <a:rPr lang="en-US" sz="2800" b="1" noProof="1">
                  <a:latin typeface="Consolas" pitchFamily="49" charset="0"/>
                </a:rPr>
                <a:t>4</a:t>
              </a:r>
              <a:endParaRPr lang="it-IT" sz="2800" b="1" noProof="1">
                <a:latin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4925214" y="5273277"/>
              <a:ext cx="306899" cy="2286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917C600C-38FD-4C54-9883-FC4EFC6F6D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4C785A2-196E-DB13-2440-F6DD654E57EA}"/>
              </a:ext>
            </a:extLst>
          </p:cNvPr>
          <p:cNvGrpSpPr/>
          <p:nvPr/>
        </p:nvGrpSpPr>
        <p:grpSpPr>
          <a:xfrm>
            <a:off x="8110636" y="5013176"/>
            <a:ext cx="2592288" cy="547341"/>
            <a:chOff x="8110636" y="5113907"/>
            <a:chExt cx="2592288" cy="54734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607AC36-2C3F-40DC-A005-65F0809E1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72241" y="5127318"/>
              <a:ext cx="1430683" cy="52051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144000" tIns="36000" rIns="144000" bIns="36000" rtlCol="0">
              <a:spAutoFit/>
            </a:bodyPr>
            <a:lstStyle/>
            <a:p>
              <a:pPr defTabSz="1218438">
                <a:lnSpc>
                  <a:spcPct val="110000"/>
                </a:lnSpc>
              </a:pPr>
              <a:r>
                <a:rPr lang="en-US" sz="2800" b="1" dirty="0">
                  <a:latin typeface="Consolas" pitchFamily="49" charset="0"/>
                </a:rPr>
                <a:t>Error</a:t>
              </a:r>
              <a:endParaRPr lang="bg-BG" sz="2800" b="1" dirty="0">
                <a:latin typeface="Consolas" pitchFamily="49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52EABCF-641F-4043-BCAC-6B298869E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0636" y="5113907"/>
              <a:ext cx="551315" cy="5473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144000" tIns="36000" rIns="144000" bIns="36000" rtlCol="0">
              <a:spAutoFit/>
            </a:bodyPr>
            <a:lstStyle/>
            <a:p>
              <a:pPr defTabSz="1218438">
                <a:lnSpc>
                  <a:spcPct val="110000"/>
                </a:lnSpc>
              </a:pPr>
              <a:r>
                <a:rPr lang="en-US" sz="2800" b="1" noProof="1">
                  <a:latin typeface="Consolas" pitchFamily="49" charset="0"/>
                </a:rPr>
                <a:t>9</a:t>
              </a:r>
              <a:endParaRPr lang="it-IT" sz="2800" b="1" noProof="1">
                <a:latin typeface="Consolas" pitchFamily="49" charset="0"/>
              </a:endParaRPr>
            </a:p>
          </p:txBody>
        </p:sp>
        <p:sp>
          <p:nvSpPr>
            <p:cNvPr id="17" name="Right Arrow 7">
              <a:extLst>
                <a:ext uri="{FF2B5EF4-FFF2-40B4-BE49-F238E27FC236}">
                  <a16:creationId xmlns:a16="http://schemas.microsoft.com/office/drawing/2014/main" id="{DA40269A-50D1-46C1-8D86-62CDD5B857D4}"/>
                </a:ext>
              </a:extLst>
            </p:cNvPr>
            <p:cNvSpPr/>
            <p:nvPr/>
          </p:nvSpPr>
          <p:spPr>
            <a:xfrm>
              <a:off x="8813646" y="5273277"/>
              <a:ext cx="306899" cy="2286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44799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7D5D8CF-CFF3-66BC-939C-E3B682A262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Стойностно предложение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Какво е стойностно предложение?</a:t>
            </a:r>
          </a:p>
          <a:p>
            <a:pPr lvl="1"/>
            <a:r>
              <a:rPr lang="bg-BG" dirty="0"/>
              <a:t>Конкурентни предимства</a:t>
            </a:r>
          </a:p>
          <a:p>
            <a:r>
              <a:rPr lang="bg-BG" b="1" dirty="0">
                <a:solidFill>
                  <a:schemeClr val="bg1"/>
                </a:solidFill>
              </a:rPr>
              <a:t>Асоциативни масиви</a:t>
            </a:r>
          </a:p>
          <a:p>
            <a:pPr lvl="1"/>
            <a:r>
              <a:rPr lang="bg-BG" dirty="0"/>
              <a:t>Структура ключ-стойност</a:t>
            </a:r>
          </a:p>
          <a:p>
            <a:pPr lvl="1"/>
            <a:r>
              <a:rPr lang="bg-BG" dirty="0"/>
              <a:t>Итериране върху асоциативен масив</a:t>
            </a:r>
            <a:endParaRPr lang="en-US" dirty="0"/>
          </a:p>
          <a:p>
            <a:r>
              <a:rPr lang="bg-BG" dirty="0"/>
              <a:t>Класът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Map</a:t>
            </a:r>
            <a:endParaRPr lang="en-US" dirty="0"/>
          </a:p>
          <a:p>
            <a:r>
              <a:rPr lang="bg-BG" dirty="0"/>
              <a:t>Класът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345437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12" y="0"/>
            <a:ext cx="9577597" cy="11107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Решение: Ден от седмицата</a:t>
            </a: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689620" y="1124744"/>
            <a:ext cx="10733384" cy="54771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int day = int.Parse(Console.ReadLine());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switch (day)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case 1: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  Console.WriteLine("Monday"); break;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case 2: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  Console.WriteLine("Tuesday"); break;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// TODO: </a:t>
            </a:r>
            <a:r>
              <a:rPr lang="bg-BG" sz="24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проверяваме останалите дни</a:t>
            </a:r>
            <a:endParaRPr lang="en-US" sz="2400" b="1" noProof="1">
              <a:solidFill>
                <a:schemeClr val="accent2">
                  <a:lumMod val="75000"/>
                </a:schemeClr>
              </a:solidFill>
              <a:latin typeface="Consolas" pitchFamily="49" charset="0"/>
            </a:endParaRP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case 7: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  Console.WriteLine("Sunday"); break;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default: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  Console.WriteLine("Error"); break;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E8345CEC-D2A8-40A0-8F4C-216A2A7FC1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42551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EFDCF-A145-47D2-B870-D50E647086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89240"/>
            <a:ext cx="10958928" cy="731785"/>
          </a:xfrm>
        </p:spPr>
        <p:txBody>
          <a:bodyPr/>
          <a:lstStyle/>
          <a:p>
            <a:r>
              <a:rPr lang="bg-BG" dirty="0"/>
              <a:t>Практическо решаване на задачи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949" y="4725143"/>
            <a:ext cx="10958928" cy="780383"/>
          </a:xfrm>
        </p:spPr>
        <p:txBody>
          <a:bodyPr/>
          <a:lstStyle/>
          <a:p>
            <a:r>
              <a:rPr lang="bg-BG" dirty="0"/>
              <a:t>Упражнения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171" y="1461807"/>
            <a:ext cx="1826280" cy="231053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259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2CDB4D9-5964-C652-BE60-772C5D0AD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820" y="1412776"/>
            <a:ext cx="11017223" cy="504056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bg-BG" sz="2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Стойностно предложение </a:t>
            </a:r>
            <a:r>
              <a:rPr lang="bg-BG" sz="2800" b="1" dirty="0">
                <a:solidFill>
                  <a:srgbClr val="FFFFFF"/>
                </a:solidFill>
              </a:rPr>
              <a:t>== </a:t>
            </a:r>
            <a:r>
              <a:rPr lang="bg-BG" sz="2800" dirty="0">
                <a:solidFill>
                  <a:srgbClr val="FFFFFF"/>
                </a:solidFill>
              </a:rPr>
              <a:t>какъв е </a:t>
            </a:r>
            <a:r>
              <a:rPr lang="bg-BG" sz="2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проблемът</a:t>
            </a:r>
            <a:r>
              <a:rPr lang="bg-BG" sz="2800" dirty="0">
                <a:solidFill>
                  <a:srgbClr val="FFFFFF"/>
                </a:solidFill>
              </a:rPr>
              <a:t> и как вашият продукт/услуга го решава?</a:t>
            </a:r>
            <a:endParaRPr lang="bg-BG" sz="2800" b="1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r>
              <a:rPr lang="bg-BG" sz="2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Стойност</a:t>
            </a:r>
            <a:r>
              <a:rPr lang="bg-BG" sz="2800" b="1" dirty="0">
                <a:solidFill>
                  <a:srgbClr val="FFFFFF"/>
                </a:solidFill>
              </a:rPr>
              <a:t> == </a:t>
            </a:r>
            <a:r>
              <a:rPr lang="bg-BG" sz="2800" dirty="0">
                <a:solidFill>
                  <a:srgbClr val="FFFFFF"/>
                </a:solidFill>
              </a:rPr>
              <a:t>колко полза или полезност получавате?</a:t>
            </a:r>
            <a:endParaRPr lang="bg-BG" sz="2800" b="1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r>
              <a:rPr lang="bg-BG" sz="2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Драйвери за стойност </a:t>
            </a:r>
            <a:r>
              <a:rPr lang="bg-BG" sz="2800" b="1" dirty="0">
                <a:solidFill>
                  <a:srgbClr val="FFFFFF"/>
                </a:solidFill>
              </a:rPr>
              <a:t>== </a:t>
            </a:r>
            <a:r>
              <a:rPr lang="bg-BG" sz="2800" dirty="0">
                <a:solidFill>
                  <a:srgbClr val="FFFFFF"/>
                </a:solidFill>
              </a:rPr>
              <a:t>цена, качество, удобство, иновации, персонализация, репутация, обслужване, потребителски опит, устойчивост и емоционална привлекателност</a:t>
            </a:r>
          </a:p>
          <a:p>
            <a:pPr>
              <a:lnSpc>
                <a:spcPct val="110000"/>
              </a:lnSpc>
            </a:pPr>
            <a:r>
              <a:rPr lang="bg-BG" sz="2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Уникално продажбени предложение </a:t>
            </a:r>
            <a:r>
              <a:rPr lang="bg-BG" sz="2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(USP) </a:t>
            </a:r>
            <a:r>
              <a:rPr lang="bg-BG" sz="2800" b="1" dirty="0">
                <a:solidFill>
                  <a:srgbClr val="FFFFFF"/>
                </a:solidFill>
              </a:rPr>
              <a:t>== </a:t>
            </a:r>
            <a:r>
              <a:rPr lang="bg-BG" sz="2800" dirty="0">
                <a:solidFill>
                  <a:srgbClr val="FFFFFF"/>
                </a:solidFill>
              </a:rPr>
              <a:t>с какво си различен?</a:t>
            </a:r>
            <a:endParaRPr lang="bg-BG" sz="2800" b="1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Value Proposition Canvas </a:t>
            </a:r>
            <a:r>
              <a:rPr lang="bg-BG" sz="2800" b="1" dirty="0">
                <a:solidFill>
                  <a:srgbClr val="FFFFFF"/>
                </a:solidFill>
              </a:rPr>
              <a:t>== </a:t>
            </a:r>
            <a:r>
              <a:rPr lang="bg-BG" sz="2800" dirty="0">
                <a:solidFill>
                  <a:srgbClr val="FFFFFF"/>
                </a:solidFill>
              </a:rPr>
              <a:t>рамка за проектиране на стойностно предложение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816981-DD93-58B8-1630-E203575B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144000"/>
            <a:ext cx="9936000" cy="864000"/>
          </a:xfrm>
        </p:spPr>
        <p:txBody>
          <a:bodyPr/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45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035E58-B5D9-AD14-EA36-28A0F17CC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820" y="1556792"/>
            <a:ext cx="10932891" cy="4896544"/>
          </a:xfrm>
        </p:spPr>
        <p:txBody>
          <a:bodyPr>
            <a:normAutofit/>
          </a:bodyPr>
          <a:lstStyle/>
          <a:p>
            <a:pPr marL="354013" indent="-354013">
              <a:lnSpc>
                <a:spcPct val="110000"/>
              </a:lnSpc>
              <a:buClr>
                <a:schemeClr val="bg2"/>
              </a:buClr>
            </a:pPr>
            <a:r>
              <a:rPr lang="bg-BG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Обекти</a:t>
            </a:r>
            <a:r>
              <a:rPr lang="bg-BG" dirty="0">
                <a:solidFill>
                  <a:srgbClr val="FFFFFF"/>
                </a:solidFill>
              </a:rPr>
              <a:t>: държат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bg-BG" dirty="0">
                <a:solidFill>
                  <a:srgbClr val="FFFFFF"/>
                </a:solidFill>
              </a:rPr>
              <a:t>ключ + стойност</a:t>
            </a:r>
            <a:endParaRPr lang="en-US" dirty="0">
              <a:solidFill>
                <a:srgbClr val="FFFFFF"/>
              </a:solidFill>
            </a:endParaRPr>
          </a:p>
          <a:p>
            <a:pPr marL="354013" indent="-354013">
              <a:lnSpc>
                <a:spcPct val="110000"/>
              </a:lnSpc>
              <a:buClr>
                <a:schemeClr val="bg2"/>
              </a:buClr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Map</a:t>
            </a:r>
            <a:r>
              <a:rPr lang="bg-BG" dirty="0">
                <a:solidFill>
                  <a:srgbClr val="FFFFFF"/>
                </a:solidFill>
              </a:rPr>
              <a:t>: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bg-BG" dirty="0">
                <a:solidFill>
                  <a:srgbClr val="FFFFFF"/>
                </a:solidFill>
              </a:rPr>
              <a:t>държи двойки ключ </a:t>
            </a:r>
            <a:r>
              <a:rPr lang="bg-BG" dirty="0">
                <a:solidFill>
                  <a:srgbClr val="FFFFFF"/>
                </a:solidFill>
                <a:sym typeface="Wingdings" panose="05000000000000000000" pitchFamily="2" charset="2"/>
              </a:rPr>
              <a:t> стойност (пази реда)</a:t>
            </a:r>
            <a:endParaRPr lang="en-US" dirty="0">
              <a:solidFill>
                <a:srgbClr val="FFFFFF"/>
              </a:solidFill>
            </a:endParaRPr>
          </a:p>
          <a:p>
            <a:pPr marL="354013" indent="-354013">
              <a:lnSpc>
                <a:spcPct val="110000"/>
              </a:lnSpc>
              <a:buClr>
                <a:schemeClr val="bg2"/>
              </a:buClr>
            </a:pPr>
            <a:endParaRPr lang="en-US" dirty="0">
              <a:solidFill>
                <a:srgbClr val="FFFFFF"/>
              </a:solidFill>
            </a:endParaRPr>
          </a:p>
          <a:p>
            <a:pPr marL="354013" indent="-354013">
              <a:lnSpc>
                <a:spcPct val="110000"/>
              </a:lnSpc>
              <a:buClr>
                <a:schemeClr val="bg2"/>
              </a:buClr>
            </a:pPr>
            <a:endParaRPr lang="en-US" dirty="0">
              <a:solidFill>
                <a:srgbClr val="FFFFFF"/>
              </a:solidFill>
            </a:endParaRPr>
          </a:p>
          <a:p>
            <a:pPr marL="354013" indent="-354013">
              <a:lnSpc>
                <a:spcPct val="110000"/>
              </a:lnSpc>
              <a:spcBef>
                <a:spcPts val="3000"/>
              </a:spcBef>
              <a:buClr>
                <a:schemeClr val="bg2"/>
              </a:buClr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Set</a:t>
            </a:r>
            <a:r>
              <a:rPr lang="bg-BG" dirty="0">
                <a:solidFill>
                  <a:srgbClr val="FFFFFF"/>
                </a:solidFill>
              </a:rPr>
              <a:t>: държи уникална съвкупност от обекти</a:t>
            </a: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FD48D8B-9DAF-569D-89DE-32328DD0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Заключение</a:t>
            </a:r>
            <a:endParaRPr lang="en-US" dirty="0"/>
          </a:p>
        </p:txBody>
      </p:sp>
      <p:sp>
        <p:nvSpPr>
          <p:cNvPr id="20" name="Text Placeholder Code Box">
            <a:extLst>
              <a:ext uri="{FF2B5EF4-FFF2-40B4-BE49-F238E27FC236}">
                <a16:creationId xmlns:a16="http://schemas.microsoft.com/office/drawing/2014/main" id="{1025BE5E-2244-4B64-A126-B572CE5130B9}"/>
              </a:ext>
            </a:extLst>
          </p:cNvPr>
          <p:cNvSpPr txBox="1">
            <a:spLocks/>
          </p:cNvSpPr>
          <p:nvPr/>
        </p:nvSpPr>
        <p:spPr>
          <a:xfrm>
            <a:off x="1246180" y="3094585"/>
            <a:ext cx="10125135" cy="164325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defPPr>
              <a:defRPr lang="en-US"/>
            </a:defPPr>
            <a:lvl1pPr defTabSz="1218438">
              <a:spcBef>
                <a:spcPts val="400"/>
              </a:spcBef>
              <a:spcAft>
                <a:spcPts val="400"/>
              </a:spcAft>
              <a:defRPr sz="28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noProof="1"/>
              <a:t>let obj = </a:t>
            </a:r>
            <a:r>
              <a:rPr lang="en-US" noProof="1">
                <a:solidFill>
                  <a:schemeClr val="bg1"/>
                </a:solidFill>
              </a:rPr>
              <a:t>{</a:t>
            </a:r>
            <a:r>
              <a:rPr lang="en-US" noProof="1"/>
              <a:t> name: "SoftUni", age: 3 </a:t>
            </a:r>
            <a:r>
              <a:rPr lang="en-US" noProof="1">
                <a:solidFill>
                  <a:schemeClr val="bg1"/>
                </a:solidFill>
              </a:rPr>
              <a:t>}</a:t>
            </a:r>
            <a:r>
              <a:rPr lang="en-US" noProof="1"/>
              <a:t>;</a:t>
            </a:r>
          </a:p>
          <a:p>
            <a:r>
              <a:rPr lang="en-US" noProof="1"/>
              <a:t>obj.age++;</a:t>
            </a:r>
          </a:p>
          <a:p>
            <a:r>
              <a:rPr lang="en-US" noProof="1">
                <a:solidFill>
                  <a:schemeClr val="bg1"/>
                </a:solidFill>
              </a:rPr>
              <a:t>delete</a:t>
            </a:r>
            <a:r>
              <a:rPr lang="en-US" noProof="1"/>
              <a:t> obj.name;</a:t>
            </a:r>
          </a:p>
        </p:txBody>
      </p:sp>
      <p:sp>
        <p:nvSpPr>
          <p:cNvPr id="21" name="Text Placeholder Code Box">
            <a:extLst>
              <a:ext uri="{FF2B5EF4-FFF2-40B4-BE49-F238E27FC236}">
                <a16:creationId xmlns:a16="http://schemas.microsoft.com/office/drawing/2014/main" id="{3C0A65C9-E2F5-490C-AF2D-C0AFC7DE4787}"/>
              </a:ext>
            </a:extLst>
          </p:cNvPr>
          <p:cNvSpPr txBox="1">
            <a:spLocks/>
          </p:cNvSpPr>
          <p:nvPr/>
        </p:nvSpPr>
        <p:spPr>
          <a:xfrm>
            <a:off x="1246179" y="5586438"/>
            <a:ext cx="10125135" cy="57629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defPPr>
              <a:defRPr lang="en-US"/>
            </a:defPPr>
            <a:lvl1pPr defTabSz="1218438">
              <a:spcBef>
                <a:spcPts val="400"/>
              </a:spcBef>
              <a:spcAft>
                <a:spcPts val="400"/>
              </a:spcAft>
              <a:defRPr sz="28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/>
              <a:t>let set = </a:t>
            </a:r>
            <a:r>
              <a:rPr lang="en-US" dirty="0">
                <a:solidFill>
                  <a:schemeClr val="bg1"/>
                </a:solidFill>
              </a:rPr>
              <a:t>new Set</a:t>
            </a:r>
            <a:r>
              <a:rPr lang="en-US" dirty="0"/>
              <a:t>(); set.</a:t>
            </a:r>
            <a:r>
              <a:rPr lang="en-US" dirty="0">
                <a:solidFill>
                  <a:schemeClr val="bg1"/>
                </a:solidFill>
              </a:rPr>
              <a:t>add</a:t>
            </a:r>
            <a:r>
              <a:rPr lang="en-US" dirty="0"/>
              <a:t>(5);</a:t>
            </a:r>
          </a:p>
        </p:txBody>
      </p:sp>
      <p:sp>
        <p:nvSpPr>
          <p:cNvPr id="17" name="Text Placeholder Code Box">
            <a:extLst>
              <a:ext uri="{FF2B5EF4-FFF2-40B4-BE49-F238E27FC236}">
                <a16:creationId xmlns:a16="http://schemas.microsoft.com/office/drawing/2014/main" id="{0BB30A0C-CAB6-4566-87B1-10E7A16A2FC9}"/>
              </a:ext>
            </a:extLst>
          </p:cNvPr>
          <p:cNvSpPr txBox="1">
            <a:spLocks/>
          </p:cNvSpPr>
          <p:nvPr/>
        </p:nvSpPr>
        <p:spPr>
          <a:xfrm>
            <a:off x="7546772" y="1700808"/>
            <a:ext cx="3812137" cy="57629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>
                <a:solidFill>
                  <a:schemeClr val="tx1"/>
                </a:solidFill>
              </a:rPr>
              <a:t>let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p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=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{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x: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5,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y: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7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}</a:t>
            </a:r>
            <a:r>
              <a:rPr lang="en-US" sz="2800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8997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126C306-6298-4181-BB17-F2C98BF7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1756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269564"/>
            <a:ext cx="11815018" cy="5454469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r>
              <a:rPr lang="en-US" dirty="0"/>
              <a:t>, </a:t>
            </a:r>
            <a:r>
              <a:rPr lang="bg-BG" dirty="0"/>
              <a:t>разработено от СофтУни</a:t>
            </a:r>
            <a:endParaRPr lang="en-US" dirty="0"/>
          </a:p>
          <a:p>
            <a:pPr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2485" y="4445191"/>
            <a:ext cx="1930474" cy="2043013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378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D27EB2A-A1DD-9E7B-43BD-C8ECCE1230D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80000" y="1116000"/>
            <a:ext cx="9442804" cy="5598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</a:pPr>
            <a:r>
              <a:rPr lang="bg-BG" sz="3300" dirty="0"/>
              <a:t>Частна професионална гимназия по дигитални науки "</a:t>
            </a:r>
            <a:r>
              <a:rPr lang="bg-BG" sz="3300" b="1" dirty="0">
                <a:solidFill>
                  <a:schemeClr val="bg1"/>
                </a:solidFill>
              </a:rPr>
              <a:t>СофтУни БУДИТЕЛ</a:t>
            </a:r>
            <a:r>
              <a:rPr lang="bg-BG" sz="3300" dirty="0"/>
              <a:t>" е част от </a:t>
            </a:r>
            <a:r>
              <a:rPr lang="bg-BG" sz="3300" b="1" dirty="0"/>
              <a:t>семейството на СофтУни</a:t>
            </a:r>
          </a:p>
          <a:p>
            <a:pPr lvl="1" latinLnBrk="0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</a:pPr>
            <a:r>
              <a:rPr lang="bg-BG" sz="3100" b="1" dirty="0">
                <a:solidFill>
                  <a:schemeClr val="bg1"/>
                </a:solidFill>
              </a:rPr>
              <a:t>СофтУни</a:t>
            </a:r>
            <a:r>
              <a:rPr lang="bg-BG" sz="3100" dirty="0"/>
              <a:t> – висококачествено образование за дигиталните професии на бъдещето</a:t>
            </a:r>
          </a:p>
          <a:p>
            <a:pPr lvl="1" latinLnBrk="0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</a:pPr>
            <a:r>
              <a:rPr lang="bg-BG" sz="3100" b="1" dirty="0">
                <a:solidFill>
                  <a:schemeClr val="bg1"/>
                </a:solidFill>
              </a:rPr>
              <a:t>Софтуерен университет </a:t>
            </a:r>
            <a:r>
              <a:rPr lang="bg-BG" sz="3100" dirty="0"/>
              <a:t>– академия за софтуерно инженерство: от нула до кариерен старт</a:t>
            </a:r>
          </a:p>
          <a:p>
            <a:pPr lvl="1" latinLnBrk="0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</a:pPr>
            <a:r>
              <a:rPr lang="bg-BG" sz="3100" b="1" dirty="0">
                <a:solidFill>
                  <a:schemeClr val="bg1"/>
                </a:solidFill>
              </a:rPr>
              <a:t>СофтУни Криейтив </a:t>
            </a:r>
            <a:r>
              <a:rPr lang="bg-BG" sz="3100" dirty="0"/>
              <a:t>– академия за дизайн и криейтив</a:t>
            </a:r>
          </a:p>
          <a:p>
            <a:pPr lvl="1" latinLnBrk="0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</a:pPr>
            <a:r>
              <a:rPr lang="bg-BG" sz="3100" b="1" dirty="0">
                <a:solidFill>
                  <a:schemeClr val="bg1"/>
                </a:solidFill>
              </a:rPr>
              <a:t>СофтУни Диджитал </a:t>
            </a:r>
            <a:r>
              <a:rPr lang="bg-BG" sz="3100" dirty="0"/>
              <a:t>– академия за дигитален маркетинг и онлайн бизнес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486328-7D6B-7AEB-876D-AE556A402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41" y="108873"/>
            <a:ext cx="9882611" cy="882654"/>
          </a:xfrm>
        </p:spPr>
        <p:txBody>
          <a:bodyPr>
            <a:normAutofit/>
          </a:bodyPr>
          <a:lstStyle/>
          <a:p>
            <a:r>
              <a:rPr lang="bg-BG" dirty="0"/>
              <a:t>За</a:t>
            </a:r>
            <a:r>
              <a:rPr lang="en-US" dirty="0"/>
              <a:t> </a:t>
            </a:r>
            <a:r>
              <a:rPr lang="bg-BG" dirty="0"/>
              <a:t>СофтУни и СофтУни БУДИТЕЛ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03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E974ED9-C567-3F27-8613-BEA2BCFB95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bg-BG" dirty="0"/>
              <a:t>Определение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9727C-9D17-CB15-4099-0158FFB8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Какво е стойностно предложение?</a:t>
            </a:r>
          </a:p>
        </p:txBody>
      </p:sp>
      <p:pic>
        <p:nvPicPr>
          <p:cNvPr id="1026" name="Picture 2" descr="What is a Value Proposition">
            <a:extLst>
              <a:ext uri="{FF2B5EF4-FFF2-40B4-BE49-F238E27FC236}">
                <a16:creationId xmlns:a16="http://schemas.microsoft.com/office/drawing/2014/main" id="{663B182C-0B14-21E8-11A9-B9F3BBD99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292" y="1615306"/>
            <a:ext cx="2146882" cy="2146882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BBDEA5-EBA7-FB71-671A-15B56CB3BB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AD478-9B82-4CC0-B73E-94E1EA0C286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B7279-51C6-2E27-CB6A-EFE216A5A5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0000" y="1116001"/>
            <a:ext cx="7354572" cy="5594912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Стойностно предложение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Кратко </a:t>
            </a:r>
            <a:r>
              <a:rPr lang="bg-BG" b="1" dirty="0"/>
              <a:t>изявление</a:t>
            </a:r>
            <a:r>
              <a:rPr lang="bg-BG" dirty="0"/>
              <a:t>, което обяснява защо купувачите трябва да изберат вашия продукт или услуга</a:t>
            </a:r>
          </a:p>
          <a:p>
            <a:pPr lvl="1">
              <a:buClr>
                <a:schemeClr val="tx1"/>
              </a:buClr>
            </a:pPr>
            <a:r>
              <a:rPr lang="bg-BG" b="1" dirty="0"/>
              <a:t>Стойността</a:t>
            </a:r>
            <a:r>
              <a:rPr lang="bg-BG" dirty="0"/>
              <a:t>, която една компания обещава да достави на клиентите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Това, което прави вашия бизнес </a:t>
            </a:r>
            <a:r>
              <a:rPr lang="bg-BG" b="1" dirty="0"/>
              <a:t>по</a:t>
            </a:r>
            <a:r>
              <a:rPr lang="en-US" b="1" dirty="0"/>
              <a:t>-</a:t>
            </a:r>
            <a:r>
              <a:rPr lang="bg-BG" b="1" dirty="0"/>
              <a:t>добър</a:t>
            </a:r>
            <a:r>
              <a:rPr lang="bg-BG" dirty="0"/>
              <a:t> от конкурентите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563565-928A-6128-5082-6F2242CF4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стойностно предложение?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66B9AA-4463-5806-CA60-E7C404052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690" y="1807323"/>
            <a:ext cx="4054191" cy="324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78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C6E5EA-CC14-FA59-45E2-476063E37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444000"/>
            <a:ext cx="367318" cy="297000"/>
          </a:xfrm>
        </p:spPr>
        <p:txBody>
          <a:bodyPr/>
          <a:lstStyle/>
          <a:p>
            <a:fld id="{F842D99A-CC0A-47E6-BA1E-371BF5DC73C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91869109-E2A4-50BC-CC9B-FC05F701F3F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6368" b="6368"/>
          <a:stretch/>
        </p:blipFill>
        <p:spPr>
          <a:xfrm>
            <a:off x="304298" y="1116000"/>
            <a:ext cx="3774954" cy="5409344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8E84E0-6F6E-DF0D-CB58-14F69F31F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22204" y="1116000"/>
            <a:ext cx="7746225" cy="540934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bg-BG" dirty="0"/>
              <a:t>Пример: </a:t>
            </a:r>
            <a:r>
              <a:rPr lang="bg-BG" b="1" dirty="0"/>
              <a:t>Магазин "плод и зеленчук"</a:t>
            </a:r>
          </a:p>
          <a:p>
            <a:pPr lvl="1">
              <a:lnSpc>
                <a:spcPct val="110000"/>
              </a:lnSpc>
            </a:pPr>
            <a:r>
              <a:rPr lang="bg-BG" b="1" dirty="0">
                <a:solidFill>
                  <a:schemeClr val="bg1"/>
                </a:solidFill>
              </a:rPr>
              <a:t>Проблем</a:t>
            </a:r>
            <a:r>
              <a:rPr lang="bg-BG" dirty="0"/>
              <a:t>:</a:t>
            </a:r>
          </a:p>
          <a:p>
            <a:pPr lvl="2">
              <a:lnSpc>
                <a:spcPct val="110000"/>
              </a:lnSpc>
            </a:pPr>
            <a:r>
              <a:rPr lang="bg-BG" dirty="0"/>
              <a:t>Трудно се намират пресни и качествени плодове и зеленчуци на местния пазар</a:t>
            </a:r>
          </a:p>
          <a:p>
            <a:pPr lvl="1">
              <a:lnSpc>
                <a:spcPct val="110000"/>
              </a:lnSpc>
            </a:pPr>
            <a:r>
              <a:rPr lang="bg-BG" b="1" dirty="0">
                <a:solidFill>
                  <a:schemeClr val="bg1"/>
                </a:solidFill>
              </a:rPr>
              <a:t>Решение</a:t>
            </a:r>
            <a:r>
              <a:rPr lang="bg-BG" dirty="0"/>
              <a:t>: </a:t>
            </a:r>
          </a:p>
          <a:p>
            <a:pPr lvl="2">
              <a:lnSpc>
                <a:spcPct val="110000"/>
              </a:lnSpc>
            </a:pPr>
            <a:r>
              <a:rPr lang="bg-BG" dirty="0"/>
              <a:t>Открийте нашите пресни фермерски продукти, директно от местни производители
Най-високо качество и свежест за вашия здравословен начин на живот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64AB4A0-DA3F-DEF6-17E9-BC59E5975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144000"/>
            <a:ext cx="9874852" cy="882654"/>
          </a:xfrm>
        </p:spPr>
        <p:txBody>
          <a:bodyPr/>
          <a:lstStyle/>
          <a:p>
            <a:r>
              <a:rPr lang="bg-BG" dirty="0"/>
              <a:t>Стойностно предложение – пример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7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EB18-9ED4-81A7-5A51-B7E4620CF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USP – </a:t>
            </a:r>
            <a:r>
              <a:rPr lang="bg-BG" dirty="0"/>
              <a:t>примери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3" t="10230" r="4595" b="9621"/>
          <a:stretch/>
        </p:blipFill>
        <p:spPr>
          <a:xfrm>
            <a:off x="6051210" y="3655184"/>
            <a:ext cx="5933840" cy="2980816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3" b="26682"/>
          <a:stretch/>
        </p:blipFill>
        <p:spPr>
          <a:xfrm>
            <a:off x="199931" y="1262158"/>
            <a:ext cx="5662389" cy="2454874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4" t="32185" r="11309" b="10250"/>
          <a:stretch/>
        </p:blipFill>
        <p:spPr>
          <a:xfrm>
            <a:off x="203775" y="4077072"/>
            <a:ext cx="5662389" cy="2558928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7936" y="220008"/>
            <a:ext cx="5910958" cy="3099219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7435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D0F5-6E2C-4A4E-939F-CBD48F77193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4832547" y="2726469"/>
            <a:ext cx="6878490" cy="1344148"/>
          </a:xfrm>
        </p:spPr>
        <p:txBody>
          <a:bodyPr/>
          <a:lstStyle/>
          <a:p>
            <a:r>
              <a:rPr lang="bg-BG" dirty="0"/>
              <a:t>Определение, видове продукти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8FA0040-7471-4A28-9348-EDBD2D6C8DF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4832547" y="1772816"/>
            <a:ext cx="6878490" cy="900250"/>
          </a:xfrm>
        </p:spPr>
        <p:txBody>
          <a:bodyPr>
            <a:normAutofit/>
          </a:bodyPr>
          <a:lstStyle/>
          <a:p>
            <a:r>
              <a:rPr lang="bg-BG" dirty="0"/>
              <a:t>Какво е продукт?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92" y="1628800"/>
            <a:ext cx="2394307" cy="2394307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23496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5C65D4-4932-A6C5-5196-BAB7D4A5C0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AD478-9B82-4CC0-B73E-94E1EA0C286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2B197-4922-1A0F-685D-015EF1A48B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Какво е </a:t>
            </a:r>
            <a:r>
              <a:rPr lang="bg-BG" b="1" dirty="0">
                <a:solidFill>
                  <a:schemeClr val="bg1"/>
                </a:solidFill>
              </a:rPr>
              <a:t>продукт</a:t>
            </a:r>
            <a:r>
              <a:rPr lang="bg-BG" b="1" dirty="0"/>
              <a:t>?</a:t>
            </a:r>
          </a:p>
          <a:p>
            <a:pPr lvl="1"/>
            <a:r>
              <a:rPr lang="bg-BG" sz="3100" dirty="0"/>
              <a:t>Продукт е артикулът, който се </a:t>
            </a:r>
            <a:r>
              <a:rPr lang="bg-BG" sz="3100" b="1" dirty="0"/>
              <a:t>предлага за продажба</a:t>
            </a:r>
            <a:r>
              <a:rPr lang="bg-BG" sz="3100" dirty="0"/>
              <a:t>
Нещо, което може да бъде предложено за употреба / консумация или може да задоволи желание / нужда</a:t>
            </a:r>
          </a:p>
          <a:p>
            <a:r>
              <a:rPr lang="bg-BG" b="1" dirty="0"/>
              <a:t>Продукт:</a:t>
            </a:r>
          </a:p>
          <a:p>
            <a:pPr lvl="1"/>
            <a:r>
              <a:rPr lang="bg-BG" dirty="0"/>
              <a:t>може да бъде </a:t>
            </a:r>
            <a:r>
              <a:rPr lang="bg-BG" b="1" dirty="0"/>
              <a:t>артикул</a:t>
            </a:r>
            <a:r>
              <a:rPr lang="bg-BG" dirty="0"/>
              <a:t> или </a:t>
            </a:r>
            <a:r>
              <a:rPr lang="bg-BG" b="1" dirty="0"/>
              <a:t>услуга</a:t>
            </a:r>
          </a:p>
          <a:p>
            <a:pPr lvl="1"/>
            <a:r>
              <a:rPr lang="bg-BG" dirty="0"/>
              <a:t>може да бъде </a:t>
            </a:r>
            <a:r>
              <a:rPr lang="bg-BG" b="1" dirty="0"/>
              <a:t>физически</a:t>
            </a:r>
            <a:r>
              <a:rPr lang="bg-BG" dirty="0"/>
              <a:t> или</a:t>
            </a:r>
            <a:br>
              <a:rPr lang="bg-BG" dirty="0"/>
            </a:br>
            <a:r>
              <a:rPr lang="bg-BG" dirty="0"/>
              <a:t>във </a:t>
            </a:r>
            <a:r>
              <a:rPr lang="bg-BG" b="1" dirty="0"/>
              <a:t>виртуална</a:t>
            </a:r>
            <a:r>
              <a:rPr lang="bg-BG" dirty="0"/>
              <a:t> или хибридна форма</a:t>
            </a:r>
          </a:p>
          <a:p>
            <a:pPr lvl="1"/>
            <a:r>
              <a:rPr lang="bg-BG" dirty="0"/>
              <a:t>Всеки продукт има </a:t>
            </a:r>
            <a:r>
              <a:rPr lang="bg-BG" b="1" dirty="0"/>
              <a:t>цена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FB1761-5DF0-CF09-5038-57B433D2E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продукт?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A3AA93-AB1C-3B0E-050D-F16FC8F97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8788" y="3573016"/>
            <a:ext cx="2016224" cy="195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8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053852" y="1116000"/>
            <a:ext cx="8110062" cy="5628856"/>
          </a:xfrm>
        </p:spPr>
        <p:txBody>
          <a:bodyPr>
            <a:normAutofit/>
          </a:bodyPr>
          <a:lstStyle/>
          <a:p>
            <a:r>
              <a:rPr lang="bg-BG" b="1" dirty="0"/>
              <a:t>Потребителски продукти </a:t>
            </a:r>
            <a:r>
              <a:rPr lang="bg-BG" dirty="0"/>
              <a:t>(напр. кола):</a:t>
            </a:r>
          </a:p>
          <a:p>
            <a:pPr lvl="1"/>
            <a:r>
              <a:rPr lang="bg-BG" dirty="0"/>
              <a:t>Готови продукти, предлагани към крайния клиент, който ги консумира</a:t>
            </a:r>
          </a:p>
          <a:p>
            <a:r>
              <a:rPr lang="bg-BG" b="1" dirty="0"/>
              <a:t>Промишлени продукти </a:t>
            </a:r>
            <a:r>
              <a:rPr lang="bg-BG" dirty="0"/>
              <a:t>(напр. тухли):</a:t>
            </a:r>
          </a:p>
          <a:p>
            <a:pPr lvl="1"/>
            <a:r>
              <a:rPr lang="bg-BG" dirty="0"/>
              <a:t>Ползват се като материали в производството на други стоки</a:t>
            </a:r>
          </a:p>
          <a:p>
            <a:r>
              <a:rPr lang="bg-BG" b="1" dirty="0"/>
              <a:t>Бизнес продукти </a:t>
            </a:r>
            <a:r>
              <a:rPr lang="bg-BG" dirty="0"/>
              <a:t>(напр. Shkolo.bg):</a:t>
            </a:r>
          </a:p>
          <a:p>
            <a:pPr lvl="1"/>
            <a:r>
              <a:rPr lang="bg-BG" dirty="0"/>
              <a:t>Помагат на бизнеса да създава или управлява свои собствени продукти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продукти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00087" y="2211828"/>
            <a:ext cx="3770989" cy="368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9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 Buditel">
      <a:dk1>
        <a:srgbClr val="00265F"/>
      </a:dk1>
      <a:lt1>
        <a:srgbClr val="0068FF"/>
      </a:lt1>
      <a:dk2>
        <a:srgbClr val="2D313B"/>
      </a:dk2>
      <a:lt2>
        <a:srgbClr val="E7F0FF"/>
      </a:lt2>
      <a:accent1>
        <a:srgbClr val="F54F79"/>
      </a:accent1>
      <a:accent2>
        <a:srgbClr val="00B050"/>
      </a:accent2>
      <a:accent3>
        <a:srgbClr val="0024F2"/>
      </a:accent3>
      <a:accent4>
        <a:srgbClr val="FF9911"/>
      </a:accent4>
      <a:accent5>
        <a:srgbClr val="0097A7"/>
      </a:accent5>
      <a:accent6>
        <a:srgbClr val="F4F5F7"/>
      </a:accent6>
      <a:hlink>
        <a:srgbClr val="0067FF"/>
      </a:hlink>
      <a:folHlink>
        <a:srgbClr val="0067FF"/>
      </a:folHlink>
    </a:clrScheme>
    <a:fontScheme name="Buditel - Sofia Sans">
      <a:majorFont>
        <a:latin typeface="Sofia Sans"/>
        <a:ea typeface=""/>
        <a:cs typeface=""/>
      </a:majorFont>
      <a:minorFont>
        <a:latin typeface="Sofi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vetlina_temp.potx" id="{C5341F4D-86DA-49F3-8973-065B872F5DBB}" vid="{8005D38C-3217-41DE-B2D0-6D18E4389034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</TotalTime>
  <Words>1093</Words>
  <Application>Microsoft Office PowerPoint</Application>
  <PresentationFormat>Custom</PresentationFormat>
  <Paragraphs>200</Paragraphs>
  <Slides>26</Slides>
  <Notes>16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Sofia Sans</vt:lpstr>
      <vt:lpstr>Arial</vt:lpstr>
      <vt:lpstr>Calibri</vt:lpstr>
      <vt:lpstr>Consolas</vt:lpstr>
      <vt:lpstr>Wingdings</vt:lpstr>
      <vt:lpstr>Wingdings 2</vt:lpstr>
      <vt:lpstr>SoftUni</vt:lpstr>
      <vt:lpstr>Стойностно предложение</vt:lpstr>
      <vt:lpstr>Съдържание</vt:lpstr>
      <vt:lpstr>Какво е стойностно предложение?</vt:lpstr>
      <vt:lpstr>Какво е стойностно предложение?</vt:lpstr>
      <vt:lpstr>Стойностно предложение – пример</vt:lpstr>
      <vt:lpstr>USP – примери</vt:lpstr>
      <vt:lpstr>Какво е продукт?</vt:lpstr>
      <vt:lpstr>Какво е продукт?</vt:lpstr>
      <vt:lpstr>Видове продукти</vt:lpstr>
      <vt:lpstr>Стоки срещу услуги</vt:lpstr>
      <vt:lpstr>Обекти в JS</vt:lpstr>
      <vt:lpstr>Научете се да търсите в интернет</vt:lpstr>
      <vt:lpstr>Примерен слайд</vt:lpstr>
      <vt:lpstr>Дебъгване</vt:lpstr>
      <vt:lpstr>Дебъгване</vt:lpstr>
      <vt:lpstr>Дебъгване с Visual Studio</vt:lpstr>
      <vt:lpstr>Конструкция "switch-case"</vt:lpstr>
      <vt:lpstr>Условната конструкция "switch-case"</vt:lpstr>
      <vt:lpstr>Задача: Ден от седмицата</vt:lpstr>
      <vt:lpstr>Решение: Ден от седмицата</vt:lpstr>
      <vt:lpstr>Упражнения</vt:lpstr>
      <vt:lpstr>Какво научихме днес?</vt:lpstr>
      <vt:lpstr>Заключение</vt:lpstr>
      <vt:lpstr>Въпроси?</vt:lpstr>
      <vt:lpstr>Лиценз</vt:lpstr>
      <vt:lpstr>За СофтУни и СофтУни БУДИТЕЛ</vt:lpstr>
    </vt:vector>
  </TitlesOfParts>
  <Manager/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Buditel - Presentation</dc:title>
  <dc:subject>Digital Business</dc:subject>
  <dc:creator>SoftUni Buditel</dc:creator>
  <cp:keywords>SoftUni BUDITEL; SoftUni; Software University; training; course</cp:keywords>
  <dc:description>© SoftUni Buditel – https://buditel.softuni.bg
© Software University – https://softuni.bg
Copyrighted document. Unauthorized copy, reproduction or use is not permitted.</dc:description>
  <cp:lastModifiedBy>Svetlin Nakov</cp:lastModifiedBy>
  <cp:revision>202</cp:revision>
  <dcterms:created xsi:type="dcterms:W3CDTF">2020-05-22T09:36:57Z</dcterms:created>
  <dcterms:modified xsi:type="dcterms:W3CDTF">2024-05-10T12:39:36Z</dcterms:modified>
  <cp:category>training;course;education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