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586" r:id="rId3"/>
    <p:sldId id="276" r:id="rId4"/>
    <p:sldId id="258" r:id="rId5"/>
    <p:sldId id="588" r:id="rId6"/>
    <p:sldId id="622" r:id="rId7"/>
    <p:sldId id="621" r:id="rId8"/>
    <p:sldId id="266" r:id="rId9"/>
    <p:sldId id="623" r:id="rId10"/>
    <p:sldId id="624" r:id="rId11"/>
    <p:sldId id="625" r:id="rId12"/>
    <p:sldId id="353" r:id="rId13"/>
    <p:sldId id="402" r:id="rId14"/>
    <p:sldId id="497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  <p:sldId id="289" r:id="rId27"/>
    <p:sldId id="62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1"/>
            <p14:sldId id="266"/>
            <p14:sldId id="623"/>
            <p14:sldId id="624"/>
            <p14:sldId id="625"/>
            <p14:sldId id="353"/>
            <p14:sldId id="402"/>
            <p14:sldId id="497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  <p14:sldId id="289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EBF"/>
    <a:srgbClr val="E7F0FF"/>
    <a:srgbClr val="4F5669"/>
    <a:srgbClr val="A3ABBC"/>
    <a:srgbClr val="32737E"/>
    <a:srgbClr val="38808C"/>
    <a:srgbClr val="000000"/>
    <a:srgbClr val="6999A3"/>
    <a:srgbClr val="5E91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5" autoAdjust="0"/>
    <p:restoredTop sz="94533" autoAdjust="0"/>
  </p:normalViewPr>
  <p:slideViewPr>
    <p:cSldViewPr>
      <p:cViewPr varScale="1">
        <p:scale>
          <a:sx n="75" d="100"/>
          <a:sy n="75" d="100"/>
        </p:scale>
        <p:origin x="240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10-May-24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.softuni.bg/" TargetMode="External"/><Relationship Id="rId13" Type="http://schemas.openxmlformats.org/officeDocument/2006/relationships/hyperlink" Target="https://softuni.org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12" Type="http://schemas.openxmlformats.org/officeDocument/2006/relationships/image" Target="../media/image13.svg"/><Relationship Id="rId17" Type="http://schemas.openxmlformats.org/officeDocument/2006/relationships/image" Target="../media/image3.svg"/><Relationship Id="rId2" Type="http://schemas.openxmlformats.org/officeDocument/2006/relationships/hyperlink" Target="https://buditel.softuni.bg/" TargetMode="External"/><Relationship Id="rId1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hyperlink" Target="https://digital.softuni.bg/" TargetMode="External"/><Relationship Id="rId15" Type="http://schemas.openxmlformats.org/officeDocument/2006/relationships/image" Target="../media/image15.svg"/><Relationship Id="rId10" Type="http://schemas.openxmlformats.org/officeDocument/2006/relationships/hyperlink" Target="https://softuni.bg/" TargetMode="External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03618" y="5889668"/>
            <a:ext cx="1711320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en-GB" dirty="0"/>
              <a:t>Presentation Subtitle</a:t>
            </a:r>
            <a:endParaRPr lang="bg-BG" dirty="0"/>
          </a:p>
          <a:p>
            <a:pPr marR="0" lvl="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291932" y="5095344"/>
            <a:ext cx="1656185" cy="1656184"/>
            <a:chOff x="5238948" y="4810049"/>
            <a:chExt cx="1656185" cy="1656184"/>
          </a:xfrm>
        </p:grpSpPr>
        <p:sp>
          <p:nvSpPr>
            <p:cNvPr id="11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12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Slide Logo">
            <a:hlinkClick r:id="rId3"/>
            <a:extLst>
              <a:ext uri="{FF2B5EF4-FFF2-40B4-BE49-F238E27FC236}">
                <a16:creationId xmlns:a16="http://schemas.microsoft.com/office/drawing/2014/main" id="{8E039057-7442-2B29-2C6B-A04595C35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304298" y="1116000"/>
            <a:ext cx="3774954" cy="540934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9821" y="1116000"/>
            <a:ext cx="45719" cy="540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108000" tIns="36000" rIns="108000" bIns="36000" rtlCol="0" anchor="ctr">
            <a:normAutofit/>
          </a:bodyPr>
          <a:lstStyle/>
          <a:p>
            <a:pPr lvl="0" indent="0" algn="ctr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ko-KR" sz="2130" baseline="0" noProof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5650" y="1116000"/>
            <a:ext cx="7582779" cy="540934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858DF53B-220B-0233-0A9A-AA6EDBA1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4EBF"/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>
              <a:solidFill>
                <a:schemeClr val="bg2"/>
              </a:solidFill>
            </a:endParaRPr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39833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>
              <a:solidFill>
                <a:schemeClr val="bg2"/>
              </a:solidFill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10054877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1F3F96E7-0E07-BB2B-E723-EA1CE2CBB5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</a:t>
            </a:r>
            <a:r>
              <a:rPr lang="bg-BG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Buditel – </a:t>
            </a:r>
            <a:r>
              <a:rPr lang="en-US" sz="1600" u="sng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F778B016-4C05-A747-BB6C-2A58A07CA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hlinkClick r:id="rId2"/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hlinkClick r:id="rId5"/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15171" y="4810158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hlinkClick r:id="rId8"/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373" y="3635654"/>
            <a:ext cx="1997596" cy="694396"/>
          </a:xfrm>
          <a:prstGeom prst="rect">
            <a:avLst/>
          </a:prstGeom>
        </p:spPr>
      </p:pic>
      <p:pic>
        <p:nvPicPr>
          <p:cNvPr id="5" name="Logo Software University">
            <a:hlinkClick r:id="rId10"/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815171" y="2632702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hlinkClick r:id="rId13"/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10026627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1FC71051-26A2-CE64-D71A-BB07B802A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18868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EB229905-4708-0885-DCFA-AE5F1D940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270876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982868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Slide Logo">
            <a:hlinkClick r:id="rId3"/>
            <a:extLst>
              <a:ext uri="{FF2B5EF4-FFF2-40B4-BE49-F238E27FC236}">
                <a16:creationId xmlns:a16="http://schemas.microsoft.com/office/drawing/2014/main" id="{5A3921B3-866E-10A1-3DDE-67B10039B9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0" y="1116000"/>
            <a:ext cx="1020826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8000"/>
            <a:ext cx="897425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5" name="Slide Logo">
            <a:hlinkClick r:id="rId3"/>
            <a:extLst>
              <a:ext uri="{FF2B5EF4-FFF2-40B4-BE49-F238E27FC236}">
                <a16:creationId xmlns:a16="http://schemas.microsoft.com/office/drawing/2014/main" id="{FFD8A643-C185-7781-31C6-ED8BC37D92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315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3"/>
            <a:extLst>
              <a:ext uri="{FF2B5EF4-FFF2-40B4-BE49-F238E27FC236}">
                <a16:creationId xmlns:a16="http://schemas.microsoft.com/office/drawing/2014/main" id="{3CD92C43-88F2-CBB9-3BD6-E8A1F724F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42491A4E-ED5B-94D4-FB74-178362738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en-US" dirty="0"/>
              <a:t>SoftUni Buditel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 Proposition, Definition, Product,</a:t>
            </a:r>
          </a:p>
          <a:p>
            <a:r>
              <a:rPr lang="en-US" dirty="0"/>
              <a:t>Service, Customer, USP, Value Proposition Canvas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3852" y="1116000"/>
            <a:ext cx="8110062" cy="5628856"/>
          </a:xfrm>
        </p:spPr>
        <p:txBody>
          <a:bodyPr>
            <a:normAutofit/>
          </a:bodyPr>
          <a:lstStyle/>
          <a:p>
            <a:r>
              <a:rPr lang="en-US" b="1" dirty="0"/>
              <a:t>Consumer products</a:t>
            </a:r>
            <a:r>
              <a:rPr lang="en-US" dirty="0"/>
              <a:t> (e.g. car):</a:t>
            </a:r>
          </a:p>
          <a:p>
            <a:pPr lvl="1"/>
            <a:r>
              <a:rPr lang="en-US" dirty="0"/>
              <a:t>Finished products offered to the final customer who consumes them</a:t>
            </a:r>
          </a:p>
          <a:p>
            <a:r>
              <a:rPr lang="en-US" b="1" dirty="0"/>
              <a:t>Industrial products</a:t>
            </a:r>
            <a:r>
              <a:rPr lang="en-US" dirty="0"/>
              <a:t> (e.g. bricks):</a:t>
            </a:r>
          </a:p>
          <a:p>
            <a:pPr lvl="1"/>
            <a:r>
              <a:rPr lang="en-US" dirty="0"/>
              <a:t>These act as materials used in the production of other goods</a:t>
            </a:r>
          </a:p>
          <a:p>
            <a:r>
              <a:rPr lang="en-US" b="1" dirty="0"/>
              <a:t>Business products</a:t>
            </a:r>
            <a:r>
              <a:rPr lang="en-US" dirty="0"/>
              <a:t> (e.g. Shkolo.bg):</a:t>
            </a:r>
          </a:p>
          <a:p>
            <a:pPr lvl="1"/>
            <a:r>
              <a:rPr lang="en-US" dirty="0"/>
              <a:t>Help other companies create their own products or operate their business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Products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288" y="1304764"/>
            <a:ext cx="434275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b="1" dirty="0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Sample </a:t>
            </a:r>
            <a:r>
              <a:rPr lang="en-US" b="1" dirty="0">
                <a:solidFill>
                  <a:schemeClr val="bg1"/>
                </a:solidFill>
              </a:rPr>
              <a:t>source code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Slide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027858" y="2671160"/>
            <a:ext cx="10107114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Duplicates are skipped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Delete element if exists</a:t>
            </a: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Operations with the Debugger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484784"/>
            <a:ext cx="2220185" cy="22201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bg-BG" dirty="0"/>
              <a:t> == </a:t>
            </a:r>
            <a:r>
              <a:rPr lang="en-US" dirty="0"/>
              <a:t>the process of step-by-step tracing the program execution</a:t>
            </a:r>
            <a:endParaRPr lang="bg-BG" dirty="0"/>
          </a:p>
          <a:p>
            <a:pPr lvl="1"/>
            <a:r>
              <a:rPr lang="en-US" dirty="0"/>
              <a:t>This helps finding errors (bugs)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28" y="3630704"/>
            <a:ext cx="2167605" cy="662392"/>
          </a:xfrm>
          <a:prstGeom prst="wedgeRoundRectCallout">
            <a:avLst>
              <a:gd name="adj1" fmla="val 64593"/>
              <a:gd name="adj2" fmla="val 37088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in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[F5]</a:t>
            </a:r>
            <a:r>
              <a:rPr lang="bg-BG" sz="3000" b="1">
                <a:solidFill>
                  <a:srgbClr val="DAA600"/>
                </a:solidFill>
              </a:rPr>
              <a:t> </a:t>
            </a:r>
            <a:r>
              <a:rPr lang="en-US" sz="3000"/>
              <a:t>to run the program in debug mode</a:t>
            </a:r>
            <a:endParaRPr lang="bg-BG" sz="3000"/>
          </a:p>
          <a:p>
            <a:r>
              <a:rPr lang="en-US" sz="3000"/>
              <a:t>Proceed to the next execution step using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[</a:t>
            </a:r>
            <a:r>
              <a:rPr lang="bg-BG" sz="3000" b="1">
                <a:solidFill>
                  <a:schemeClr val="bg1"/>
                </a:solidFill>
              </a:rPr>
              <a:t>F</a:t>
            </a:r>
            <a:r>
              <a:rPr lang="en-US" sz="3000" b="1">
                <a:solidFill>
                  <a:schemeClr val="bg1"/>
                </a:solidFill>
              </a:rPr>
              <a:t>10]</a:t>
            </a:r>
          </a:p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[F9]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to create a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breakpoint (stopper)</a:t>
            </a:r>
          </a:p>
          <a:p>
            <a:pPr lvl="1"/>
            <a:r>
              <a:rPr lang="en-US" sz="3000"/>
              <a:t>Run the program and it will stop when a breakpoint is hit</a:t>
            </a:r>
            <a:endParaRPr lang="bg-BG" sz="3000" b="1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Checking Multiple Values at Once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"switch-case" Statement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18588" y="1654929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" Conditional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96" y="2133842"/>
            <a:ext cx="3418904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38" y="2945264"/>
            <a:ext cx="3352799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66" y="4282936"/>
            <a:ext cx="3352800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program, which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an </a:t>
            </a:r>
            <a:r>
              <a:rPr lang="en-US" sz="3000" b="1" dirty="0"/>
              <a:t>integer</a:t>
            </a:r>
            <a:r>
              <a:rPr lang="en-US" sz="3000" dirty="0"/>
              <a:t>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at the console </a:t>
            </a:r>
            <a:r>
              <a:rPr lang="en-US" sz="2800" b="1" dirty="0"/>
              <a:t>the day of week</a:t>
            </a:r>
            <a:r>
              <a:rPr lang="en-US" sz="2800" dirty="0"/>
              <a:t> (in English, as text) according to the input number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the number is out of range, 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Sample </a:t>
            </a:r>
            <a:r>
              <a:rPr lang="en-US" sz="3200" b="1" dirty="0"/>
              <a:t>input</a:t>
            </a:r>
            <a:r>
              <a:rPr lang="en-US" sz="3200" dirty="0"/>
              <a:t> and </a:t>
            </a:r>
            <a:r>
              <a:rPr lang="en-US" sz="3200" b="1" dirty="0"/>
              <a:t>output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Value Proposition</a:t>
            </a:r>
          </a:p>
          <a:p>
            <a:pPr lvl="1"/>
            <a:r>
              <a:rPr lang="en-US" dirty="0"/>
              <a:t>What is Value Proposition? USP</a:t>
            </a:r>
          </a:p>
          <a:p>
            <a:pPr lvl="1"/>
            <a:r>
              <a:rPr lang="en-US" dirty="0"/>
              <a:t>Goods and Services</a:t>
            </a:r>
            <a:endParaRPr lang="bg-BG" dirty="0"/>
          </a:p>
          <a:p>
            <a:r>
              <a:rPr lang="en-US" b="1" dirty="0">
                <a:solidFill>
                  <a:schemeClr val="bg1"/>
                </a:solidFill>
              </a:rPr>
              <a:t>Associative Arrays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Mapping Keys to Values</a:t>
            </a:r>
          </a:p>
          <a:p>
            <a:pPr lvl="1"/>
            <a:r>
              <a:rPr lang="en-US" dirty="0"/>
              <a:t>Iterating over the Key-Value Pairs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Solution: Day of Week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TODO: check the other days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en-US" dirty="0"/>
              <a:t>Practical Problem Solving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1" y="1310003"/>
            <a:ext cx="10873208" cy="5143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</a:t>
            </a:r>
            <a:r>
              <a:rPr lang="en-US" b="1" dirty="0">
                <a:solidFill>
                  <a:srgbClr val="FFFFFF"/>
                </a:solidFill>
              </a:rPr>
              <a:t>== what the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r>
              <a:rPr lang="en-US" b="1" dirty="0">
                <a:solidFill>
                  <a:srgbClr val="FFFFFF"/>
                </a:solidFill>
              </a:rPr>
              <a:t> is and how your product / service solves it?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b="1" dirty="0">
                <a:solidFill>
                  <a:srgbClr val="FFFFFF"/>
                </a:solidFill>
              </a:rPr>
              <a:t> == how much benefit or usefulness you get?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Customer</a:t>
            </a:r>
            <a:r>
              <a:rPr lang="en-US" b="1" dirty="0">
                <a:solidFill>
                  <a:srgbClr val="FFFFFF"/>
                </a:solidFill>
              </a:rPr>
              <a:t> value drivers == price, quality, convenience, innovation, personalization, brand reputation, customer service, user experience, sustainability, and emotional appeal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Unique Selling Proposition (USP) </a:t>
            </a:r>
            <a:r>
              <a:rPr lang="en-US" b="1" dirty="0">
                <a:solidFill>
                  <a:srgbClr val="FFFFFF"/>
                </a:solidFill>
              </a:rPr>
              <a:t>== how you are different?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Canvas </a:t>
            </a:r>
            <a:r>
              <a:rPr lang="en-US" b="1" dirty="0">
                <a:solidFill>
                  <a:srgbClr val="FFFFFF"/>
                </a:solidFill>
              </a:rPr>
              <a:t>== a framework for designing a value proposition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en-US"/>
              <a:t>What Did We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10932891" cy="4896544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>
                <a:solidFill>
                  <a:srgbClr val="FFFFFF"/>
                </a:solidFill>
              </a:rPr>
              <a:t> hold key-value pairs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Maps</a:t>
            </a:r>
            <a:r>
              <a:rPr lang="en-US" dirty="0">
                <a:solidFill>
                  <a:srgbClr val="FFFFFF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</a:t>
            </a:r>
            <a:r>
              <a:rPr lang="en-US" dirty="0">
                <a:solidFill>
                  <a:srgbClr val="FFFFFF"/>
                </a:solidFill>
              </a:rPr>
              <a:t> hold unique collection of values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46180" y="3094585"/>
            <a:ext cx="10125135" cy="16432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46179" y="5586438"/>
            <a:ext cx="10125135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6670476" y="1700808"/>
            <a:ext cx="3812137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(presentations, examples, demonstration code, exercises, homework, video and other assets) is </a:t>
            </a:r>
            <a:r>
              <a:rPr lang="en-US" b="1" dirty="0"/>
              <a:t>copyrighted content </a:t>
            </a:r>
            <a:r>
              <a:rPr lang="en-US" dirty="0"/>
              <a:t>developed by SoftUni
Unauthorized copying, distribution or use is illegal
© SoftUni – </a:t>
            </a:r>
            <a:r>
              <a:rPr lang="en-US" dirty="0">
                <a:hlinkClick r:id="rId3"/>
              </a:rPr>
              <a:t>https://softuni.org</a:t>
            </a:r>
            <a:r>
              <a:rPr lang="en-US" dirty="0"/>
              <a:t>
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7EB2A-A1DD-9E7B-43BD-C8ECCE1230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000" y="1116000"/>
            <a:ext cx="9298788" cy="55980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3300" dirty="0"/>
              <a:t>Private vocational high school of digital sciences "</a:t>
            </a:r>
            <a:r>
              <a:rPr lang="en-US" sz="3300" b="1" dirty="0">
                <a:solidFill>
                  <a:schemeClr val="bg1"/>
                </a:solidFill>
              </a:rPr>
              <a:t>SoftUni BUDITEL</a:t>
            </a:r>
            <a:r>
              <a:rPr lang="en-US" sz="3300" dirty="0"/>
              <a:t>" is part of the </a:t>
            </a:r>
            <a:r>
              <a:rPr lang="en-US" sz="3300" b="1" dirty="0"/>
              <a:t>SoftUni family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</a:t>
            </a:r>
            <a:r>
              <a:rPr lang="en-US" sz="3100" dirty="0"/>
              <a:t> – high-quality education for the digital professions of the future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University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software engineering academy: zero-to-career trainings for developers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Creative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design and creative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Digital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digital marketing and online business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86328-7D6B-7AEB-876D-AE556A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" y="108873"/>
            <a:ext cx="9882611" cy="882654"/>
          </a:xfrm>
        </p:spPr>
        <p:txBody>
          <a:bodyPr/>
          <a:lstStyle/>
          <a:p>
            <a:r>
              <a:rPr lang="en-US"/>
              <a:t>About SoftUni and SoftUni BUDITEL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Value Proposition?</a:t>
            </a:r>
            <a:endParaRPr lang="bg-BG" dirty="0"/>
          </a:p>
        </p:txBody>
      </p:sp>
      <p:pic>
        <p:nvPicPr>
          <p:cNvPr id="1026" name="Picture 2" descr="What is a Value Proposition">
            <a:extLst>
              <a:ext uri="{FF2B5EF4-FFF2-40B4-BE49-F238E27FC236}">
                <a16:creationId xmlns:a16="http://schemas.microsoft.com/office/drawing/2014/main" id="{663B182C-0B14-21E8-11A9-B9F3BBD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615306"/>
            <a:ext cx="2146882" cy="214688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16001"/>
            <a:ext cx="7354572" cy="55949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 proposition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/>
              <a:t>short statement </a:t>
            </a:r>
            <a:r>
              <a:rPr lang="en-US" dirty="0"/>
              <a:t>that communicates </a:t>
            </a:r>
            <a:r>
              <a:rPr lang="en-US" b="1" dirty="0"/>
              <a:t>why</a:t>
            </a:r>
            <a:r>
              <a:rPr lang="en-US" dirty="0"/>
              <a:t> buyers should </a:t>
            </a:r>
            <a:r>
              <a:rPr lang="en-US" b="1" dirty="0"/>
              <a:t>choose</a:t>
            </a:r>
            <a:r>
              <a:rPr lang="en-US" dirty="0"/>
              <a:t> your product or service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 company promises to deliver to customers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What your business </a:t>
            </a:r>
            <a:r>
              <a:rPr lang="en-US" b="1" dirty="0"/>
              <a:t>does better </a:t>
            </a:r>
            <a:r>
              <a:rPr lang="en-US" dirty="0"/>
              <a:t>than anyone else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Value Proposition?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68" b="6368"/>
          <a:stretch/>
        </p:blipFill>
        <p:spPr>
          <a:xfrm>
            <a:off x="304298" y="1116000"/>
            <a:ext cx="3774954" cy="54093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5650" y="1116000"/>
            <a:ext cx="7582779" cy="5409344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1" dirty="0"/>
              <a:t>Fruit and vegetables shop</a:t>
            </a:r>
          </a:p>
          <a:p>
            <a:pPr lvl="1"/>
            <a:r>
              <a:rPr lang="en-US" b="1" dirty="0"/>
              <a:t>Problem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Difficulty finding fresh and high-quality fruits and vegetables in local markets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Discover our farm-fresh produce sourced directly from local growers</a:t>
            </a:r>
          </a:p>
          <a:p>
            <a:pPr lvl="2"/>
            <a:r>
              <a:rPr lang="en-US" dirty="0"/>
              <a:t>Ensuring the highest quality and freshness for your healthy lifestyle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9874852" cy="882654"/>
          </a:xfrm>
        </p:spPr>
        <p:txBody>
          <a:bodyPr/>
          <a:lstStyle/>
          <a:p>
            <a:r>
              <a:rPr lang="en-US" dirty="0"/>
              <a:t>Value Proposition – Example</a:t>
            </a:r>
          </a:p>
        </p:txBody>
      </p:sp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Examples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66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16000"/>
            <a:ext cx="5605600" cy="518916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sz="3800" b="1" noProof="0" dirty="0">
                <a:solidFill>
                  <a:schemeClr val="bg1"/>
                </a:solidFill>
              </a:rPr>
              <a:t>Service</a:t>
            </a:r>
            <a:endParaRPr lang="en-US" b="1" noProof="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noProof="0" dirty="0"/>
              <a:t>Transactions where no physical goods are transferred 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Intangible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manufactured, stored and transported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Ex: cleaning, car repair, haircuts, medical checkups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returned or replaced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Each delivery of service is never the same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99" y="1116000"/>
            <a:ext cx="5266341" cy="5189168"/>
          </a:xfrm>
        </p:spPr>
        <p:txBody>
          <a:bodyPr spcFirstLastPara="1" vert="horz" wrap="square" lIns="108000" tIns="36000" rIns="108000" bIns="36000" rtlCol="0" anchor="t" anchorCtr="0">
            <a:normAutofit fontScale="85000" lnSpcReduction="10000"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Goods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/ replaced</a:t>
            </a:r>
          </a:p>
          <a:p>
            <a:pPr lvl="1"/>
            <a:r>
              <a:rPr lang="en-US" dirty="0"/>
              <a:t>Products can be identical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Goods vs. Services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663629" y="3268221"/>
            <a:ext cx="718815" cy="5928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8751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Types of Products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Product?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2394307" cy="23943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b="1" dirty="0"/>
              <a:t>?</a:t>
            </a:r>
          </a:p>
          <a:p>
            <a:pPr lvl="1"/>
            <a:r>
              <a:rPr lang="en-US" sz="3100" dirty="0"/>
              <a:t>A product is </a:t>
            </a:r>
            <a:r>
              <a:rPr lang="en-US" sz="3100" b="1" dirty="0"/>
              <a:t>the item offered for sale</a:t>
            </a:r>
          </a:p>
          <a:p>
            <a:pPr lvl="1"/>
            <a:r>
              <a:rPr lang="en-US" sz="3100" dirty="0"/>
              <a:t>Anything that can be </a:t>
            </a:r>
            <a:r>
              <a:rPr lang="en-US" sz="3100" b="1" dirty="0"/>
              <a:t>offered</a:t>
            </a:r>
            <a:r>
              <a:rPr lang="en-US" sz="3100" dirty="0"/>
              <a:t> to a market for use or consumption that might </a:t>
            </a:r>
            <a:r>
              <a:rPr lang="en-US" sz="3100" b="1" dirty="0"/>
              <a:t>satisfy</a:t>
            </a:r>
            <a:r>
              <a:rPr lang="en-US" sz="3100" dirty="0"/>
              <a:t> a want / need</a:t>
            </a:r>
          </a:p>
          <a:p>
            <a:r>
              <a:rPr lang="en-US" b="1" dirty="0"/>
              <a:t>Product:</a:t>
            </a:r>
          </a:p>
          <a:p>
            <a:pPr lvl="1"/>
            <a:r>
              <a:rPr lang="en-US" dirty="0"/>
              <a:t>can be an item or a service</a:t>
            </a:r>
          </a:p>
          <a:p>
            <a:pPr lvl="1"/>
            <a:r>
              <a:rPr lang="en-US" dirty="0"/>
              <a:t>can be physical or in virtual or hybrid form</a:t>
            </a:r>
          </a:p>
          <a:p>
            <a:pPr lvl="1"/>
            <a:r>
              <a:rPr lang="en-US" dirty="0"/>
              <a:t>every product is made at a cost and each is sold at a price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Product?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78" y="3429000"/>
            <a:ext cx="1872208" cy="1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 Buditel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B050"/>
      </a:accent2>
      <a:accent3>
        <a:srgbClr val="0024F2"/>
      </a:accent3>
      <a:accent4>
        <a:srgbClr val="FF9911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39147</TotalTime>
  <Words>1122</Words>
  <Application>Microsoft Office PowerPoint</Application>
  <PresentationFormat>Custom</PresentationFormat>
  <Paragraphs>199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Value Proposition</vt:lpstr>
      <vt:lpstr>Contents</vt:lpstr>
      <vt:lpstr>What is Value Proposition?</vt:lpstr>
      <vt:lpstr>What is Value Proposition?</vt:lpstr>
      <vt:lpstr>Value Proposition – Example</vt:lpstr>
      <vt:lpstr>USP – Examples</vt:lpstr>
      <vt:lpstr>Goods vs. Services</vt:lpstr>
      <vt:lpstr>What is a Product?</vt:lpstr>
      <vt:lpstr>What is a Product?</vt:lpstr>
      <vt:lpstr>Types of Products</vt:lpstr>
      <vt:lpstr>Objects in JS</vt:lpstr>
      <vt:lpstr>Learn to Search in Internet</vt:lpstr>
      <vt:lpstr>Basic Slide</vt:lpstr>
      <vt:lpstr>Debugging</vt:lpstr>
      <vt:lpstr>Debugging</vt:lpstr>
      <vt:lpstr>Debugging in Visual Studio</vt:lpstr>
      <vt:lpstr>The "switch-case" Statement</vt:lpstr>
      <vt:lpstr>The "switch-case" Conditional Statement</vt:lpstr>
      <vt:lpstr>Problem: Day of Week</vt:lpstr>
      <vt:lpstr>Solution: Day of Week</vt:lpstr>
      <vt:lpstr>Exercises</vt:lpstr>
      <vt:lpstr>What Did We Learn Today?</vt:lpstr>
      <vt:lpstr>Conclusion</vt:lpstr>
      <vt:lpstr>Questions?</vt:lpstr>
      <vt:lpstr>License</vt:lpstr>
      <vt:lpstr>About SoftUni and SoftUni BUDITEL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191</cp:revision>
  <dcterms:created xsi:type="dcterms:W3CDTF">2020-05-22T09:36:57Z</dcterms:created>
  <dcterms:modified xsi:type="dcterms:W3CDTF">2024-05-10T12:29:49Z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