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5"/>
  </p:notesMasterIdLst>
  <p:handoutMasterIdLst>
    <p:handoutMasterId r:id="rId46"/>
  </p:handoutMasterIdLst>
  <p:sldIdLst>
    <p:sldId id="667" r:id="rId5"/>
    <p:sldId id="276" r:id="rId6"/>
    <p:sldId id="784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93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92" r:id="rId32"/>
    <p:sldId id="790" r:id="rId33"/>
    <p:sldId id="500" r:id="rId34"/>
    <p:sldId id="638" r:id="rId35"/>
    <p:sldId id="785" r:id="rId36"/>
    <p:sldId id="786" r:id="rId37"/>
    <p:sldId id="745" r:id="rId38"/>
    <p:sldId id="746" r:id="rId39"/>
    <p:sldId id="783" r:id="rId40"/>
    <p:sldId id="781" r:id="rId41"/>
    <p:sldId id="780" r:id="rId42"/>
    <p:sldId id="289" r:id="rId43"/>
    <p:sldId id="399" r:id="rId4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84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93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92"/>
            <p14:sldId id="790"/>
            <p14:sldId id="500"/>
            <p14:sldId id="638"/>
            <p14:sldId id="785"/>
            <p14:sldId id="786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D3B"/>
    <a:srgbClr val="FFFFFF"/>
    <a:srgbClr val="312B39"/>
    <a:srgbClr val="1B6C94"/>
    <a:srgbClr val="1D6493"/>
    <a:srgbClr val="0984E4"/>
    <a:srgbClr val="3D0791"/>
    <a:srgbClr val="A6A6A6"/>
    <a:srgbClr val="90B4D8"/>
    <a:srgbClr val="286C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>
      <p:cViewPr varScale="1">
        <p:scale>
          <a:sx n="75" d="100"/>
          <a:sy n="75" d="100"/>
        </p:scale>
        <p:origin x="893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8-Oct-24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2995805"/>
            <a:ext cx="4669494" cy="2727608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64039" y="607592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955806" y="597856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2852936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2240" y="4333486"/>
            <a:ext cx="5024781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41471" y="3613221"/>
            <a:ext cx="5025550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628800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548680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D747F1-67CC-27D3-C555-BC0D4639D2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266" y="1998965"/>
            <a:ext cx="10951753" cy="1467957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2800" b="1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80000"/>
                </a:srgbClr>
              </a:gs>
              <a:gs pos="100000">
                <a:srgbClr val="009276">
                  <a:alpha val="80000"/>
                </a:srgbClr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40000"/>
                    <a:lumOff val="6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70B4-248D-5FF6-4449-7EA8A506BF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820" y="1032066"/>
            <a:ext cx="5827942" cy="1068011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Take a Break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B0056F-B61D-AAD1-8BF5-2BB6FD68B655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4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DFE198B6-9449-3BD0-A3EF-9CB8115D6363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86A6F-4EAA-0786-840C-A0B138BD0998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38E15180-7D87-82A7-73AE-2BC7B6B34764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7" name="Group 9">
                <a:extLst>
                  <a:ext uri="{FF2B5EF4-FFF2-40B4-BE49-F238E27FC236}">
                    <a16:creationId xmlns:a16="http://schemas.microsoft.com/office/drawing/2014/main" id="{9C81EEAD-3DAE-E77A-9B2E-0A543D54868F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9" name="Freeform 17">
                  <a:extLst>
                    <a:ext uri="{FF2B5EF4-FFF2-40B4-BE49-F238E27FC236}">
                      <a16:creationId xmlns:a16="http://schemas.microsoft.com/office/drawing/2014/main" id="{9B2AFEA6-0C3C-D4E5-0CBD-BC7A1F70B4E3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5D3DAE-C531-0146-3800-E5A7CF48E061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8" name="Picture 12">
                <a:extLst>
                  <a:ext uri="{FF2B5EF4-FFF2-40B4-BE49-F238E27FC236}">
                    <a16:creationId xmlns:a16="http://schemas.microsoft.com/office/drawing/2014/main" id="{58778FB3-72C1-8AFA-5F6E-66B91F147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11" name="Picture 10" descr="Abstract AI clock">
            <a:extLst>
              <a:ext uri="{FF2B5EF4-FFF2-40B4-BE49-F238E27FC236}">
                <a16:creationId xmlns:a16="http://schemas.microsoft.com/office/drawing/2014/main" id="{0F02D39F-59EF-FF5C-2EDF-C7DEFF32BA5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pic>
        <p:nvPicPr>
          <p:cNvPr id="12" name="Picture 11" descr="SoftUni AI logo">
            <a:extLst>
              <a:ext uri="{FF2B5EF4-FFF2-40B4-BE49-F238E27FC236}">
                <a16:creationId xmlns:a16="http://schemas.microsoft.com/office/drawing/2014/main" id="{90D2B2C2-0BFC-84EE-F51F-EEB763D3D5B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F6FD7D9-482D-5AD4-2CAE-CD3F41D69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332D3B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accent6">
                    <a:lumMod val="50000"/>
                  </a:schemeClr>
                </a:gs>
              </a:gsLst>
              <a:lin ang="4200000" scaled="0"/>
            </a:gradFill>
            <a:ln w="63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E2B6A411-D458-503E-763F-713B7C0E525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95F26-5934-F2F9-33EC-6229879F0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A1703AB-E434-D010-E5D0-28BB8CF20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I hand">
            <a:extLst>
              <a:ext uri="{FF2B5EF4-FFF2-40B4-BE49-F238E27FC236}">
                <a16:creationId xmlns:a16="http://schemas.microsoft.com/office/drawing/2014/main" id="{B13AB13C-DBA6-8FDE-A39C-2E9706C95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sp>
        <p:nvSpPr>
          <p:cNvPr id="6" name="Slide Body Text">
            <a:extLst>
              <a:ext uri="{FF2B5EF4-FFF2-40B4-BE49-F238E27FC236}">
                <a16:creationId xmlns:a16="http://schemas.microsoft.com/office/drawing/2014/main" id="{97E1D00E-AB8E-189E-1BEB-447A35DE46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76D5EF69-3C84-2C4D-7313-715A044AE7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BD7EFF37-B738-8068-257E-131A180887F6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oftUni AI logo">
            <a:extLst>
              <a:ext uri="{FF2B5EF4-FFF2-40B4-BE49-F238E27FC236}">
                <a16:creationId xmlns:a16="http://schemas.microsoft.com/office/drawing/2014/main" id="{B87D1691-87C5-6B09-F808-CDD5E7522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AFD53-CDB0-B2A7-0EDA-89517A807F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04" y="4365104"/>
            <a:ext cx="2318641" cy="2225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F5F20-663E-92E8-A8A3-9940492A1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Additional Resources</a:t>
            </a:r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5B62B853-7F30-21D1-409D-B63DC50CEC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B6CEA6-6159-3BE6-1081-F3281822E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Abstra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A19-D572-FC4F-F648-382AB4C0E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389483"/>
            <a:ext cx="7632848" cy="967509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Demo Slide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8023F-7165-C782-A747-713DEC261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pic>
        <p:nvPicPr>
          <p:cNvPr id="4" name="Picture 3" descr="abstract network">
            <a:extLst>
              <a:ext uri="{FF2B5EF4-FFF2-40B4-BE49-F238E27FC236}">
                <a16:creationId xmlns:a16="http://schemas.microsoft.com/office/drawing/2014/main" id="{6F0E1C26-F9D4-9F23-D7F9-430539AAB4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0344216F-8916-D20C-E7E9-C219340D14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0DCA5D-3F03-954E-7A78-758BE0865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91521" y="5224352"/>
            <a:ext cx="753440" cy="13884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702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678" r:id="rId12"/>
    <p:sldLayoutId id="2147483693" r:id="rId13"/>
    <p:sldLayoutId id="2147483677" r:id="rId14"/>
    <p:sldLayoutId id="2147483701" r:id="rId15"/>
    <p:sldLayoutId id="2147483699" r:id="rId16"/>
    <p:sldLayoutId id="2147483689" r:id="rId17"/>
    <p:sldLayoutId id="2147483704" r:id="rId18"/>
    <p:sldLayoutId id="2147483703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chemeClr val="bg1">
              <a:lumMod val="20000"/>
              <a:lumOff val="80000"/>
            </a:schemeClr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nakov.co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datacamp.com/tutorial/cursor-ai-code-edito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livebench.ai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ai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2240" y="4333486"/>
            <a:ext cx="5024781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1471" y="3613221"/>
            <a:ext cx="5025550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628800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548680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/>
              <a:t>Software </a:t>
            </a:r>
            <a:r>
              <a:rPr lang="en-US" dirty="0"/>
              <a:t>Engineers in the AI Era</a:t>
            </a:r>
          </a:p>
        </p:txBody>
      </p:sp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C01-F726-84AB-02C8-E44A44A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B59B4-E303-581A-744B-B885432DC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AI Tools for Developers</a:t>
            </a:r>
            <a:r>
              <a:rPr lang="en-US" b="0" dirty="0"/>
              <a:t>: Evolution</a:t>
            </a:r>
          </a:p>
          <a:p>
            <a:r>
              <a:rPr lang="en-US" dirty="0">
                <a:solidFill>
                  <a:schemeClr val="accent4"/>
                </a:solidFill>
              </a:rPr>
              <a:t>AI Chatbots for Coding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en-US" b="0" dirty="0"/>
              <a:t>(ChatGPT, Claude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Coding Assistants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b="0" dirty="0"/>
              <a:t>(</a:t>
            </a:r>
            <a:r>
              <a:rPr lang="en-US" b="0" dirty="0"/>
              <a:t>Cursor</a:t>
            </a:r>
            <a:r>
              <a:rPr lang="bg-BG" b="0" dirty="0"/>
              <a:t>, </a:t>
            </a:r>
            <a:r>
              <a:rPr lang="en-US" b="0" dirty="0"/>
              <a:t>GitHub Copilot, </a:t>
            </a:r>
            <a:r>
              <a:rPr lang="en-US" b="0" dirty="0" err="1"/>
              <a:t>Tabnine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Developer Agents </a:t>
            </a:r>
            <a:r>
              <a:rPr lang="en-US" b="0" dirty="0"/>
              <a:t>(Devin, Code Droid, </a:t>
            </a:r>
            <a:r>
              <a:rPr lang="en-US" b="0" dirty="0" err="1"/>
              <a:t>AutoCodeRover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chemeClr val="accent4"/>
                </a:solidFill>
              </a:rPr>
              <a:t>AI as a Tool for Developers</a:t>
            </a:r>
            <a:r>
              <a:rPr lang="en-US" b="0" dirty="0"/>
              <a:t>, not a Replacement</a:t>
            </a:r>
          </a:p>
          <a:p>
            <a:r>
              <a:rPr lang="en-US" dirty="0">
                <a:solidFill>
                  <a:schemeClr val="accent4"/>
                </a:solidFill>
              </a:rPr>
              <a:t>Shifting Developer Skillsets </a:t>
            </a:r>
            <a:r>
              <a:rPr lang="en-US" b="0" dirty="0"/>
              <a:t>to Adopt AI</a:t>
            </a:r>
          </a:p>
          <a:p>
            <a:r>
              <a:rPr lang="en-US" dirty="0">
                <a:solidFill>
                  <a:schemeClr val="accent4"/>
                </a:solidFill>
              </a:rPr>
              <a:t>Developer Job Market</a:t>
            </a:r>
            <a:r>
              <a:rPr lang="en-US" b="0" dirty="0"/>
              <a:t>: Evolution</a:t>
            </a:r>
            <a:endParaRPr lang="en-GB" b="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B70E-4129-B3A8-AFB5-8543A7A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27F5-721D-132E-7C4A-4DED6144AC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500" dirty="0"/>
              <a:t>Just to Demonstrate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64C3-9941-5431-C2F2-3EBEC7E2C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5A5A6-98F8-CE9F-3EEA-482FB6B8E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3705-CD57-7C38-3DBC-82F04FE0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 sample HTML code: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33BE1B-9EAD-3566-4D70-C6BA384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25C3A-397C-A684-8C92-64309E74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266" y="1998965"/>
            <a:ext cx="10951753" cy="4361057"/>
          </a:xfrm>
        </p:spPr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&lt;title&gt;Sample HTML Page&lt;/title&gt;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&lt;h1&gt;Hello, HTML!&lt;/h1&gt;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87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85012-EF4D-9BED-897B-F6D13EAD0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3200" dirty="0"/>
              <a:t>Software engineer, educator, tech entrepreneur, author of 16 books, PhD</a:t>
            </a:r>
          </a:p>
          <a:p>
            <a:pPr marL="0" indent="0" algn="ctr">
              <a:lnSpc>
                <a:spcPct val="105000"/>
              </a:lnSpc>
              <a:buNone/>
            </a:pPr>
            <a:r>
              <a:rPr lang="en-US" sz="3200" dirty="0">
                <a:hlinkClick r:id="rId2"/>
              </a:rPr>
              <a:t>nakov.com</a:t>
            </a:r>
            <a:endParaRPr lang="bg-BG" sz="3200" dirty="0"/>
          </a:p>
          <a:p>
            <a:pPr>
              <a:lnSpc>
                <a:spcPct val="105000"/>
              </a:lnSpc>
            </a:pPr>
            <a:r>
              <a:rPr lang="bg-BG" sz="3100" dirty="0"/>
              <a:t>4 </a:t>
            </a:r>
            <a:r>
              <a:rPr lang="en-US" sz="3100" dirty="0"/>
              <a:t>successful tech education initiatives</a:t>
            </a:r>
            <a:endParaRPr lang="bg-BG" sz="31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National Academy for Software Development (NASD) </a:t>
            </a:r>
            <a:r>
              <a:rPr lang="en-US" sz="2800" dirty="0"/>
              <a:t>– 2004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Telerik Software Academy </a:t>
            </a:r>
            <a:r>
              <a:rPr lang="en-US" sz="2800" dirty="0"/>
              <a:t>– 2009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SoftUni (Software University) </a:t>
            </a:r>
            <a:r>
              <a:rPr lang="en-US" sz="2800" dirty="0"/>
              <a:t>– 2014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2800" dirty="0"/>
              <a:t>– 2018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1DDF1-81B7-EA4D-5C1E-FBEEDDD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Svetlin Nakov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8A3-991A-1211-24B4-ABEC1C28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38" y="1265238"/>
            <a:ext cx="3889375" cy="5319712"/>
          </a:xfrm>
        </p:spPr>
      </p:pic>
    </p:spTree>
    <p:extLst>
      <p:ext uri="{BB962C8B-B14F-4D97-AF65-F5344CB8AC3E}">
        <p14:creationId xmlns:p14="http://schemas.microsoft.com/office/powerpoint/2010/main" val="22776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4CFD1CB1-63C7-1B75-9C72-4D6910DEC2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AF868D-A1CE-1E76-7CA1-F1D45D1C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AF8B-7241-8C42-79BC-C242D3715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3DF2E-4AD7-CA83-A8CE-1547A35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52" y="2132856"/>
            <a:ext cx="8280920" cy="22322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Blank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6C6A7-CF4B-54A5-BA52-08C42BC8A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07CD9-34B5-8415-A3D0-1D58AEE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480128-FDDD-386E-16CB-79489FEBA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game in Python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/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/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/>
            <a:r>
              <a:rPr lang="en-US" dirty="0">
                <a:hlinkClick r:id="rId4"/>
              </a:rPr>
              <a:t>https://livebench.ai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56146"/>
            <a:ext cx="11521278" cy="68569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+mn-lt"/>
              </a:rPr>
              <a:t>Enroll for the free "</a:t>
            </a:r>
            <a:r>
              <a:rPr lang="en-US" sz="4000" b="1" dirty="0">
                <a:latin typeface="+mn-lt"/>
              </a:rPr>
              <a:t>AI Basics</a:t>
            </a:r>
            <a:r>
              <a:rPr lang="en-US" sz="4000" dirty="0">
                <a:latin typeface="+mn-lt"/>
              </a:rPr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1101" y="4365104"/>
            <a:ext cx="2061929" cy="2061929"/>
          </a:xfrm>
          <a:prstGeom prst="rect">
            <a:avLst/>
          </a:prstGeom>
          <a:gradFill>
            <a:gsLst>
              <a:gs pos="100000">
                <a:srgbClr val="3D0791">
                  <a:alpha val="80000"/>
                </a:srgbClr>
              </a:gs>
              <a:gs pos="2098">
                <a:schemeClr val="accent2">
                  <a:lumMod val="75000"/>
                  <a:alpha val="50000"/>
                </a:schemeClr>
              </a:gs>
              <a:gs pos="42000">
                <a:srgbClr val="009276">
                  <a:alpha val="80000"/>
                </a:srgbClr>
              </a:gs>
            </a:gsLst>
            <a:lin ang="12600000" scaled="0"/>
          </a:gradFill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/>
              <a:t>AI Chatbots for 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902390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5747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211444"/>
            <a:ext cx="287735" cy="385689"/>
          </a:xfrm>
          <a:prstGeom prst="downArrow">
            <a:avLst/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272273"/>
            <a:ext cx="4015792" cy="1227675"/>
          </a:xfrm>
          <a:prstGeom prst="wedgeRoundRectCallout">
            <a:avLst>
              <a:gd name="adj1" fmla="val -69744"/>
              <a:gd name="adj2" fmla="val 44875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98D8CB"/>
      </a:hlink>
      <a:folHlink>
        <a:srgbClr val="55BEA9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d0d25b69-8e68-4841-9284-bd8f9504d222"/>
    <ds:schemaRef ds:uri="http://schemas.microsoft.com/office/infopath/2007/PartnerControls"/>
    <ds:schemaRef ds:uri="http://schemas.openxmlformats.org/package/2006/metadata/core-properties"/>
    <ds:schemaRef ds:uri="b7aee57a-33bc-479a-b375-2a9789967078"/>
  </ds:schemaRefs>
</ds:datastoreItem>
</file>

<file path=customXml/itemProps2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1724</Words>
  <Application>Microsoft Office PowerPoint</Application>
  <PresentationFormat>Custom</PresentationFormat>
  <Paragraphs>276</Paragraphs>
  <Slides>40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Take a Break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Code Example</vt:lpstr>
      <vt:lpstr>The "switch-case" Conditional Statement</vt:lpstr>
      <vt:lpstr>Goods vs. Services</vt:lpstr>
      <vt:lpstr>Pitching Your Product</vt:lpstr>
      <vt:lpstr>Blank Slide</vt:lpstr>
      <vt:lpstr>Homework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AI Presentation</dc:title>
  <dc:subject>AI Course</dc:subject>
  <dc:creator>SoftUni AI</dc:creator>
  <cp:keywords>SoftUni AI; SoftUni; course; AI</cp:keywords>
  <dc:description>© SoftUni AI – https://ai.softuni.bg
© Software University – https://softuni.bg
Copyrighted document. Unauthorized copy, reproduction or use is not permitted.</dc:description>
  <cp:lastModifiedBy>Svetlin Nakov</cp:lastModifiedBy>
  <cp:revision>157</cp:revision>
  <dcterms:created xsi:type="dcterms:W3CDTF">2020-05-22T09:36:57Z</dcterms:created>
  <dcterms:modified xsi:type="dcterms:W3CDTF">2024-10-07T22:31:00Z</dcterms:modified>
  <cp:category>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