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623" r:id="rId9"/>
    <p:sldId id="624" r:id="rId10"/>
    <p:sldId id="625" r:id="rId11"/>
    <p:sldId id="266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623"/>
            <p14:sldId id="624"/>
            <p14:sldId id="625"/>
            <p14:sldId id="266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4" d="100"/>
          <a:sy n="74" d="100"/>
        </p:scale>
        <p:origin x="101" y="1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12-Apr-24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фирма</a:t>
            </a:r>
            <a:endParaRPr lang="en-US" dirty="0"/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Позиция</a:t>
            </a:r>
            <a:endParaRPr lang="en-US" dirty="0"/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bg-BG" dirty="0"/>
              <a:t>Име на автор</a:t>
            </a:r>
            <a:endParaRPr lang="en-US" dirty="0"/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bg-BG" dirty="0"/>
              <a:t>Подзаглавие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научихме днес?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СофтУни БУДИТЕЛ – </a:t>
            </a:r>
            <a:r>
              <a:rPr lang="bg-BG" sz="15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bg-BG" sz="15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Документ с авторски права. Нерегламентираното копиране или използване е незаконно.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792489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bg-BG" dirty="0"/>
              <a:t>СофтУни БУДИТЕЛ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bg-BG" dirty="0"/>
              <a:t>Светлин Наков</a:t>
            </a:r>
            <a:endParaRPr lang="en-US" dirty="0"/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Какво е стойностно предложение?</a:t>
            </a:r>
          </a:p>
          <a:p>
            <a:r>
              <a:rPr lang="bg-BG" dirty="0"/>
              <a:t>Продукт. Услуга. Конкурентни предимства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bg-BG" dirty="0"/>
              <a:t>Стойностно предложение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0000"/>
              </a:lnSpc>
            </a:pPr>
            <a:r>
              <a:rPr lang="bg-BG" sz="3800" b="1" dirty="0">
                <a:solidFill>
                  <a:schemeClr val="bg1"/>
                </a:solidFill>
              </a:rPr>
              <a:t>Услуги</a:t>
            </a:r>
            <a:endParaRPr lang="bg-BG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Сделки, при които не се прехвърлят физически стоки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Нематериален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могат да бъдат произведени, съхранявани и транспортирани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 err="1"/>
              <a:t>Ex</a:t>
            </a:r>
            <a:r>
              <a:rPr lang="bg-BG" dirty="0"/>
              <a:t>: почистване, ремонт на автомобили, подстригване, медицински прегледи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Не се връщат или заменят</a:t>
            </a:r>
            <a:endParaRPr lang="bg-BG" noProof="0" dirty="0"/>
          </a:p>
          <a:p>
            <a:pPr lvl="1">
              <a:lnSpc>
                <a:spcPct val="110000"/>
              </a:lnSpc>
            </a:pPr>
            <a:r>
              <a:rPr lang="bg-BG" dirty="0"/>
              <a:t>Всяка доставка на услуга никога не е една и съща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Стоки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Предмет или система, предоставена на клиентите</a:t>
            </a:r>
          </a:p>
          <a:p>
            <a:pPr lvl="1"/>
            <a:r>
              <a:rPr lang="bg-BG" dirty="0"/>
              <a:t>Материални</a:t>
            </a:r>
          </a:p>
          <a:p>
            <a:pPr lvl="1"/>
            <a:r>
              <a:rPr lang="bg-BG" dirty="0"/>
              <a:t>Произведени, съхранявани и транспортирани</a:t>
            </a:r>
          </a:p>
          <a:p>
            <a:pPr lvl="1"/>
            <a:r>
              <a:rPr lang="bg-BG" dirty="0"/>
              <a:t>Пример: храна, мебели, електронни устройства </a:t>
            </a:r>
          </a:p>
          <a:p>
            <a:pPr lvl="1"/>
            <a:r>
              <a:rPr lang="bg-BG" dirty="0"/>
              <a:t>Тя може да бъде върната / заменена</a:t>
            </a:r>
          </a:p>
          <a:p>
            <a:pPr lvl="1"/>
            <a:r>
              <a:rPr lang="bg-BG" dirty="0"/>
              <a:t>Продуктите могат да бъдат идентични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Стоки срещу услуги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460690" y="3268221"/>
            <a:ext cx="112469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срещу</a:t>
            </a:r>
          </a:p>
        </p:txBody>
      </p:sp>
    </p:spTree>
    <p:extLst>
      <p:ext uri="{BB962C8B-B14F-4D97-AF65-F5344CB8AC3E}">
        <p14:creationId xmlns:p14="http://schemas.microsoft.com/office/powerpoint/2010/main" val="3539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Обекти, свойства и </a:t>
            </a:r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Курсовите задачи изискват </a:t>
            </a:r>
            <a:r>
              <a:rPr lang="bg-BG" b="1" dirty="0"/>
              <a:t>търсене в интернет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Това е важна част от учебния процес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Някои упражнения умишлено нямат подсказки</a:t>
            </a:r>
          </a:p>
          <a:p>
            <a:pPr>
              <a:lnSpc>
                <a:spcPct val="115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dirty="0"/>
              <a:t>Научете се да намирате решения!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Разработката на софтуер включва</a:t>
            </a:r>
            <a:br>
              <a:rPr lang="bg-BG" dirty="0"/>
            </a:br>
            <a:r>
              <a:rPr lang="bg-BG" b="1" dirty="0"/>
              <a:t>ежедневно търсене и учене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b="1" dirty="0"/>
              <a:t>Без извинения</a:t>
            </a:r>
            <a:r>
              <a:rPr lang="bg-BG" dirty="0"/>
              <a:t>, просто се научете да учите!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bg-BG" dirty="0"/>
              <a:t>Разработчиците </a:t>
            </a:r>
            <a:r>
              <a:rPr lang="bg-BG" b="1" dirty="0"/>
              <a:t>учат нови технологии</a:t>
            </a:r>
            <a:r>
              <a:rPr lang="bg-BG" dirty="0"/>
              <a:t>,</a:t>
            </a:r>
            <a:br>
              <a:rPr lang="bg-BG" dirty="0"/>
            </a:br>
            <a:r>
              <a:rPr lang="bg-BG" dirty="0"/>
              <a:t>инструменти, езици всеки ден!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Научете се да търсите в интернет</a:t>
            </a:r>
            <a:endParaRPr lang="bg-BG" dirty="0"/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5078" y="3850134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8371" y="3077949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7085" y="1640328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обяснение на </a:t>
            </a:r>
            <a:r>
              <a:rPr lang="bg-BG" b="1" dirty="0">
                <a:solidFill>
                  <a:schemeClr val="bg1"/>
                </a:solidFill>
              </a:rPr>
              <a:t>темата на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Примерен блок със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Примерен слайд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929855" y="2671160"/>
            <a:ext cx="10303120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bg-BG" noProof="1">
                <a:solidFill>
                  <a:schemeClr val="accent3">
                    <a:lumMod val="50000"/>
                  </a:schemeClr>
                </a:solidFill>
              </a:rPr>
              <a:t>Пропускаме повторенията</a:t>
            </a:r>
            <a:endParaRPr lang="en-US" noProof="1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</a:t>
            </a:r>
            <a:r>
              <a:rPr lang="bg-BG" noProof="1">
                <a:solidFill>
                  <a:schemeClr val="accent3">
                    <a:lumMod val="50000"/>
                  </a:schemeClr>
                </a:solidFill>
              </a:rPr>
              <a:t>Изтриваме елемент (ако го има)</a:t>
            </a:r>
            <a:endParaRPr lang="en-US" noProof="1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</a:rPr>
              <a:t>Дебъгваме</a:t>
            </a:r>
            <a:r>
              <a:rPr lang="bg-BG" dirty="0"/>
              <a:t> == процесът на постъпково проследяване на изпълнението на програмата</a:t>
            </a:r>
          </a:p>
          <a:p>
            <a:pPr lvl="1"/>
            <a:r>
              <a:rPr lang="bg-BG" dirty="0"/>
              <a:t>С цел намиране на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284984"/>
            <a:ext cx="2167605" cy="1065800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на прекъсване</a:t>
            </a: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Дебъгване с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Натиснете </a:t>
            </a:r>
            <a:r>
              <a:rPr lang="bg-BG" sz="3000" b="1" dirty="0">
                <a:solidFill>
                  <a:schemeClr val="bg1"/>
                </a:solidFill>
              </a:rPr>
              <a:t>[F5]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bg-BG" sz="3000" dirty="0"/>
              <a:t>за стартиране на програмата в </a:t>
            </a:r>
            <a:r>
              <a:rPr lang="bg-BG" sz="3000" b="1" dirty="0"/>
              <a:t>дебъг режим</a:t>
            </a:r>
          </a:p>
          <a:p>
            <a:r>
              <a:rPr lang="bg-BG" sz="3000" dirty="0"/>
              <a:t>Преминете към следващата стъпка на изпълнение с </a:t>
            </a:r>
            <a:r>
              <a:rPr lang="bg-BG" sz="3000" b="1" dirty="0">
                <a:solidFill>
                  <a:schemeClr val="bg1"/>
                </a:solidFill>
              </a:rPr>
              <a:t>[F10]</a:t>
            </a:r>
          </a:p>
          <a:p>
            <a:r>
              <a:rPr lang="bg-BG" sz="3000" dirty="0"/>
              <a:t>Настинете </a:t>
            </a:r>
            <a:r>
              <a:rPr lang="bg-BG" sz="3000" b="1" dirty="0">
                <a:solidFill>
                  <a:schemeClr val="bg1"/>
                </a:solidFill>
              </a:rPr>
              <a:t>[F9] </a:t>
            </a:r>
            <a:r>
              <a:rPr lang="bg-BG" sz="3000" dirty="0"/>
              <a:t>за създаване на </a:t>
            </a:r>
            <a:r>
              <a:rPr lang="bg-BG" sz="3000" b="1" dirty="0"/>
              <a:t>стопер</a:t>
            </a:r>
            <a:r>
              <a:rPr lang="bg-BG" sz="3000" dirty="0"/>
              <a:t> (</a:t>
            </a:r>
            <a:r>
              <a:rPr lang="en-US" sz="3000" dirty="0"/>
              <a:t>breakpoint</a:t>
            </a:r>
            <a:r>
              <a:rPr lang="bg-BG" sz="3000" dirty="0"/>
              <a:t>)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Стартирайте програмата и тя ще спре, когато достигне стопера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на няколко стойности наведнъж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Конструкция "</a:t>
            </a:r>
            <a:r>
              <a:rPr lang="en-US" dirty="0"/>
              <a:t>switch-case"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0457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Условната конструкция "</a:t>
            </a:r>
            <a:r>
              <a:rPr lang="en-US" dirty="0"/>
              <a:t>switch-case"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202880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започва с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входен израз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90" y="2886533"/>
            <a:ext cx="2590541" cy="1430000"/>
          </a:xfrm>
          <a:prstGeom prst="wedgeRoundRectCallout">
            <a:avLst>
              <a:gd name="adj1" fmla="val 77770"/>
              <a:gd name="adj2" fmla="val -42042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4282936"/>
            <a:ext cx="4221454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изпълнение, когато </a:t>
            </a:r>
            <a:r>
              <a:rPr lang="bg-BG" sz="28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съвпадения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Създайте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b="1" dirty="0"/>
              <a:t>цяло число </a:t>
            </a:r>
            <a:r>
              <a:rPr lang="bg-BG" sz="3000" dirty="0"/>
              <a:t>от конзолата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според входното число [1... 7] </a:t>
            </a:r>
            <a:r>
              <a:rPr lang="bg-BG" sz="2800" b="1" dirty="0"/>
              <a:t>деня от седмицата</a:t>
            </a:r>
            <a:r>
              <a:rPr lang="en-US" sz="2800" dirty="0"/>
              <a:t>: </a:t>
            </a:r>
            <a:r>
              <a:rPr lang="bg-BG" sz="2800" dirty="0"/>
              <a:t>на английски език, във вид на текст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Когато числото е извън обхвата, отпечатва "</a:t>
            </a:r>
            <a:r>
              <a:rPr lang="bg-BG" sz="2800" b="1" dirty="0">
                <a:latin typeface="Consolas" panose="020B0609020204030204" pitchFamily="49" charset="0"/>
              </a:rPr>
              <a:t>Грешка</a:t>
            </a:r>
            <a:r>
              <a:rPr lang="bg-BG" sz="2800" dirty="0"/>
              <a:t>"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Примерен </a:t>
            </a:r>
            <a:r>
              <a:rPr lang="bg-BG" sz="3200" b="1" dirty="0"/>
              <a:t>вход</a:t>
            </a:r>
            <a:r>
              <a:rPr lang="bg-BG" sz="3200" dirty="0"/>
              <a:t> и </a:t>
            </a:r>
            <a:r>
              <a:rPr lang="bg-BG" sz="3200" b="1" dirty="0"/>
              <a:t>изход</a:t>
            </a:r>
            <a:r>
              <a:rPr lang="bg-BG" sz="3200" dirty="0"/>
              <a:t>: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Ден от седмицата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Какво е стойностно предложение?</a:t>
            </a:r>
          </a:p>
          <a:p>
            <a:pPr lvl="1"/>
            <a:r>
              <a:rPr lang="bg-BG" dirty="0"/>
              <a:t>Конкурентни предимства</a:t>
            </a:r>
          </a:p>
          <a:p>
            <a:r>
              <a:rPr lang="bg-BG" b="1" dirty="0">
                <a:solidFill>
                  <a:schemeClr val="bg1"/>
                </a:solidFill>
              </a:rPr>
              <a:t>Асоциативни масиви</a:t>
            </a:r>
          </a:p>
          <a:p>
            <a:pPr lvl="1"/>
            <a:r>
              <a:rPr lang="bg-BG" dirty="0"/>
              <a:t>Структура ключ-стойност</a:t>
            </a:r>
          </a:p>
          <a:p>
            <a:pPr lvl="1"/>
            <a:r>
              <a:rPr lang="bg-BG" dirty="0"/>
              <a:t>Итериране върху асоциативен масив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endParaRPr lang="en-US" dirty="0"/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проверяваме останалите дни</a:t>
            </a:r>
            <a:endParaRPr lang="en-US" sz="2400" b="1" noProof="1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bg-BG" dirty="0"/>
              <a:t>Практическо решаване на задачи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bg-BG" dirty="0"/>
              <a:t>Упражнения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412776"/>
            <a:ext cx="11017223" cy="50405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Стойностно предложение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какъв е </a:t>
            </a: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проблемът</a:t>
            </a:r>
            <a:r>
              <a:rPr lang="bg-BG" sz="2800" dirty="0">
                <a:solidFill>
                  <a:srgbClr val="FFFFFF"/>
                </a:solidFill>
              </a:rPr>
              <a:t> и как вашият продукт/услуга го решава?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</a:rPr>
              <a:t> == </a:t>
            </a:r>
            <a:r>
              <a:rPr lang="bg-BG" sz="2800" dirty="0">
                <a:solidFill>
                  <a:srgbClr val="FFFFFF"/>
                </a:solidFill>
              </a:rPr>
              <a:t>колко полза или полезност получавате?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Драйвери за стойност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цена, качество, удобство, иновации, персонализация, репутация, обслужване, потребителски опит, устойчивост и емоционална привлекателност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Уникално продажбени предложение </a:t>
            </a:r>
            <a:r>
              <a:rPr lang="bg-BG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(USP)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с какво си различен?</a:t>
            </a:r>
            <a:endParaRPr lang="bg-BG" sz="2800" b="1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bg-BG" sz="2800" b="1" dirty="0">
                <a:solidFill>
                  <a:srgbClr val="FFFFFF"/>
                </a:solidFill>
              </a:rPr>
              <a:t>== </a:t>
            </a:r>
            <a:r>
              <a:rPr lang="bg-BG" sz="2800" dirty="0">
                <a:solidFill>
                  <a:srgbClr val="FFFFFF"/>
                </a:solidFill>
              </a:rPr>
              <a:t>рамка за проектиране на стойностно предложение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Обекти</a:t>
            </a:r>
            <a:r>
              <a:rPr lang="bg-BG" dirty="0">
                <a:solidFill>
                  <a:srgbClr val="FFFFFF"/>
                </a:solidFill>
              </a:rPr>
              <a:t>: държат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ключ + стойност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</a:t>
            </a:r>
            <a:r>
              <a:rPr lang="bg-BG" dirty="0">
                <a:solidFill>
                  <a:srgbClr val="FFFFFF"/>
                </a:solidFill>
              </a:rPr>
              <a:t>: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държи двойки ключ </a:t>
            </a:r>
            <a:r>
              <a:rPr lang="bg-BG" dirty="0">
                <a:solidFill>
                  <a:srgbClr val="FFFFFF"/>
                </a:solidFill>
                <a:sym typeface="Wingdings" panose="05000000000000000000" pitchFamily="2" charset="2"/>
              </a:rPr>
              <a:t> стойност (пази реда)</a:t>
            </a: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</a:t>
            </a:r>
            <a:r>
              <a:rPr lang="bg-BG" dirty="0">
                <a:solidFill>
                  <a:srgbClr val="FFFFFF"/>
                </a:solidFill>
              </a:rPr>
              <a:t>: държи уникална съвкупност от обекти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6585-9F21-6EAC-78EC-2EA24B7F3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7546772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r>
              <a:rPr lang="en-US" dirty="0"/>
              <a:t>, </a:t>
            </a:r>
            <a:r>
              <a:rPr lang="bg-BG" dirty="0"/>
              <a:t>разработено от СофтУни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442804" cy="559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300" dirty="0"/>
              <a:t>Частна професионална гимназия по дигитални науки "</a:t>
            </a:r>
            <a:r>
              <a:rPr lang="bg-BG" sz="3300" b="1" dirty="0">
                <a:solidFill>
                  <a:schemeClr val="bg1"/>
                </a:solidFill>
              </a:rPr>
              <a:t>СофтУни БУДИТЕЛ</a:t>
            </a:r>
            <a:r>
              <a:rPr lang="bg-BG" sz="3300" dirty="0"/>
              <a:t>" е част от </a:t>
            </a:r>
            <a:r>
              <a:rPr lang="bg-BG" sz="3300" b="1" dirty="0"/>
              <a:t>семейството на СофтУни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</a:t>
            </a:r>
            <a:r>
              <a:rPr lang="bg-BG" sz="3100" dirty="0"/>
              <a:t> – висококачествено образование за дигиталните професии на бъдещето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Софтуерен университет </a:t>
            </a:r>
            <a:r>
              <a:rPr lang="bg-BG" sz="3100" dirty="0"/>
              <a:t>– академия за софтуерно инженерство: от нула до кариерен старт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Криейтив </a:t>
            </a:r>
            <a:r>
              <a:rPr lang="bg-BG" sz="3100" dirty="0"/>
              <a:t>– академия за дизайн и криейтив</a:t>
            </a:r>
          </a:p>
          <a:p>
            <a:pPr lvl="1" latinLnBrk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bg-BG" sz="3100" b="1" dirty="0">
                <a:solidFill>
                  <a:schemeClr val="bg1"/>
                </a:solidFill>
              </a:rPr>
              <a:t>СофтУни Диджитал </a:t>
            </a:r>
            <a:r>
              <a:rPr lang="bg-BG" sz="3100" dirty="0"/>
              <a:t>– академия за дигитален маркетинг и онлайн бизнес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>
            <a:normAutofit/>
          </a:bodyPr>
          <a:lstStyle/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СофтУни и СофтУни БУДИТЕЛ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Определение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стойностно предложение?</a:t>
            </a:r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Стойностно предложение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Кратко </a:t>
            </a:r>
            <a:r>
              <a:rPr lang="bg-BG" b="1" dirty="0"/>
              <a:t>изявление</a:t>
            </a:r>
            <a:r>
              <a:rPr lang="bg-BG" dirty="0"/>
              <a:t>, което обяснява защо купувачите трябва да изберат вашия продукт или услуга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Стойността</a:t>
            </a:r>
            <a:r>
              <a:rPr lang="bg-BG" dirty="0"/>
              <a:t>, която една компания обещава да достави на клиентите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Това, което прави вашия бизнес </a:t>
            </a:r>
            <a:r>
              <a:rPr lang="bg-BG" b="1" dirty="0"/>
              <a:t>по</a:t>
            </a:r>
            <a:r>
              <a:rPr lang="en-US" b="1" dirty="0"/>
              <a:t>-</a:t>
            </a:r>
            <a:r>
              <a:rPr lang="bg-BG" b="1" dirty="0"/>
              <a:t>добър</a:t>
            </a:r>
            <a:r>
              <a:rPr lang="bg-BG" dirty="0"/>
              <a:t> от конкурентите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стойностно предложение?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2204" y="1116000"/>
            <a:ext cx="7746225" cy="54093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Пример: </a:t>
            </a:r>
            <a:r>
              <a:rPr lang="bg-BG" b="1" dirty="0"/>
              <a:t>Магазин "плод и зеленчук"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Проблем</a:t>
            </a:r>
            <a:r>
              <a:rPr lang="bg-BG" dirty="0"/>
              <a:t>: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Трудно се намират пресни и качествени плодове и зеленчуци на местния пазар</a:t>
            </a:r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</a:rPr>
              <a:t>Решение</a:t>
            </a:r>
            <a:r>
              <a:rPr lang="bg-BG" dirty="0"/>
              <a:t>: </a:t>
            </a:r>
          </a:p>
          <a:p>
            <a:pPr lvl="2">
              <a:lnSpc>
                <a:spcPct val="110000"/>
              </a:lnSpc>
            </a:pPr>
            <a:r>
              <a:rPr lang="bg-BG" dirty="0"/>
              <a:t>Открийте нашите пресни фермерски продукти, директно от местни производители
Най-високо качество и свежест за вашия здравословен начин на живот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bg-BG" dirty="0"/>
              <a:t>Стойностно предложение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</a:t>
            </a:r>
            <a:r>
              <a:rPr lang="bg-BG" dirty="0"/>
              <a:t>примери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2547" y="2726469"/>
            <a:ext cx="6878490" cy="1344148"/>
          </a:xfrm>
        </p:spPr>
        <p:txBody>
          <a:bodyPr/>
          <a:lstStyle/>
          <a:p>
            <a:r>
              <a:rPr lang="bg-BG" dirty="0"/>
              <a:t>Определение, видове продукти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32547" y="1772816"/>
            <a:ext cx="6878490" cy="900250"/>
          </a:xfrm>
        </p:spPr>
        <p:txBody>
          <a:bodyPr>
            <a:normAutofit/>
          </a:bodyPr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Какво е </a:t>
            </a:r>
            <a:r>
              <a:rPr lang="bg-BG" b="1" dirty="0">
                <a:solidFill>
                  <a:schemeClr val="bg1"/>
                </a:solidFill>
              </a:rPr>
              <a:t>продукт</a:t>
            </a:r>
            <a:r>
              <a:rPr lang="bg-BG" b="1" dirty="0"/>
              <a:t>?</a:t>
            </a:r>
          </a:p>
          <a:p>
            <a:pPr lvl="1"/>
            <a:r>
              <a:rPr lang="bg-BG" sz="3100" dirty="0"/>
              <a:t>Продукт е артикулът, който се </a:t>
            </a:r>
            <a:r>
              <a:rPr lang="bg-BG" sz="3100" b="1" dirty="0"/>
              <a:t>предлага за продажба</a:t>
            </a:r>
            <a:r>
              <a:rPr lang="bg-BG" sz="3100" dirty="0"/>
              <a:t>
Нещо, което може да бъде предложено за употреба / консумация или може да задоволи желание / нужда</a:t>
            </a:r>
          </a:p>
          <a:p>
            <a:r>
              <a:rPr lang="bg-BG" b="1" dirty="0"/>
              <a:t>Продукт: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артикул</a:t>
            </a:r>
            <a:r>
              <a:rPr lang="bg-BG" dirty="0"/>
              <a:t> или </a:t>
            </a:r>
            <a:r>
              <a:rPr lang="bg-BG" b="1" dirty="0"/>
              <a:t>услуга</a:t>
            </a:r>
          </a:p>
          <a:p>
            <a:pPr lvl="1"/>
            <a:r>
              <a:rPr lang="bg-BG" dirty="0"/>
              <a:t>може да бъде </a:t>
            </a:r>
            <a:r>
              <a:rPr lang="bg-BG" b="1" dirty="0"/>
              <a:t>физически</a:t>
            </a:r>
            <a:r>
              <a:rPr lang="bg-BG" dirty="0"/>
              <a:t> или</a:t>
            </a:r>
            <a:br>
              <a:rPr lang="bg-BG" dirty="0"/>
            </a:br>
            <a:r>
              <a:rPr lang="bg-BG" dirty="0"/>
              <a:t>във </a:t>
            </a:r>
            <a:r>
              <a:rPr lang="bg-BG" b="1" dirty="0"/>
              <a:t>виртуална</a:t>
            </a:r>
            <a:r>
              <a:rPr lang="bg-BG" dirty="0"/>
              <a:t> или хибридна форма</a:t>
            </a:r>
          </a:p>
          <a:p>
            <a:pPr lvl="1"/>
            <a:r>
              <a:rPr lang="bg-BG" dirty="0"/>
              <a:t>Всеки продукт има </a:t>
            </a:r>
            <a:r>
              <a:rPr lang="bg-BG" b="1" dirty="0"/>
              <a:t>цена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продукт?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88" y="3573016"/>
            <a:ext cx="2016224" cy="19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bg-BG" b="1" dirty="0"/>
              <a:t>Потребителски продукти </a:t>
            </a:r>
            <a:r>
              <a:rPr lang="bg-BG" dirty="0"/>
              <a:t>(напр. кола):</a:t>
            </a:r>
          </a:p>
          <a:p>
            <a:pPr lvl="1"/>
            <a:r>
              <a:rPr lang="bg-BG" dirty="0"/>
              <a:t>Готови продукти, предлагани към крайния клиент, който ги консумира</a:t>
            </a:r>
          </a:p>
          <a:p>
            <a:r>
              <a:rPr lang="bg-BG" b="1" dirty="0"/>
              <a:t>Промишлени продукти </a:t>
            </a:r>
            <a:r>
              <a:rPr lang="bg-BG" dirty="0"/>
              <a:t>(напр. тухли):</a:t>
            </a:r>
          </a:p>
          <a:p>
            <a:pPr lvl="1"/>
            <a:r>
              <a:rPr lang="bg-BG" dirty="0"/>
              <a:t>Ползват се като материали в производството на други стоки</a:t>
            </a:r>
          </a:p>
          <a:p>
            <a:r>
              <a:rPr lang="bg-BG" b="1" dirty="0"/>
              <a:t>Бизнес продукти </a:t>
            </a:r>
            <a:r>
              <a:rPr lang="bg-BG" dirty="0"/>
              <a:t>(напр. Shkolo.bg):</a:t>
            </a:r>
          </a:p>
          <a:p>
            <a:pPr lvl="1"/>
            <a:r>
              <a:rPr lang="bg-BG" dirty="0"/>
              <a:t>Помагат на бизнеса да създава или управлява свои собствени продукти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продукти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0087" y="2211828"/>
            <a:ext cx="3770989" cy="36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14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1094</Words>
  <Application>Microsoft Office PowerPoint</Application>
  <PresentationFormat>Custom</PresentationFormat>
  <Paragraphs>201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Стойностно предложение</vt:lpstr>
      <vt:lpstr>Съдържание</vt:lpstr>
      <vt:lpstr>Какво е стойностно предложение?</vt:lpstr>
      <vt:lpstr>Какво е стойностно предложение?</vt:lpstr>
      <vt:lpstr>Стойностно предложение – пример</vt:lpstr>
      <vt:lpstr>USP – примери</vt:lpstr>
      <vt:lpstr>Какво е продукт?</vt:lpstr>
      <vt:lpstr>Какво е продукт?</vt:lpstr>
      <vt:lpstr>Видове продукти</vt:lpstr>
      <vt:lpstr>Стоки срещу услуги</vt:lpstr>
      <vt:lpstr>Обекти в JS</vt:lpstr>
      <vt:lpstr>Научете се да търсите в интернет</vt:lpstr>
      <vt:lpstr>Примерен слайд</vt:lpstr>
      <vt:lpstr>Дебъгване</vt:lpstr>
      <vt:lpstr>Дебъгване</vt:lpstr>
      <vt:lpstr>Дебъгване с Visual Studio</vt:lpstr>
      <vt:lpstr>Конструкция "switch-case"</vt:lpstr>
      <vt:lpstr>Условната конструкция "switch-case"</vt:lpstr>
      <vt:lpstr>Задача: Ден от седмицата</vt:lpstr>
      <vt:lpstr>Решение: Ден от седмицата</vt:lpstr>
      <vt:lpstr>Упражнения</vt:lpstr>
      <vt:lpstr>Какво научихме днес?</vt:lpstr>
      <vt:lpstr>Заключение</vt:lpstr>
      <vt:lpstr>Въпроси?</vt:lpstr>
      <vt:lpstr>Лиценз</vt:lpstr>
      <vt:lpstr>За СофтУни и СофтУни БУДИТЕЛ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198</cp:revision>
  <dcterms:created xsi:type="dcterms:W3CDTF">2020-05-22T09:36:57Z</dcterms:created>
  <dcterms:modified xsi:type="dcterms:W3CDTF">2024-04-12T11:41:29Z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