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9"/>
  </p:notesMasterIdLst>
  <p:handoutMasterIdLst>
    <p:handoutMasterId r:id="rId30"/>
  </p:handoutMasterIdLst>
  <p:sldIdLst>
    <p:sldId id="667" r:id="rId3"/>
    <p:sldId id="720" r:id="rId4"/>
    <p:sldId id="276" r:id="rId5"/>
    <p:sldId id="719" r:id="rId6"/>
    <p:sldId id="723" r:id="rId7"/>
    <p:sldId id="730" r:id="rId8"/>
    <p:sldId id="721" r:id="rId9"/>
    <p:sldId id="638" r:id="rId10"/>
    <p:sldId id="722" r:id="rId11"/>
    <p:sldId id="671" r:id="rId12"/>
    <p:sldId id="724" r:id="rId13"/>
    <p:sldId id="728" r:id="rId14"/>
    <p:sldId id="726" r:id="rId15"/>
    <p:sldId id="679" r:id="rId16"/>
    <p:sldId id="727" r:id="rId17"/>
    <p:sldId id="675" r:id="rId18"/>
    <p:sldId id="674" r:id="rId19"/>
    <p:sldId id="729" r:id="rId20"/>
    <p:sldId id="535" r:id="rId21"/>
    <p:sldId id="530" r:id="rId22"/>
    <p:sldId id="540" r:id="rId23"/>
    <p:sldId id="542" r:id="rId24"/>
    <p:sldId id="668" r:id="rId25"/>
    <p:sldId id="489" r:id="rId26"/>
    <p:sldId id="289" r:id="rId27"/>
    <p:sldId id="399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B064-7FFC-46AE-B405-71F3E3FE771D}">
          <p14:sldIdLst>
            <p14:sldId id="667"/>
            <p14:sldId id="720"/>
            <p14:sldId id="276"/>
            <p14:sldId id="719"/>
          </p14:sldIdLst>
        </p14:section>
        <p14:section name="Greyscale coloring" id="{EE9FF612-397C-46D7-8B65-F2CE7D396195}">
          <p14:sldIdLst>
            <p14:sldId id="723"/>
            <p14:sldId id="730"/>
            <p14:sldId id="721"/>
            <p14:sldId id="638"/>
            <p14:sldId id="722"/>
            <p14:sldId id="671"/>
            <p14:sldId id="724"/>
            <p14:sldId id="728"/>
            <p14:sldId id="726"/>
            <p14:sldId id="679"/>
            <p14:sldId id="727"/>
          </p14:sldIdLst>
        </p14:section>
        <p14:section name="Tools" id="{1F42272E-82DD-413A-B319-35BA02DAF7B2}">
          <p14:sldIdLst>
            <p14:sldId id="675"/>
            <p14:sldId id="674"/>
            <p14:sldId id="729"/>
            <p14:sldId id="535"/>
            <p14:sldId id="530"/>
            <p14:sldId id="540"/>
            <p14:sldId id="542"/>
          </p14:sldIdLst>
        </p14:section>
        <p14:section name="Conclusion" id="{2353133E-D3C5-48F3-A242-72559B6723FB}">
          <p14:sldIdLst>
            <p14:sldId id="668"/>
            <p14:sldId id="489"/>
            <p14:sldId id="289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LINA-PC" initials="EP" lastIdx="1" clrIdx="0">
    <p:extLst>
      <p:ext uri="{19B8F6BF-5375-455C-9EA6-DF929625EA0E}">
        <p15:presenceInfo xmlns:p15="http://schemas.microsoft.com/office/powerpoint/2012/main" userId="EVELINA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FB4C50"/>
    <a:srgbClr val="EA685E"/>
    <a:srgbClr val="A3ABBC"/>
    <a:srgbClr val="32737E"/>
    <a:srgbClr val="38808C"/>
    <a:srgbClr val="000000"/>
    <a:srgbClr val="6999A3"/>
    <a:srgbClr val="5E919B"/>
    <a:srgbClr val="A6C4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8" autoAdjust="0"/>
    <p:restoredTop sz="94533" autoAdjust="0"/>
  </p:normalViewPr>
  <p:slideViewPr>
    <p:cSldViewPr>
      <p:cViewPr varScale="1">
        <p:scale>
          <a:sx n="75" d="100"/>
          <a:sy n="75" d="100"/>
        </p:scale>
        <p:origin x="192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208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Basscom-software-industry-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'Dev Jobs'!$A$2</c:f>
              <c:strCache>
                <c:ptCount val="1"/>
                <c:pt idx="0">
                  <c:v>Developers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'Dev Jobs'!$B$1:$N$1</c:f>
              <c:numCache>
                <c:formatCode>General</c:formatCode>
                <c:ptCount val="13"/>
                <c:pt idx="0">
                  <c:v>2005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'Dev Jobs'!$B$2:$N$2</c:f>
              <c:numCache>
                <c:formatCode>General</c:formatCode>
                <c:ptCount val="13"/>
                <c:pt idx="0">
                  <c:v>4945</c:v>
                </c:pt>
                <c:pt idx="1">
                  <c:v>11955</c:v>
                </c:pt>
                <c:pt idx="2">
                  <c:v>12975</c:v>
                </c:pt>
                <c:pt idx="3">
                  <c:v>14531</c:v>
                </c:pt>
                <c:pt idx="4">
                  <c:v>16452</c:v>
                </c:pt>
                <c:pt idx="5">
                  <c:v>18029</c:v>
                </c:pt>
                <c:pt idx="6">
                  <c:v>22432</c:v>
                </c:pt>
                <c:pt idx="7">
                  <c:v>24762</c:v>
                </c:pt>
                <c:pt idx="8">
                  <c:v>29414</c:v>
                </c:pt>
                <c:pt idx="9">
                  <c:v>32562</c:v>
                </c:pt>
                <c:pt idx="10">
                  <c:v>37384</c:v>
                </c:pt>
                <c:pt idx="11">
                  <c:v>40818</c:v>
                </c:pt>
                <c:pt idx="12">
                  <c:v>46268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75-488D-9E9E-6919F54FE2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35886544"/>
        <c:axId val="83588529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'Dev Jobs'!$A$3</c15:sqref>
                        </c15:formulaRef>
                      </c:ext>
                    </c:extLst>
                    <c:strCache>
                      <c:ptCount val="1"/>
                      <c:pt idx="0">
                        <c:v>Revenue (M EUR)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2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2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2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600" b="0" i="0" u="none" strike="noStrike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'Dev Jobs'!$B$1:$N$1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2005</c:v>
                      </c:pt>
                      <c:pt idx="1">
                        <c:v>2010</c:v>
                      </c:pt>
                      <c:pt idx="2">
                        <c:v>2011</c:v>
                      </c:pt>
                      <c:pt idx="3">
                        <c:v>2012</c:v>
                      </c:pt>
                      <c:pt idx="4">
                        <c:v>2013</c:v>
                      </c:pt>
                      <c:pt idx="5">
                        <c:v>2014</c:v>
                      </c:pt>
                      <c:pt idx="6">
                        <c:v>2015</c:v>
                      </c:pt>
                      <c:pt idx="7">
                        <c:v>2016</c:v>
                      </c:pt>
                      <c:pt idx="8">
                        <c:v>2017</c:v>
                      </c:pt>
                      <c:pt idx="9">
                        <c:v>2018</c:v>
                      </c:pt>
                      <c:pt idx="10">
                        <c:v>2019</c:v>
                      </c:pt>
                      <c:pt idx="11">
                        <c:v>2020</c:v>
                      </c:pt>
                      <c:pt idx="12">
                        <c:v>2021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'Dev Jobs'!$B$3:$N$3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132</c:v>
                      </c:pt>
                      <c:pt idx="1">
                        <c:v>400</c:v>
                      </c:pt>
                      <c:pt idx="2">
                        <c:v>474</c:v>
                      </c:pt>
                      <c:pt idx="3">
                        <c:v>550</c:v>
                      </c:pt>
                      <c:pt idx="4">
                        <c:v>612</c:v>
                      </c:pt>
                      <c:pt idx="5">
                        <c:v>702</c:v>
                      </c:pt>
                      <c:pt idx="6">
                        <c:v>953</c:v>
                      </c:pt>
                      <c:pt idx="7">
                        <c:v>1099</c:v>
                      </c:pt>
                      <c:pt idx="8">
                        <c:v>1367</c:v>
                      </c:pt>
                      <c:pt idx="9">
                        <c:v>1695</c:v>
                      </c:pt>
                      <c:pt idx="10">
                        <c:v>2034</c:v>
                      </c:pt>
                      <c:pt idx="11">
                        <c:v>2329</c:v>
                      </c:pt>
                      <c:pt idx="12">
                        <c:v>2799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E75-488D-9E9E-6919F54FE225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'Dev Jobs'!$A$4</c15:sqref>
                        </c15:formulaRef>
                      </c:ext>
                    </c:extLst>
                    <c:strCache>
                      <c:ptCount val="1"/>
                      <c:pt idx="0">
                        <c:v>Revenue % of GDP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3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3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3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600" b="0" i="0" u="none" strike="noStrike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'Dev Jobs'!$B$1:$N$1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2005</c:v>
                      </c:pt>
                      <c:pt idx="1">
                        <c:v>2010</c:v>
                      </c:pt>
                      <c:pt idx="2">
                        <c:v>2011</c:v>
                      </c:pt>
                      <c:pt idx="3">
                        <c:v>2012</c:v>
                      </c:pt>
                      <c:pt idx="4">
                        <c:v>2013</c:v>
                      </c:pt>
                      <c:pt idx="5">
                        <c:v>2014</c:v>
                      </c:pt>
                      <c:pt idx="6">
                        <c:v>2015</c:v>
                      </c:pt>
                      <c:pt idx="7">
                        <c:v>2016</c:v>
                      </c:pt>
                      <c:pt idx="8">
                        <c:v>2017</c:v>
                      </c:pt>
                      <c:pt idx="9">
                        <c:v>2018</c:v>
                      </c:pt>
                      <c:pt idx="10">
                        <c:v>2019</c:v>
                      </c:pt>
                      <c:pt idx="11">
                        <c:v>2020</c:v>
                      </c:pt>
                      <c:pt idx="12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'Dev Jobs'!$B$4:$N$4</c15:sqref>
                        </c15:formulaRef>
                      </c:ext>
                    </c:extLst>
                    <c:numCache>
                      <c:formatCode>0.00%</c:formatCode>
                      <c:ptCount val="13"/>
                      <c:pt idx="0">
                        <c:v>5.6999999999999993E-3</c:v>
                      </c:pt>
                      <c:pt idx="1">
                        <c:v>1.11E-2</c:v>
                      </c:pt>
                      <c:pt idx="2">
                        <c:v>1.2E-2</c:v>
                      </c:pt>
                      <c:pt idx="3">
                        <c:v>1.47E-2</c:v>
                      </c:pt>
                      <c:pt idx="4">
                        <c:v>1.6199999999999999E-2</c:v>
                      </c:pt>
                      <c:pt idx="5">
                        <c:v>1.7999999999999999E-2</c:v>
                      </c:pt>
                      <c:pt idx="6">
                        <c:v>2.0400000000000001E-2</c:v>
                      </c:pt>
                      <c:pt idx="7">
                        <c:v>2.2499999999999999E-2</c:v>
                      </c:pt>
                      <c:pt idx="8">
                        <c:v>2.6000000000000002E-2</c:v>
                      </c:pt>
                      <c:pt idx="9">
                        <c:v>0.03</c:v>
                      </c:pt>
                      <c:pt idx="10">
                        <c:v>3.3000000000000002E-2</c:v>
                      </c:pt>
                      <c:pt idx="11">
                        <c:v>3.7999999999999999E-2</c:v>
                      </c:pt>
                      <c:pt idx="12">
                        <c:v>4.2999999999999997E-2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6E75-488D-9E9E-6919F54FE225}"/>
                  </c:ext>
                </c:extLst>
              </c15:ser>
            </c15:filteredBarSeries>
          </c:ext>
        </c:extLst>
      </c:barChart>
      <c:catAx>
        <c:axId val="83588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885296"/>
        <c:crosses val="autoZero"/>
        <c:auto val="1"/>
        <c:lblAlgn val="ctr"/>
        <c:lblOffset val="100"/>
        <c:noMultiLvlLbl val="0"/>
      </c:catAx>
      <c:valAx>
        <c:axId val="83588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886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>
          <a:solidFill>
            <a:schemeClr val="bg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3-Nov-23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616A44-9934-45F5-8869-E5440B183C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448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44C433-D886-422F-B75A-9672AB115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63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665D353-0263-4E4B-9E69-D8EC85A0B6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0924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14AF566-C1B3-4F85-A9F8-A031E8E155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573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A92B882-9BC2-426E-8ADA-51AFF39D2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718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F997AC8-F5A5-4850-A071-FEE8DDBD37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811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of Rectangle 8">
            <a:extLst>
              <a:ext uri="{FF2B5EF4-FFF2-40B4-BE49-F238E27FC236}">
                <a16:creationId xmlns:a16="http://schemas.microsoft.com/office/drawing/2014/main" id="{C362F271-F28A-7707-0794-6B265A0F4BD4}"/>
              </a:ext>
            </a:extLst>
          </p:cNvPr>
          <p:cNvSpPr/>
          <p:nvPr userDrawn="1"/>
        </p:nvSpPr>
        <p:spPr bwMode="auto">
          <a:xfrm flipV="1">
            <a:off x="1" y="-1"/>
            <a:ext cx="12188824" cy="2473603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Down">
            <a:extLst>
              <a:ext uri="{FF2B5EF4-FFF2-40B4-BE49-F238E27FC236}">
                <a16:creationId xmlns:a16="http://schemas.microsoft.com/office/drawing/2014/main" id="{0C2358C5-D311-E2D0-33C7-44A1117B1E27}"/>
              </a:ext>
            </a:extLst>
          </p:cNvPr>
          <p:cNvSpPr/>
          <p:nvPr userDrawn="1"/>
        </p:nvSpPr>
        <p:spPr>
          <a:xfrm>
            <a:off x="1053852" y="3032807"/>
            <a:ext cx="4669494" cy="2727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2639608" y="6143871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798" b="0" i="0" kern="1200" dirty="0" smtClean="0">
                <a:solidFill>
                  <a:srgbClr val="FF0000"/>
                </a:solidFill>
                <a:effectLst/>
                <a:latin typeface="Montserrat Medium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598469" y="2916291"/>
            <a:ext cx="5025550" cy="573216"/>
          </a:xfrm>
          <a:prstGeom prst="rect">
            <a:avLst/>
          </a:prstGeom>
          <a:noFill/>
          <a:effectLst/>
        </p:spPr>
        <p:txBody>
          <a:bodyPr wrap="square" lIns="36000" tIns="72000" rIns="36000" bIns="72000" rtlCol="0" anchor="ctr" anchorCtr="0">
            <a:spAutoFit/>
          </a:bodyPr>
          <a:lstStyle>
            <a:lvl1pPr marL="0" indent="0" algn="l" rtl="0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2"/>
                </a:solidFill>
                <a:effectLst/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841" y="2889938"/>
            <a:ext cx="4885516" cy="2753631"/>
          </a:xfrm>
          <a:solidFill>
            <a:schemeClr val="bg2">
              <a:lumMod val="95000"/>
            </a:schemeClr>
          </a:solidFill>
          <a:ln w="3175">
            <a:solidFill>
              <a:srgbClr val="5C5C5C"/>
            </a:solidFill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88260"/>
            <a:ext cx="10962447" cy="77753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0" b="0" i="0">
                <a:solidFill>
                  <a:schemeClr val="bg1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325383"/>
            <a:ext cx="10962447" cy="1028684"/>
          </a:xfrm>
          <a:ln>
            <a:noFill/>
          </a:ln>
        </p:spPr>
        <p:txBody>
          <a:bodyPr>
            <a:normAutofit/>
          </a:bodyPr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8FDF760C-A2BB-FC8C-00BE-BA8912350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8" y="6069008"/>
            <a:ext cx="1573932" cy="52464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E3EED2-634D-E15A-33D0-6520802CB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99238" y="3573463"/>
            <a:ext cx="5024437" cy="451131"/>
          </a:xfrm>
          <a:noFill/>
          <a:effectLst/>
        </p:spPr>
        <p:txBody>
          <a:bodyPr vert="horz" wrap="square" lIns="36000" tIns="72000" rIns="36000" bIns="72000" rtlCol="0" anchor="t" anchorCtr="0">
            <a:spAutoFit/>
          </a:bodyPr>
          <a:lstStyle>
            <a:lvl1pPr marL="0" indent="0">
              <a:lnSpc>
                <a:spcPct val="105000"/>
              </a:lnSpc>
              <a:buNone/>
              <a:defRPr lang="en-US" sz="2000" dirty="0">
                <a:solidFill>
                  <a:schemeClr val="tx2"/>
                </a:solidFill>
                <a:effectLst/>
                <a:latin typeface="Montserrat" pitchFamily="2" charset="77"/>
                <a:ea typeface="+mn-ea"/>
                <a:cs typeface="+mn-cs"/>
              </a:defRPr>
            </a:lvl1pPr>
          </a:lstStyle>
          <a:p>
            <a:pPr marL="361950" lvl="0" indent="-36195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Position, Company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7F5919-4634-9BCA-DFA5-9E7F7AFE64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89DEC12-7432-E1F6-D89B-711C47DC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55821"/>
            <a:ext cx="12188825" cy="1102179"/>
          </a:xfrm>
          <a:prstGeom prst="round1Rect">
            <a:avLst>
              <a:gd name="adj" fmla="val 50000"/>
            </a:avLst>
          </a:prstGeom>
          <a:solidFill>
            <a:srgbClr val="FB4C50">
              <a:alpha val="60000"/>
            </a:srgbClr>
          </a:solidFill>
        </p:spPr>
        <p:txBody>
          <a:bodyPr lIns="216000" tIns="180000" rIns="216000" bIns="180000" anchor="b" anchorCtr="0">
            <a:spAutoFit/>
          </a:bodyPr>
          <a:lstStyle>
            <a:lvl1pPr algn="ctr"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2380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of Rectangle 2">
            <a:extLst>
              <a:ext uri="{FF2B5EF4-FFF2-40B4-BE49-F238E27FC236}">
                <a16:creationId xmlns:a16="http://schemas.microsoft.com/office/drawing/2014/main" id="{C837ECDE-725A-047F-95AF-4ACF3A54E8E7}"/>
              </a:ext>
            </a:extLst>
          </p:cNvPr>
          <p:cNvSpPr/>
          <p:nvPr userDrawn="1"/>
        </p:nvSpPr>
        <p:spPr bwMode="auto">
          <a:xfrm flipV="1">
            <a:off x="1" y="0"/>
            <a:ext cx="12188824" cy="1052736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008513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2" y="1988840"/>
            <a:ext cx="10958580" cy="16812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>
              <a:buNone/>
              <a:defRPr lang="en-US" sz="2800" b="1" noProof="1">
                <a:latin typeface="Consolas" pitchFamily="49" charset="0"/>
                <a:cs typeface="Consolas" pitchFamily="49" charset="0"/>
              </a:defRPr>
            </a:lvl1pPr>
          </a:lstStyle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Source code box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</p:txBody>
      </p:sp>
      <p:pic>
        <p:nvPicPr>
          <p:cNvPr id="4" name="Picture 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CF3B6B5A-7DDE-6C84-D39A-E8B04407FD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147" y="260648"/>
            <a:ext cx="1598913" cy="5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of Rectangle 4">
            <a:extLst>
              <a:ext uri="{FF2B5EF4-FFF2-40B4-BE49-F238E27FC236}">
                <a16:creationId xmlns:a16="http://schemas.microsoft.com/office/drawing/2014/main" id="{6607023D-6BAA-F38C-7F59-9B329D34D082}"/>
              </a:ext>
            </a:extLst>
          </p:cNvPr>
          <p:cNvSpPr/>
          <p:nvPr userDrawn="1"/>
        </p:nvSpPr>
        <p:spPr bwMode="auto">
          <a:xfrm flipV="1">
            <a:off x="1" y="0"/>
            <a:ext cx="12188824" cy="1052736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008513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F54ED3-9A88-4D31-A11C-6E2F56A7F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9416" r="1" b="44845"/>
          <a:stretch/>
        </p:blipFill>
        <p:spPr>
          <a:xfrm>
            <a:off x="5306640" y="5068888"/>
            <a:ext cx="1723876" cy="1789112"/>
          </a:xfrm>
          <a:prstGeom prst="rect">
            <a:avLst/>
          </a:prstGeom>
        </p:spPr>
      </p:pic>
      <p:pic>
        <p:nvPicPr>
          <p:cNvPr id="2" name="Picture 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002B7FBA-A8FE-C451-F3CB-215950A1A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147" y="260648"/>
            <a:ext cx="1598913" cy="5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05851" y="1707765"/>
            <a:ext cx="3888361" cy="50131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Round Single Corner of Rectangle 5">
            <a:extLst>
              <a:ext uri="{FF2B5EF4-FFF2-40B4-BE49-F238E27FC236}">
                <a16:creationId xmlns:a16="http://schemas.microsoft.com/office/drawing/2014/main" id="{7E953556-B573-B731-F03E-C067894BEC60}"/>
              </a:ext>
            </a:extLst>
          </p:cNvPr>
          <p:cNvSpPr/>
          <p:nvPr userDrawn="1"/>
        </p:nvSpPr>
        <p:spPr bwMode="auto">
          <a:xfrm flipV="1">
            <a:off x="1" y="0"/>
            <a:ext cx="12188824" cy="1052736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265319"/>
            <a:ext cx="7424300" cy="5455622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262435" y="1265319"/>
            <a:ext cx="3888360" cy="5319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10008512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2C533D70-FB0A-9867-7306-5CD364F6C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147" y="260648"/>
            <a:ext cx="1598913" cy="5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itle 8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  <a:effectLst/>
          <a:sp3d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  <p:pic>
        <p:nvPicPr>
          <p:cNvPr id="2" name="Picture 1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D813D595-627D-5AC6-0B29-BA7F12AC32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315" y="275299"/>
            <a:ext cx="1573932" cy="524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DBBF8-89AB-257F-2DCC-3B727460FF4D}"/>
              </a:ext>
            </a:extLst>
          </p:cNvPr>
          <p:cNvSpPr txBox="1"/>
          <p:nvPr userDrawn="1"/>
        </p:nvSpPr>
        <p:spPr>
          <a:xfrm>
            <a:off x="2155106" y="537621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tx1">
                      <a:lumMod val="75000"/>
                    </a:schemeClr>
                  </a:solidFill>
                </a:ln>
                <a:noFill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0542B-DFEE-AA07-0D4B-D995DA72A9E4}"/>
              </a:ext>
            </a:extLst>
          </p:cNvPr>
          <p:cNvSpPr txBox="1"/>
          <p:nvPr userDrawn="1"/>
        </p:nvSpPr>
        <p:spPr>
          <a:xfrm>
            <a:off x="549796" y="1942960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tx1">
                      <a:lumMod val="75000"/>
                    </a:schemeClr>
                  </a:solidFill>
                </a:ln>
                <a:noFill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C70F1-0E2E-91E4-E6A2-65A787BA8629}"/>
              </a:ext>
            </a:extLst>
          </p:cNvPr>
          <p:cNvSpPr txBox="1"/>
          <p:nvPr userDrawn="1"/>
        </p:nvSpPr>
        <p:spPr>
          <a:xfrm>
            <a:off x="1507034" y="4077945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tx1">
                      <a:lumMod val="75000"/>
                    </a:schemeClr>
                  </a:solidFill>
                </a:ln>
                <a:noFill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of Rectangle 4">
            <a:extLst>
              <a:ext uri="{FF2B5EF4-FFF2-40B4-BE49-F238E27FC236}">
                <a16:creationId xmlns:a16="http://schemas.microsoft.com/office/drawing/2014/main" id="{FBB91A1D-CE1C-D6DC-5F9F-4696E5FEEF64}"/>
              </a:ext>
            </a:extLst>
          </p:cNvPr>
          <p:cNvSpPr/>
          <p:nvPr userDrawn="1"/>
        </p:nvSpPr>
        <p:spPr bwMode="auto">
          <a:xfrm flipV="1">
            <a:off x="1" y="0"/>
            <a:ext cx="12188824" cy="1052736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008513" cy="88265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7B1F9E92-EB80-DF1F-5ECB-DA49DC25D8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147" y="260648"/>
            <a:ext cx="1598913" cy="5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599325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692696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aseline="0">
                <a:solidFill>
                  <a:schemeClr val="bg1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6B24A-4DC6-9128-47A7-704CC7F468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1125" y="2780928"/>
            <a:ext cx="6786574" cy="3384376"/>
          </a:xfrm>
          <a:ln>
            <a:solidFill>
              <a:schemeClr val="bg2">
                <a:lumMod val="85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1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2852936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732625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836712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aseline="0">
                <a:solidFill>
                  <a:schemeClr val="bg1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693812" y="1124744"/>
            <a:ext cx="3551604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619974" y="3101832"/>
            <a:ext cx="7091062" cy="626701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sz="3600" b="0" baseline="0" noProof="0" dirty="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619974" y="2060848"/>
            <a:ext cx="7091062" cy="903700"/>
          </a:xfrm>
          <a:prstGeom prst="rect">
            <a:avLst/>
          </a:prstGeom>
        </p:spPr>
        <p:txBody>
          <a:bodyPr vert="horz" wrap="square" lIns="108000" tIns="36000" rIns="108000" bIns="36000" rtlCol="0" anchor="ctr" anchorCtr="0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altLang="ko-KR" sz="5400" baseline="0" noProof="0" dirty="0">
                <a:solidFill>
                  <a:schemeClr val="tx1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ingle Corner of Rectangle 4">
            <a:extLst>
              <a:ext uri="{FF2B5EF4-FFF2-40B4-BE49-F238E27FC236}">
                <a16:creationId xmlns:a16="http://schemas.microsoft.com/office/drawing/2014/main" id="{D2D95B71-F723-FA32-1400-6F40B62F9DBB}"/>
              </a:ext>
            </a:extLst>
          </p:cNvPr>
          <p:cNvSpPr/>
          <p:nvPr userDrawn="1"/>
        </p:nvSpPr>
        <p:spPr bwMode="auto">
          <a:xfrm flipV="1">
            <a:off x="1" y="0"/>
            <a:ext cx="12188824" cy="1052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314451"/>
            <a:ext cx="11817789" cy="5354910"/>
          </a:xfrm>
        </p:spPr>
        <p:txBody>
          <a:bodyPr/>
          <a:lstStyle>
            <a:lvl1pPr marL="361950" indent="-361950">
              <a:buClr>
                <a:schemeClr val="bg1"/>
              </a:buClr>
              <a:buSzPct val="6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712788" indent="-265113">
              <a:buClr>
                <a:schemeClr val="bg1"/>
              </a:buCl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008513" cy="88265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BB2342-5116-AF22-94F5-666404723938}"/>
              </a:ext>
            </a:extLst>
          </p:cNvPr>
          <p:cNvSpPr/>
          <p:nvPr userDrawn="1"/>
        </p:nvSpPr>
        <p:spPr bwMode="auto">
          <a:xfrm>
            <a:off x="9658279" y="1726443"/>
            <a:ext cx="2520280" cy="216024"/>
          </a:xfrm>
          <a:prstGeom prst="rect">
            <a:avLst/>
          </a:prstGeom>
          <a:solidFill>
            <a:schemeClr val="dk2">
              <a:alpha val="11632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1476-186F-4942-78D5-6016B7ACEF27}"/>
              </a:ext>
            </a:extLst>
          </p:cNvPr>
          <p:cNvSpPr/>
          <p:nvPr userDrawn="1"/>
        </p:nvSpPr>
        <p:spPr bwMode="auto">
          <a:xfrm>
            <a:off x="9658279" y="2320819"/>
            <a:ext cx="2520280" cy="216024"/>
          </a:xfrm>
          <a:prstGeom prst="rect">
            <a:avLst/>
          </a:prstGeom>
          <a:solidFill>
            <a:schemeClr val="dk2">
              <a:alpha val="11632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5DE22D-8E8F-B2EF-9B12-7EF52F8CE154}"/>
              </a:ext>
            </a:extLst>
          </p:cNvPr>
          <p:cNvSpPr/>
          <p:nvPr userDrawn="1"/>
        </p:nvSpPr>
        <p:spPr bwMode="auto">
          <a:xfrm>
            <a:off x="9658279" y="2897227"/>
            <a:ext cx="2520280" cy="216024"/>
          </a:xfrm>
          <a:prstGeom prst="rect">
            <a:avLst/>
          </a:prstGeom>
          <a:solidFill>
            <a:schemeClr val="dk2">
              <a:alpha val="11632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11C1445-157A-ACE0-FE36-CE643D59A7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147" y="260648"/>
            <a:ext cx="1598913" cy="5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of Rectangle 1">
            <a:extLst>
              <a:ext uri="{FF2B5EF4-FFF2-40B4-BE49-F238E27FC236}">
                <a16:creationId xmlns:a16="http://schemas.microsoft.com/office/drawing/2014/main" id="{E8706193-E3DA-3A19-C555-13992249E3D4}"/>
              </a:ext>
            </a:extLst>
          </p:cNvPr>
          <p:cNvSpPr/>
          <p:nvPr userDrawn="1"/>
        </p:nvSpPr>
        <p:spPr bwMode="auto">
          <a:xfrm rot="16200000">
            <a:off x="-3046090" y="3046090"/>
            <a:ext cx="6858000" cy="765820"/>
          </a:xfrm>
          <a:prstGeom prst="round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121143"/>
            <a:ext cx="10474347" cy="55786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2797" y="110098"/>
            <a:ext cx="9197446" cy="8826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6" name="Picture 15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A7AF73DA-938C-CA1C-C9F4-DCF227AC76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315" y="275299"/>
            <a:ext cx="1573932" cy="524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7D19FD-C871-8C4D-DCE3-7069A0FEF3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9" y="2636912"/>
            <a:ext cx="1816765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121144"/>
            <a:ext cx="1050621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3852" y="100750"/>
            <a:ext cx="92170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Round Single Corner of Rectangle 1">
            <a:extLst>
              <a:ext uri="{FF2B5EF4-FFF2-40B4-BE49-F238E27FC236}">
                <a16:creationId xmlns:a16="http://schemas.microsoft.com/office/drawing/2014/main" id="{6EDD8AA2-3475-0F63-8C9C-0E1B3C228CF1}"/>
              </a:ext>
            </a:extLst>
          </p:cNvPr>
          <p:cNvSpPr/>
          <p:nvPr userDrawn="1"/>
        </p:nvSpPr>
        <p:spPr bwMode="auto">
          <a:xfrm rot="16200000">
            <a:off x="-3046090" y="3046090"/>
            <a:ext cx="6858000" cy="76582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EBF2F30A-4017-40DF-5F94-7B1219E77F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315" y="275299"/>
            <a:ext cx="1573932" cy="524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60510E-4CAF-F1D9-9A14-EB7051CD7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72" y="2852936"/>
            <a:ext cx="3139712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EF6CD-0808-50E7-3510-E2BE35336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alphaModFix amt="20000"/>
          </a:blip>
          <a:srcRect t="7435" b="7744"/>
          <a:stretch/>
        </p:blipFill>
        <p:spPr>
          <a:xfrm>
            <a:off x="-4044" y="6846"/>
            <a:ext cx="12188825" cy="6858000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0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  <p:pic>
        <p:nvPicPr>
          <p:cNvPr id="4" name="Picture 3" descr="A blue circle with black background&#10;&#10;Description automatically generated">
            <a:extLst>
              <a:ext uri="{FF2B5EF4-FFF2-40B4-BE49-F238E27FC236}">
                <a16:creationId xmlns:a16="http://schemas.microsoft.com/office/drawing/2014/main" id="{477391F3-4BD6-7310-3061-C4F0669F918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55" y="4869160"/>
            <a:ext cx="1978648" cy="19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6" r:id="rId2"/>
    <p:sldLayoutId id="2147483692" r:id="rId3"/>
    <p:sldLayoutId id="2147483673" r:id="rId4"/>
    <p:sldLayoutId id="2147483688" r:id="rId5"/>
    <p:sldLayoutId id="2147483672" r:id="rId6"/>
    <p:sldLayoutId id="2147483674" r:id="rId7"/>
    <p:sldLayoutId id="2147483675" r:id="rId8"/>
    <p:sldLayoutId id="2147483677" r:id="rId9"/>
    <p:sldLayoutId id="2147483693" r:id="rId10"/>
    <p:sldLayoutId id="2147483679" r:id="rId11"/>
    <p:sldLayoutId id="2147483678" r:id="rId12"/>
    <p:sldLayoutId id="2147483690" r:id="rId13"/>
    <p:sldLayoutId id="2147483689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6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61950" indent="-361950" algn="l" defTabSz="1218438" rtl="0" eaLnBrk="1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0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6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digital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bs.bg/it" TargetMode="External"/><Relationship Id="rId2" Type="http://schemas.openxmlformats.org/officeDocument/2006/relationships/hyperlink" Target="https://dev.b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.europa.eu/eurostat/databrowser/view/ISOC_SKS_ITSPT/default/table?lang=en&amp;category=isoc.isoc_sk.isoc_sks.isoc_skslf" TargetMode="External"/><Relationship Id="rId5" Type="http://schemas.openxmlformats.org/officeDocument/2006/relationships/hyperlink" Target="https://basscom.org/industry/all-barometers" TargetMode="External"/><Relationship Id="rId4" Type="http://schemas.openxmlformats.org/officeDocument/2006/relationships/hyperlink" Target="https://www.linkedin.com/search/results/people/?geoUrn=%5B%22105333783%22%5D&amp;keywords=software&amp;sid=Tf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oftuni.digital.bg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sscom.org/industry/all-barometer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remotely.net/blog/how-many-software-engineers-are-ther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softuni.bg/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www.instagram.com/softunidigital" TargetMode="External"/><Relationship Id="rId4" Type="http://schemas.openxmlformats.org/officeDocument/2006/relationships/hyperlink" Target="https://www.facebook.com/SoftUniDigita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2E73092-C1EE-AED7-7AAB-75AF401106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39608" y="6143871"/>
            <a:ext cx="2950749" cy="35149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https://softuni.digital.bg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98469" y="2916291"/>
            <a:ext cx="5025550" cy="573216"/>
          </a:xfrm>
        </p:spPr>
        <p:txBody>
          <a:bodyPr anchor="t" anchorCtr="0">
            <a:spAutoFit/>
          </a:bodyPr>
          <a:lstStyle/>
          <a:p>
            <a:r>
              <a:rPr lang="en-US" dirty="0"/>
              <a:t>Alexander Ivanov</a:t>
            </a:r>
          </a:p>
        </p:txBody>
      </p:sp>
      <p:pic>
        <p:nvPicPr>
          <p:cNvPr id="6" name="Picture Placeholder 5" descr="A person using a computer&#10;&#10;Description automatically generated">
            <a:extLst>
              <a:ext uri="{FF2B5EF4-FFF2-40B4-BE49-F238E27FC236}">
                <a16:creationId xmlns:a16="http://schemas.microsoft.com/office/drawing/2014/main" id="{087F3903-D5E1-E67A-0CA1-F72D7B11741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850" y="2889250"/>
            <a:ext cx="4884738" cy="2754313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72" y="1388260"/>
            <a:ext cx="10962447" cy="777531"/>
          </a:xfrm>
        </p:spPr>
        <p:txBody>
          <a:bodyPr>
            <a:normAutofit/>
          </a:bodyPr>
          <a:lstStyle/>
          <a:p>
            <a:r>
              <a:rPr lang="en-GB" dirty="0"/>
              <a:t>Filters, tools, </a:t>
            </a:r>
            <a:r>
              <a:rPr lang="en-GB" noProof="1"/>
              <a:t>greyscale coloring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72" y="325383"/>
            <a:ext cx="10962447" cy="1028684"/>
          </a:xfrm>
        </p:spPr>
        <p:txBody>
          <a:bodyPr>
            <a:normAutofit/>
          </a:bodyPr>
          <a:lstStyle/>
          <a:p>
            <a:r>
              <a:rPr lang="en-US" dirty="0"/>
              <a:t>1. Filters and tools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3AA72F-8A25-51A1-FD6C-C54D19B8C4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99238" y="3573463"/>
            <a:ext cx="5024437" cy="450850"/>
          </a:xfrm>
        </p:spPr>
        <p:txBody>
          <a:bodyPr/>
          <a:lstStyle/>
          <a:p>
            <a:r>
              <a:rPr lang="en-US" dirty="0"/>
              <a:t>Co-Founder</a:t>
            </a:r>
            <a:r>
              <a:rPr lang="bg-BG" dirty="0"/>
              <a:t>, </a:t>
            </a:r>
            <a:r>
              <a:rPr lang="en-US" noProof="1"/>
              <a:t>CreateX</a:t>
            </a:r>
          </a:p>
        </p:txBody>
      </p:sp>
    </p:spTree>
    <p:extLst>
      <p:ext uri="{BB962C8B-B14F-4D97-AF65-F5344CB8AC3E}">
        <p14:creationId xmlns:p14="http://schemas.microsoft.com/office/powerpoint/2010/main" val="40889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Filters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unique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digital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painting </a:t>
            </a:r>
            <a:r>
              <a:rPr lang="en-US" sz="3200" dirty="0"/>
              <a:t>in </a:t>
            </a:r>
            <a:r>
              <a:rPr lang="en-US" sz="3200" b="1" dirty="0"/>
              <a:t>terms of complexity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and their </a:t>
            </a:r>
            <a:r>
              <a:rPr lang="en-US" sz="3200" b="1" dirty="0"/>
              <a:t>part in the painting </a:t>
            </a:r>
            <a:r>
              <a:rPr lang="en-US" sz="3200" dirty="0"/>
              <a:t>pipeline </a:t>
            </a:r>
            <a:endParaRPr lang="bg-BG" sz="3200" dirty="0"/>
          </a:p>
          <a:p>
            <a:pPr>
              <a:lnSpc>
                <a:spcPct val="110000"/>
              </a:lnSpc>
            </a:pPr>
            <a:r>
              <a:rPr lang="en-US" sz="3200" b="1" dirty="0"/>
              <a:t>Some artists </a:t>
            </a:r>
            <a:r>
              <a:rPr lang="en-US" sz="3200" b="1" dirty="0">
                <a:solidFill>
                  <a:schemeClr val="bg1"/>
                </a:solidFill>
              </a:rPr>
              <a:t>only use filters </a:t>
            </a:r>
            <a:r>
              <a:rPr lang="en-US" sz="3200" dirty="0"/>
              <a:t>to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adjust their colors a little</a:t>
            </a:r>
          </a:p>
          <a:p>
            <a:pPr>
              <a:lnSpc>
                <a:spcPct val="110000"/>
              </a:lnSpc>
            </a:pPr>
            <a:r>
              <a:rPr lang="en-US" sz="3200" b="1" dirty="0"/>
              <a:t>Others</a:t>
            </a:r>
            <a:r>
              <a:rPr lang="en-US" sz="3200" dirty="0"/>
              <a:t>, use </a:t>
            </a:r>
            <a:r>
              <a:rPr lang="en-US" sz="3200" b="1" dirty="0">
                <a:solidFill>
                  <a:schemeClr val="bg1"/>
                </a:solidFill>
              </a:rPr>
              <a:t>Filter Layers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Filter Masks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use filters to </a:t>
            </a:r>
            <a:r>
              <a:rPr lang="en-US" sz="3200" b="1" dirty="0">
                <a:solidFill>
                  <a:schemeClr val="bg1"/>
                </a:solidFill>
              </a:rPr>
              <a:t>dynamically update</a:t>
            </a:r>
            <a:r>
              <a:rPr lang="en-US" sz="3200" b="1" dirty="0"/>
              <a:t> </a:t>
            </a:r>
            <a:r>
              <a:rPr lang="en-US" sz="3200" dirty="0"/>
              <a:t>a </a:t>
            </a:r>
            <a:r>
              <a:rPr lang="en-US" sz="3200" b="1" dirty="0"/>
              <a:t>part of an image</a:t>
            </a:r>
            <a:endParaRPr lang="bg-BG" sz="3200" b="1" dirty="0"/>
          </a:p>
          <a:p>
            <a:pPr lvl="1">
              <a:lnSpc>
                <a:spcPct val="110000"/>
              </a:lnSpc>
            </a:pPr>
            <a:r>
              <a:rPr lang="en-US" sz="3000" dirty="0"/>
              <a:t>Thus, they </a:t>
            </a:r>
            <a:r>
              <a:rPr lang="en-US" sz="3000" b="1" dirty="0"/>
              <a:t>keep the original underneath </a:t>
            </a:r>
            <a:r>
              <a:rPr lang="en-US" sz="3000" dirty="0"/>
              <a:t>without changing it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en-US" sz="3000" b="1" dirty="0"/>
              <a:t>This is part </a:t>
            </a:r>
            <a:r>
              <a:rPr lang="en-US" sz="3000" dirty="0"/>
              <a:t>of a </a:t>
            </a:r>
            <a:r>
              <a:rPr lang="en-US" sz="3000" b="1" dirty="0">
                <a:solidFill>
                  <a:schemeClr val="bg1"/>
                </a:solidFill>
              </a:rPr>
              <a:t>technique</a:t>
            </a:r>
            <a:r>
              <a:rPr lang="en-US" sz="3000" dirty="0"/>
              <a:t> called ‘</a:t>
            </a:r>
            <a:r>
              <a:rPr lang="en-US" sz="3000" b="1" dirty="0">
                <a:solidFill>
                  <a:schemeClr val="bg1"/>
                </a:solidFill>
              </a:rPr>
              <a:t>non-destructive</a:t>
            </a:r>
            <a:r>
              <a:rPr lang="en-US" sz="3000" dirty="0"/>
              <a:t>’ editing</a:t>
            </a:r>
            <a:endParaRPr lang="bg-BG" sz="30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GB" dirty="0"/>
              <a:t>What do filters do?</a:t>
            </a:r>
            <a:endParaRPr lang="bg-BG" dirty="0"/>
          </a:p>
        </p:txBody>
      </p:sp>
      <p:pic>
        <p:nvPicPr>
          <p:cNvPr id="1026" name="Picture 2" descr="KRITA - Lesson 13 - Applying Filter to Pictures, Layer, Mask, Color  Balance, Artistic, Blur , Color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570" y="1340768"/>
            <a:ext cx="4352483" cy="244827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42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614949" y="1732625"/>
            <a:ext cx="10958928" cy="731785"/>
          </a:xfrm>
        </p:spPr>
        <p:txBody>
          <a:bodyPr/>
          <a:lstStyle/>
          <a:p>
            <a:r>
              <a:rPr lang="en-GB" dirty="0"/>
              <a:t>Transition painting from</a:t>
            </a:r>
            <a:r>
              <a:rPr lang="bg-BG" dirty="0"/>
              <a:t> </a:t>
            </a:r>
            <a:r>
              <a:rPr lang="en-GB" noProof="1"/>
              <a:t>greyscale to color</a:t>
            </a:r>
            <a:endParaRPr lang="bg-BG" dirty="0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614949" y="836712"/>
            <a:ext cx="10958928" cy="780383"/>
          </a:xfrm>
        </p:spPr>
        <p:txBody>
          <a:bodyPr/>
          <a:lstStyle/>
          <a:p>
            <a:r>
              <a:rPr lang="en-GB" noProof="1"/>
              <a:t>Greyscale coloring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05AE9-6305-DF73-839D-D4846D90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14" y="3090845"/>
            <a:ext cx="3061597" cy="30615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650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59EB2D-E204-DF0F-0F04-B85750F58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34BDF-50D3-02C6-CF59-DBA15A087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Good master </a:t>
            </a:r>
            <a:r>
              <a:rPr lang="en-US" b="1" dirty="0"/>
              <a:t>template</a:t>
            </a:r>
          </a:p>
          <a:p>
            <a:r>
              <a:rPr lang="en-US" dirty="0"/>
              <a:t>High </a:t>
            </a:r>
            <a:r>
              <a:rPr lang="en-US" b="1" dirty="0"/>
              <a:t>contrast</a:t>
            </a:r>
          </a:p>
          <a:p>
            <a:pPr lvl="1"/>
            <a:r>
              <a:rPr lang="en-US" b="1" dirty="0"/>
              <a:t>Light text </a:t>
            </a:r>
            <a:r>
              <a:rPr lang="en-US" dirty="0"/>
              <a:t>on </a:t>
            </a:r>
            <a:r>
              <a:rPr lang="en-US" b="1" dirty="0"/>
              <a:t>dark background </a:t>
            </a:r>
          </a:p>
          <a:p>
            <a:pPr lvl="1"/>
            <a:r>
              <a:rPr lang="en-US" b="1" dirty="0"/>
              <a:t>Dark text </a:t>
            </a:r>
            <a:r>
              <a:rPr lang="en-US" dirty="0"/>
              <a:t>on </a:t>
            </a:r>
            <a:r>
              <a:rPr lang="en-US" b="1" dirty="0"/>
              <a:t>light background</a:t>
            </a:r>
          </a:p>
          <a:p>
            <a:r>
              <a:rPr lang="en-US" dirty="0"/>
              <a:t>Big enough </a:t>
            </a:r>
            <a:r>
              <a:rPr lang="en-US" b="1" dirty="0"/>
              <a:t>fonts</a:t>
            </a:r>
          </a:p>
          <a:p>
            <a:r>
              <a:rPr lang="en-US" dirty="0"/>
              <a:t>Rich </a:t>
            </a:r>
            <a:r>
              <a:rPr lang="en-US" b="1" dirty="0"/>
              <a:t>images</a:t>
            </a:r>
            <a:r>
              <a:rPr lang="en-US" dirty="0"/>
              <a:t> / illustrations</a:t>
            </a:r>
          </a:p>
          <a:p>
            <a:r>
              <a:rPr lang="en-US" dirty="0"/>
              <a:t>Use </a:t>
            </a:r>
            <a:r>
              <a:rPr lang="en-US" b="1" dirty="0"/>
              <a:t>bullets</a:t>
            </a:r>
          </a:p>
          <a:p>
            <a:pPr lvl="1"/>
            <a:r>
              <a:rPr lang="en-US" dirty="0"/>
              <a:t>Not full sentences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0A8E3A1-43AB-1712-8D74-A6E1F3C183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F337DB1-F70A-F8F2-83D5-DAE81E8C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201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subTitle" sz="quarter" idx="11"/>
          </p:nvPr>
        </p:nvSpPr>
        <p:spPr>
          <a:xfrm>
            <a:off x="4619974" y="3101832"/>
            <a:ext cx="7091062" cy="626701"/>
          </a:xfrm>
        </p:spPr>
        <p:txBody>
          <a:bodyPr/>
          <a:lstStyle/>
          <a:p>
            <a:r>
              <a:rPr lang="en-GB"/>
              <a:t>Transition painting from</a:t>
            </a:r>
            <a:r>
              <a:rPr lang="bg-BG"/>
              <a:t> </a:t>
            </a:r>
            <a:r>
              <a:rPr lang="en-GB" noProof="1"/>
              <a:t>greyscale to color</a:t>
            </a:r>
            <a:endParaRPr lang="bg-BG" dirty="0"/>
          </a:p>
        </p:txBody>
      </p:sp>
      <p:sp>
        <p:nvSpPr>
          <p:cNvPr id="7" name="Заглавие 6"/>
          <p:cNvSpPr>
            <a:spLocks noGrp="1"/>
          </p:cNvSpPr>
          <p:nvPr>
            <p:ph type="title" sz="quarter" idx="10"/>
          </p:nvPr>
        </p:nvSpPr>
        <p:spPr>
          <a:xfrm>
            <a:off x="4619625" y="1772816"/>
            <a:ext cx="7091363" cy="903288"/>
          </a:xfrm>
        </p:spPr>
        <p:txBody>
          <a:bodyPr/>
          <a:lstStyle/>
          <a:p>
            <a:r>
              <a:rPr lang="en-GB" noProof="1"/>
              <a:t>Greyscale coloring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05AE9-6305-DF73-839D-D4846D90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02" y="1391510"/>
            <a:ext cx="3061597" cy="30615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7764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Shape selection </a:t>
            </a:r>
            <a:r>
              <a:rPr lang="en-GB" sz="3200" dirty="0"/>
              <a:t>tool</a:t>
            </a:r>
            <a:r>
              <a:rPr lang="en-GB" sz="3200" b="1" dirty="0"/>
              <a:t> </a:t>
            </a:r>
            <a:r>
              <a:rPr lang="en-GB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only works </a:t>
            </a:r>
            <a:r>
              <a:rPr lang="en-US" sz="3200" dirty="0"/>
              <a:t>on </a:t>
            </a:r>
            <a:r>
              <a:rPr lang="en-US" sz="3200" b="1" dirty="0">
                <a:solidFill>
                  <a:schemeClr val="bg1"/>
                </a:solidFill>
              </a:rPr>
              <a:t>vector layers</a:t>
            </a:r>
            <a:r>
              <a:rPr lang="en-US" sz="3200" dirty="0"/>
              <a:t>, so </a:t>
            </a:r>
            <a:r>
              <a:rPr lang="en-US" sz="3200" b="1" dirty="0"/>
              <a:t>trying to use it on a paint layer will give a notification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Shape edit </a:t>
            </a:r>
            <a:r>
              <a:rPr lang="en-GB" sz="3200" dirty="0"/>
              <a:t>tool – </a:t>
            </a:r>
            <a:r>
              <a:rPr lang="en-US" sz="3200" dirty="0"/>
              <a:t>for </a:t>
            </a:r>
            <a:r>
              <a:rPr lang="en-US" sz="3200" b="1" dirty="0">
                <a:solidFill>
                  <a:schemeClr val="bg1"/>
                </a:solidFill>
              </a:rPr>
              <a:t>editing vector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shapes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Text</a:t>
            </a:r>
            <a:r>
              <a:rPr lang="en-GB" sz="3200" b="1" dirty="0"/>
              <a:t> </a:t>
            </a:r>
            <a:r>
              <a:rPr lang="en-GB" sz="3200" dirty="0"/>
              <a:t>tool</a:t>
            </a:r>
            <a:r>
              <a:rPr lang="en-GB" sz="3200" b="1" dirty="0"/>
              <a:t> </a:t>
            </a:r>
            <a:r>
              <a:rPr lang="en-GB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add text </a:t>
            </a:r>
            <a:r>
              <a:rPr lang="en-US" sz="3200" dirty="0"/>
              <a:t>to your artwork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Shape and text tools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084" y="1797106"/>
            <a:ext cx="344132" cy="40752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3"/>
          <a:srcRect l="14379" t="6448"/>
          <a:stretch/>
        </p:blipFill>
        <p:spPr>
          <a:xfrm>
            <a:off x="2277988" y="3056230"/>
            <a:ext cx="428775" cy="40419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556" y="3786186"/>
            <a:ext cx="419100" cy="3810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739" y="2310991"/>
            <a:ext cx="4746821" cy="1319887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179" y="3843598"/>
            <a:ext cx="3193717" cy="252177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Картина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276" y="4745745"/>
            <a:ext cx="6618581" cy="136815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462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895C09E1-D252-91B6-97E3-F52EE4D5AC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825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0F6BB8-2FDE-3705-EBAC-43D66A14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55821"/>
            <a:ext cx="12188825" cy="1102179"/>
          </a:xfrm>
        </p:spPr>
        <p:txBody>
          <a:bodyPr/>
          <a:lstStyle/>
          <a:p>
            <a:r>
              <a:rPr lang="en-US" dirty="0"/>
              <a:t>Pitching Your Product</a:t>
            </a:r>
          </a:p>
        </p:txBody>
      </p:sp>
    </p:spTree>
    <p:extLst>
      <p:ext uri="{BB962C8B-B14F-4D97-AF65-F5344CB8AC3E}">
        <p14:creationId xmlns:p14="http://schemas.microsoft.com/office/powerpoint/2010/main" val="235237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What does each </a:t>
            </a:r>
            <a:r>
              <a:rPr lang="en-GB" noProof="1"/>
              <a:t>Krita</a:t>
            </a:r>
            <a:r>
              <a:rPr lang="en-GB"/>
              <a:t> tool do?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Tools </a:t>
            </a:r>
            <a:endParaRPr lang="bg-BG" dirty="0"/>
          </a:p>
        </p:txBody>
      </p:sp>
      <p:pic>
        <p:nvPicPr>
          <p:cNvPr id="5" name="Picture 2" descr="Multibrush Tool — Krita Manual 5.0.0 documentation">
            <a:extLst>
              <a:ext uri="{FF2B5EF4-FFF2-40B4-BE49-F238E27FC236}">
                <a16:creationId xmlns:a16="http://schemas.microsoft.com/office/drawing/2014/main" id="{A78A504D-75BF-5E64-BEEE-887B59291D82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these tools</a:t>
            </a:r>
            <a:r>
              <a:rPr lang="en-US" sz="3200" dirty="0"/>
              <a:t>, you can </a:t>
            </a:r>
            <a:r>
              <a:rPr lang="en-US" sz="3200" b="1" dirty="0">
                <a:solidFill>
                  <a:schemeClr val="bg1"/>
                </a:solidFill>
              </a:rPr>
              <a:t>draw more quickly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compared to traditional tools </a:t>
            </a:r>
          </a:p>
          <a:p>
            <a:r>
              <a:rPr lang="en-US" sz="3200" b="1" dirty="0"/>
              <a:t>Tracing refers </a:t>
            </a: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mimicking a photo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image</a:t>
            </a:r>
            <a:r>
              <a:rPr lang="en-US" sz="32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Tracing</a:t>
            </a:r>
            <a:r>
              <a:rPr lang="en-US" sz="3200" dirty="0"/>
              <a:t> </a:t>
            </a:r>
            <a:r>
              <a:rPr lang="en-US" sz="3200" b="1" dirty="0"/>
              <a:t>will help </a:t>
            </a:r>
            <a:r>
              <a:rPr lang="en-US" sz="3200" dirty="0"/>
              <a:t>you learn how to </a:t>
            </a:r>
            <a:r>
              <a:rPr lang="en-US" sz="3200" b="1" dirty="0">
                <a:solidFill>
                  <a:schemeClr val="bg1"/>
                </a:solidFill>
              </a:rPr>
              <a:t>draw illustrations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Such as tracing a </a:t>
            </a:r>
            <a:br>
              <a:rPr lang="en-US" sz="3000" dirty="0"/>
            </a:br>
            <a:r>
              <a:rPr lang="en-US" sz="3000" dirty="0"/>
              <a:t>complicated building or </a:t>
            </a:r>
            <a:br>
              <a:rPr lang="en-US" sz="3000" dirty="0"/>
            </a:br>
            <a:r>
              <a:rPr lang="en-US" sz="3000" dirty="0"/>
              <a:t>tracing a picture to copy </a:t>
            </a:r>
            <a:br>
              <a:rPr lang="en-US" sz="3000" dirty="0"/>
            </a:br>
            <a:r>
              <a:rPr lang="en-US" sz="3000" dirty="0"/>
              <a:t>the lines</a:t>
            </a:r>
            <a:endParaRPr lang="bg-BG" sz="30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digital art tools important?</a:t>
            </a:r>
            <a:endParaRPr lang="bg-BG" dirty="0"/>
          </a:p>
        </p:txBody>
      </p:sp>
      <p:pic>
        <p:nvPicPr>
          <p:cNvPr id="3076" name="Picture 4" descr="Krita 2.5 is out! | Kri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3645024"/>
            <a:ext cx="4186141" cy="2540028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2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these tools</a:t>
            </a:r>
            <a:r>
              <a:rPr lang="en-US" sz="3200" dirty="0"/>
              <a:t>, you can </a:t>
            </a:r>
            <a:r>
              <a:rPr lang="en-US" sz="3200" b="1" dirty="0">
                <a:solidFill>
                  <a:schemeClr val="bg1"/>
                </a:solidFill>
              </a:rPr>
              <a:t>draw more quickly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compared to traditional tools </a:t>
            </a:r>
          </a:p>
          <a:p>
            <a:r>
              <a:rPr lang="en-US" sz="3200" b="1" dirty="0"/>
              <a:t>Tracing refers </a:t>
            </a: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mimicking a photo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image</a:t>
            </a:r>
            <a:r>
              <a:rPr lang="en-US" sz="32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Tracing</a:t>
            </a:r>
            <a:r>
              <a:rPr lang="en-US" sz="3200" dirty="0"/>
              <a:t> </a:t>
            </a:r>
            <a:r>
              <a:rPr lang="en-US" sz="3200" b="1" dirty="0"/>
              <a:t>will help </a:t>
            </a:r>
            <a:r>
              <a:rPr lang="en-US" sz="3200" dirty="0"/>
              <a:t>you learn</a:t>
            </a:r>
            <a:br>
              <a:rPr lang="en-US" sz="3200" dirty="0"/>
            </a:br>
            <a:r>
              <a:rPr lang="en-US" sz="3200" dirty="0"/>
              <a:t>how to </a:t>
            </a:r>
            <a:r>
              <a:rPr lang="en-US" sz="3200" b="1" dirty="0">
                <a:solidFill>
                  <a:schemeClr val="bg1"/>
                </a:solidFill>
              </a:rPr>
              <a:t>draw illustrations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Such as tracing a </a:t>
            </a:r>
            <a:br>
              <a:rPr lang="en-US" sz="3000" dirty="0"/>
            </a:br>
            <a:r>
              <a:rPr lang="en-US" sz="3000" dirty="0"/>
              <a:t>complicated building or </a:t>
            </a:r>
            <a:br>
              <a:rPr lang="en-US" sz="3000" dirty="0"/>
            </a:br>
            <a:r>
              <a:rPr lang="en-US" sz="3000" dirty="0"/>
              <a:t>tracing a picture to copy </a:t>
            </a:r>
            <a:br>
              <a:rPr lang="en-US" sz="3000" dirty="0"/>
            </a:br>
            <a:r>
              <a:rPr lang="en-US" sz="3000" dirty="0"/>
              <a:t>the lines</a:t>
            </a:r>
            <a:endParaRPr lang="bg-BG" sz="30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digital art tools important?</a:t>
            </a:r>
            <a:endParaRPr lang="bg-BG" dirty="0"/>
          </a:p>
        </p:txBody>
      </p:sp>
      <p:pic>
        <p:nvPicPr>
          <p:cNvPr id="3076" name="Picture 4" descr="Krita 2.5 is out! | Kri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840" y="3068960"/>
            <a:ext cx="4337841" cy="2632075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C1F696-85D9-FF42-DC40-ACD4857B4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91411-C844-FE57-2EB1-A629B38BE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5K open positions</a:t>
            </a:r>
            <a:r>
              <a:rPr lang="en-US" sz="2800" dirty="0"/>
              <a:t> in the software industry in </a:t>
            </a:r>
            <a:r>
              <a:rPr lang="en-US" sz="2800" b="1" dirty="0"/>
              <a:t>dev.bg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This excludes the broader ICT industry!</a:t>
            </a:r>
            <a:r>
              <a:rPr lang="bg-BG" sz="2800" dirty="0"/>
              <a:t> </a:t>
            </a:r>
            <a:r>
              <a:rPr lang="en-US" sz="2800" dirty="0"/>
              <a:t>Source: </a:t>
            </a:r>
            <a:r>
              <a:rPr lang="en-US" sz="2800" dirty="0">
                <a:hlinkClick r:id="rId2"/>
              </a:rPr>
              <a:t>https://dev.bg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b="1" dirty="0"/>
              <a:t>5.1K open IT job positions </a:t>
            </a:r>
            <a:r>
              <a:rPr lang="en-US" sz="2800" dirty="0"/>
              <a:t>at </a:t>
            </a:r>
            <a:r>
              <a:rPr lang="en-US" sz="2800" b="1" dirty="0"/>
              <a:t>jobs.bg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Source: </a:t>
            </a:r>
            <a:r>
              <a:rPr lang="en-US" sz="2800" dirty="0">
                <a:hlinkClick r:id="rId3"/>
              </a:rPr>
              <a:t>https://www.jobs.bg/it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b="1" dirty="0"/>
              <a:t>54K professionals</a:t>
            </a:r>
            <a:r>
              <a:rPr lang="en-US" sz="2800" dirty="0"/>
              <a:t> have already software-related jobs in BG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Source: </a:t>
            </a:r>
            <a:r>
              <a:rPr lang="en-US" sz="2800" dirty="0">
                <a:hlinkClick r:id="rId4"/>
              </a:rPr>
              <a:t>LinkedIn: People | software | Bulgaria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b="1" dirty="0"/>
              <a:t>55K professionals </a:t>
            </a:r>
            <a:r>
              <a:rPr lang="en-US" sz="2800" dirty="0"/>
              <a:t>in the BG software industry (</a:t>
            </a:r>
            <a:r>
              <a:rPr lang="en-US" sz="2800" b="1" dirty="0"/>
              <a:t>108K</a:t>
            </a:r>
            <a:r>
              <a:rPr lang="en-US" sz="2800" dirty="0"/>
              <a:t> in the ICT)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4600 </a:t>
            </a:r>
            <a:r>
              <a:rPr lang="en-US" sz="2800" dirty="0"/>
              <a:t>software companies (2021) from 20+ countries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Source: </a:t>
            </a:r>
            <a:r>
              <a:rPr lang="en-US" sz="2800" dirty="0">
                <a:hlinkClick r:id="rId5"/>
              </a:rPr>
              <a:t>BASSCOM Barometer</a:t>
            </a:r>
            <a:r>
              <a:rPr lang="en-US" sz="2800" dirty="0"/>
              <a:t>; </a:t>
            </a:r>
            <a:r>
              <a:rPr lang="en-US" sz="2800" dirty="0">
                <a:hlinkClick r:id="rId6"/>
              </a:rPr>
              <a:t>Eurostat Employed ICT Specialists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D5D591-FBB6-65DB-6293-5E682258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Jobs in the Software Industry in Bulgaria (Oct 2022)</a:t>
            </a:r>
          </a:p>
        </p:txBody>
      </p:sp>
    </p:spTree>
    <p:extLst>
      <p:ext uri="{BB962C8B-B14F-4D97-AF65-F5344CB8AC3E}">
        <p14:creationId xmlns:p14="http://schemas.microsoft.com/office/powerpoint/2010/main" val="10568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4CCC76-4825-7D0E-867A-2417F35DDA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39608" y="6143871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https://softuni.digital.bg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0271DB-17A4-9EE8-43E9-550A518BFE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99238" y="2690118"/>
            <a:ext cx="5024437" cy="1025327"/>
          </a:xfrm>
        </p:spPr>
        <p:txBody>
          <a:bodyPr/>
          <a:lstStyle/>
          <a:p>
            <a:r>
              <a:rPr lang="en-US" dirty="0"/>
              <a:t>Svetlin </a:t>
            </a:r>
            <a:r>
              <a:rPr lang="en-US" noProof="1"/>
              <a:t>Dylgoimest Dalgofamiliest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02B5D20-8318-F814-5E12-709E3BF010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841" y="2889938"/>
            <a:ext cx="4885516" cy="2753631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A15D260-7126-24A2-18CB-EB3712B74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209" y="1096104"/>
            <a:ext cx="9059245" cy="1252776"/>
          </a:xfrm>
        </p:spPr>
        <p:txBody>
          <a:bodyPr anchor="ctr" anchorCtr="0"/>
          <a:lstStyle/>
          <a:p>
            <a:r>
              <a:rPr lang="en-US" sz="3600" dirty="0"/>
              <a:t>Gain Real World Skills. Work on Real Projects. Learn Teamwork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300003-2557-5B01-0063-CEC18F45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116632"/>
            <a:ext cx="10961687" cy="10287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 and Team Lead Academy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3807B7-0E08-CA06-1A31-8624BF2B8B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99238" y="3905842"/>
            <a:ext cx="5024437" cy="1251350"/>
          </a:xfrm>
        </p:spPr>
        <p:txBody>
          <a:bodyPr/>
          <a:lstStyle/>
          <a:p>
            <a:r>
              <a:rPr lang="en-US" dirty="0"/>
              <a:t>Manager Innovations, New Projects and AI Technologies @ SoftUni</a:t>
            </a:r>
          </a:p>
          <a:p>
            <a:r>
              <a:rPr lang="en-US" dirty="0"/>
              <a:t>Co-founder of SoftUni Foundation</a:t>
            </a:r>
          </a:p>
        </p:txBody>
      </p:sp>
    </p:spTree>
    <p:extLst>
      <p:ext uri="{BB962C8B-B14F-4D97-AF65-F5344CB8AC3E}">
        <p14:creationId xmlns:p14="http://schemas.microsoft.com/office/powerpoint/2010/main" val="319886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2A7BD3-2E62-ED22-A291-8E74C8D4D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F4D716-6AC1-3713-E46B-4AA60E9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Developers in Bulgaria (2005-2021)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E2BEB96-7966-9E58-51DF-1B00D295BFED}"/>
              </a:ext>
            </a:extLst>
          </p:cNvPr>
          <p:cNvGraphicFramePr>
            <a:graphicFrameLocks/>
          </p:cNvGraphicFramePr>
          <p:nvPr/>
        </p:nvGraphicFramePr>
        <p:xfrm>
          <a:off x="200947" y="1314551"/>
          <a:ext cx="11741941" cy="5083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AC319A-23CC-F20B-E941-0FE96991EBB5}"/>
              </a:ext>
            </a:extLst>
          </p:cNvPr>
          <p:cNvSpPr txBox="1"/>
          <p:nvPr/>
        </p:nvSpPr>
        <p:spPr>
          <a:xfrm>
            <a:off x="20994" y="6433885"/>
            <a:ext cx="8183488" cy="36923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1799" dirty="0"/>
              <a:t>Source: BASSCOM Barometers (</a:t>
            </a:r>
            <a:r>
              <a:rPr lang="en-US" sz="1799" dirty="0">
                <a:hlinkClick r:id="rId3"/>
              </a:rPr>
              <a:t>https://basscom.org/industry/all-barometers</a:t>
            </a:r>
            <a:r>
              <a:rPr lang="en-US" sz="1799" dirty="0"/>
              <a:t>)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4945D7-8623-C00F-AFB1-B86830A69E53}"/>
              </a:ext>
            </a:extLst>
          </p:cNvPr>
          <p:cNvGrpSpPr/>
          <p:nvPr/>
        </p:nvGrpSpPr>
        <p:grpSpPr>
          <a:xfrm>
            <a:off x="4983681" y="1479835"/>
            <a:ext cx="1376723" cy="2309072"/>
            <a:chOff x="4984979" y="1479327"/>
            <a:chExt cx="1377082" cy="2309673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A7639A54-B135-0502-3864-197B2C89A5FC}"/>
                </a:ext>
              </a:extLst>
            </p:cNvPr>
            <p:cNvSpPr/>
            <p:nvPr/>
          </p:nvSpPr>
          <p:spPr bwMode="auto">
            <a:xfrm>
              <a:off x="5583520" y="2889000"/>
              <a:ext cx="180000" cy="900000"/>
            </a:xfrm>
            <a:prstGeom prst="downArrow">
              <a:avLst/>
            </a:prstGeom>
            <a:solidFill>
              <a:schemeClr val="bg1">
                <a:lumMod val="60000"/>
                <a:lumOff val="40000"/>
                <a:alpha val="80000"/>
              </a:schemeClr>
            </a:solidFill>
            <a:ln w="19050">
              <a:solidFill>
                <a:schemeClr val="bg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TextBox 1">
              <a:extLst>
                <a:ext uri="{FF2B5EF4-FFF2-40B4-BE49-F238E27FC236}">
                  <a16:creationId xmlns:a16="http://schemas.microsoft.com/office/drawing/2014/main" id="{583D8DFA-94B4-CE8E-E34C-053A1D2E31B7}"/>
                </a:ext>
              </a:extLst>
            </p:cNvPr>
            <p:cNvSpPr txBox="1"/>
            <p:nvPr/>
          </p:nvSpPr>
          <p:spPr>
            <a:xfrm>
              <a:off x="4984979" y="1479327"/>
              <a:ext cx="1377082" cy="1244346"/>
            </a:xfrm>
            <a:prstGeom prst="roundRect">
              <a:avLst>
                <a:gd name="adj" fmla="val 7926"/>
              </a:avLst>
            </a:prstGeom>
            <a:solidFill>
              <a:schemeClr val="bg1">
                <a:lumMod val="20000"/>
                <a:lumOff val="80000"/>
              </a:schemeClr>
            </a:solidFill>
            <a:ln w="12700">
              <a:solidFill>
                <a:schemeClr val="bg1">
                  <a:lumMod val="60000"/>
                  <a:lumOff val="40000"/>
                </a:schemeClr>
              </a:solidFill>
            </a:ln>
          </p:spPr>
          <p:txBody>
            <a:bodyPr vert="horz" wrap="square" lIns="107972" tIns="71981" rIns="107972" bIns="71981" rtlCol="0">
              <a:norm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1">
                      <a:lumMod val="50000"/>
                    </a:schemeClr>
                  </a:solidFill>
                </a:rPr>
                <a:t>SoftUni starts</a:t>
              </a:r>
              <a:br>
                <a:rPr lang="en-US" sz="2399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2399" dirty="0">
                  <a:solidFill>
                    <a:schemeClr val="bg1">
                      <a:lumMod val="50000"/>
                    </a:schemeClr>
                  </a:solidFill>
                </a:rPr>
                <a:t>in 2014</a:t>
              </a:r>
            </a:p>
          </p:txBody>
        </p:sp>
      </p:grpSp>
      <p:sp>
        <p:nvSpPr>
          <p:cNvPr id="3" name="TextBox 1">
            <a:extLst>
              <a:ext uri="{FF2B5EF4-FFF2-40B4-BE49-F238E27FC236}">
                <a16:creationId xmlns:a16="http://schemas.microsoft.com/office/drawing/2014/main" id="{10400CD5-6055-394C-BF30-76C5D209D8F4}"/>
              </a:ext>
            </a:extLst>
          </p:cNvPr>
          <p:cNvSpPr txBox="1"/>
          <p:nvPr/>
        </p:nvSpPr>
        <p:spPr>
          <a:xfrm>
            <a:off x="1505607" y="2222728"/>
            <a:ext cx="2699297" cy="1134450"/>
          </a:xfrm>
          <a:prstGeom prst="roundRect">
            <a:avLst>
              <a:gd name="adj" fmla="val 7926"/>
            </a:avLst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1">
                <a:lumMod val="60000"/>
                <a:lumOff val="40000"/>
              </a:schemeClr>
            </a:solidFill>
          </a:ln>
        </p:spPr>
        <p:txBody>
          <a:bodyPr vert="horz" wrap="square" lIns="107972" tIns="71981" rIns="107972" bIns="71981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bg1">
                    <a:lumMod val="50000"/>
                  </a:schemeClr>
                </a:solidFill>
              </a:rPr>
              <a:t>54K </a:t>
            </a:r>
            <a:r>
              <a:rPr lang="en-US" sz="2799" b="1" dirty="0" err="1">
                <a:solidFill>
                  <a:schemeClr val="bg1">
                    <a:lumMod val="50000"/>
                  </a:schemeClr>
                </a:solidFill>
              </a:rPr>
              <a:t>devs</a:t>
            </a:r>
            <a:r>
              <a:rPr lang="en-US" sz="2799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799" dirty="0">
                <a:solidFill>
                  <a:schemeClr val="bg1">
                    <a:lumMod val="50000"/>
                  </a:schemeClr>
                </a:solidFill>
              </a:rPr>
              <a:t>in Bulgaria in 2022</a:t>
            </a:r>
          </a:p>
        </p:txBody>
      </p:sp>
    </p:spTree>
    <p:extLst>
      <p:ext uri="{BB962C8B-B14F-4D97-AF65-F5344CB8AC3E}">
        <p14:creationId xmlns:p14="http://schemas.microsoft.com/office/powerpoint/2010/main" val="184023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FE6374-9363-96E6-495F-61B5CB5BC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EA35A-7FC2-383F-A07F-812449298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jobs </a:t>
            </a:r>
            <a:r>
              <a:rPr lang="en-US" sz="2800" dirty="0"/>
              <a:t>in </a:t>
            </a:r>
            <a:r>
              <a:rPr lang="en-US" sz="2800" b="1" dirty="0"/>
              <a:t>Bulgaria</a:t>
            </a:r>
            <a:r>
              <a:rPr lang="en-US" sz="2800" dirty="0"/>
              <a:t> / </a:t>
            </a:r>
            <a:r>
              <a:rPr lang="en-US" sz="2800" b="1" dirty="0"/>
              <a:t>Mongolia</a:t>
            </a:r>
            <a:r>
              <a:rPr lang="en-US" sz="2800" dirty="0"/>
              <a:t> / </a:t>
            </a:r>
            <a:r>
              <a:rPr lang="en-US" sz="2800" b="1" dirty="0"/>
              <a:t>US</a:t>
            </a:r>
            <a:r>
              <a:rPr lang="en-US" sz="2800" dirty="0"/>
              <a:t> in numbers (Oct 2022):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3BEFFD-AF10-5521-475F-E49D609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Jobs in Bulgaria / Mongolia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09484A-2B6D-EDAF-7E78-B237993C2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99622"/>
              </p:ext>
            </p:extLst>
          </p:nvPr>
        </p:nvGraphicFramePr>
        <p:xfrm>
          <a:off x="625821" y="1785356"/>
          <a:ext cx="11047138" cy="41755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21754">
                  <a:extLst>
                    <a:ext uri="{9D8B030D-6E8A-4147-A177-3AD203B41FA5}">
                      <a16:colId xmlns:a16="http://schemas.microsoft.com/office/drawing/2014/main" val="150168942"/>
                    </a:ext>
                  </a:extLst>
                </a:gridCol>
                <a:gridCol w="2144471">
                  <a:extLst>
                    <a:ext uri="{9D8B030D-6E8A-4147-A177-3AD203B41FA5}">
                      <a16:colId xmlns:a16="http://schemas.microsoft.com/office/drawing/2014/main" val="3134492874"/>
                    </a:ext>
                  </a:extLst>
                </a:gridCol>
                <a:gridCol w="2112730">
                  <a:extLst>
                    <a:ext uri="{9D8B030D-6E8A-4147-A177-3AD203B41FA5}">
                      <a16:colId xmlns:a16="http://schemas.microsoft.com/office/drawing/2014/main" val="808883807"/>
                    </a:ext>
                  </a:extLst>
                </a:gridCol>
                <a:gridCol w="2868183">
                  <a:extLst>
                    <a:ext uri="{9D8B030D-6E8A-4147-A177-3AD203B41FA5}">
                      <a16:colId xmlns:a16="http://schemas.microsoft.com/office/drawing/2014/main" val="2168543824"/>
                    </a:ext>
                  </a:extLst>
                </a:gridCol>
              </a:tblGrid>
              <a:tr h="548497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Metric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Bulgaria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Mongolia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United States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6756736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Population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6.8M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3.4M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335.4M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183548955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GDP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84B USD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15.1B USD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24 880B USD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66298759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GDP per capita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8293 USD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4121 USD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69 288 USD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72206428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Dev companies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5 000 - 6 000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? 200 - 300 ?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500 000 - 600 000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492964174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Dev jobs (open positions)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5 500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1 365 500</a:t>
                      </a:r>
                      <a:endParaRPr 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81706479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Software </a:t>
                      </a:r>
                      <a:r>
                        <a:rPr lang="en-US" sz="28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devs</a:t>
                      </a:r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count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54 000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3 000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4 400 000</a:t>
                      </a:r>
                      <a:endParaRPr 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67523383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Devs as % of population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0.795%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0.088%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1.312%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70605304"/>
                  </a:ext>
                </a:extLst>
              </a:tr>
            </a:tbl>
          </a:graphicData>
        </a:graphic>
      </p:graphicFrame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01C3555C-D574-2A05-97F1-346091B98BE4}"/>
              </a:ext>
            </a:extLst>
          </p:cNvPr>
          <p:cNvSpPr/>
          <p:nvPr/>
        </p:nvSpPr>
        <p:spPr bwMode="auto">
          <a:xfrm>
            <a:off x="5509564" y="6059242"/>
            <a:ext cx="4903723" cy="538110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F6627D03-ED26-BF75-759A-524AF42E1AC9}"/>
              </a:ext>
            </a:extLst>
          </p:cNvPr>
          <p:cNvSpPr/>
          <p:nvPr/>
        </p:nvSpPr>
        <p:spPr bwMode="auto">
          <a:xfrm>
            <a:off x="7264107" y="6055483"/>
            <a:ext cx="3149180" cy="538110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CE816-D0E3-D678-6F42-A0C243146151}"/>
              </a:ext>
            </a:extLst>
          </p:cNvPr>
          <p:cNvSpPr txBox="1"/>
          <p:nvPr/>
        </p:nvSpPr>
        <p:spPr>
          <a:xfrm>
            <a:off x="2958269" y="6047581"/>
            <a:ext cx="2416331" cy="46154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399" dirty="0">
                <a:solidFill>
                  <a:schemeClr val="tx1">
                    <a:lumMod val="75000"/>
                  </a:schemeClr>
                </a:solidFill>
              </a:rPr>
              <a:t>Growth potential</a:t>
            </a:r>
            <a:endParaRPr lang="en-US" sz="2399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DBDAA-2CF8-E06C-B2E5-62EF9FAB4D38}"/>
              </a:ext>
            </a:extLst>
          </p:cNvPr>
          <p:cNvSpPr txBox="1"/>
          <p:nvPr/>
        </p:nvSpPr>
        <p:spPr>
          <a:xfrm>
            <a:off x="6339242" y="6047581"/>
            <a:ext cx="699924" cy="46154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399" dirty="0">
                <a:solidFill>
                  <a:schemeClr val="tx1">
                    <a:lumMod val="75000"/>
                  </a:schemeClr>
                </a:solidFill>
              </a:rPr>
              <a:t>1.6x</a:t>
            </a:r>
            <a:endParaRPr lang="en-US" sz="23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77123-35D9-DC21-F7D6-3AF0CCD62FCD}"/>
              </a:ext>
            </a:extLst>
          </p:cNvPr>
          <p:cNvSpPr txBox="1"/>
          <p:nvPr/>
        </p:nvSpPr>
        <p:spPr>
          <a:xfrm>
            <a:off x="8188727" y="6047581"/>
            <a:ext cx="699924" cy="46154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399" dirty="0">
                <a:solidFill>
                  <a:schemeClr val="tx1">
                    <a:lumMod val="75000"/>
                  </a:schemeClr>
                </a:solidFill>
              </a:rPr>
              <a:t>15x</a:t>
            </a:r>
            <a:endParaRPr lang="en-US" sz="2399" dirty="0"/>
          </a:p>
        </p:txBody>
      </p:sp>
    </p:spTree>
    <p:extLst>
      <p:ext uri="{BB962C8B-B14F-4D97-AF65-F5344CB8AC3E}">
        <p14:creationId xmlns:p14="http://schemas.microsoft.com/office/powerpoint/2010/main" val="384822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7D551-800C-C2CA-9539-71C551927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AC626-64FE-9069-A8C2-A8AADF6A6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how the software industry evolved in Bulgaria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4E608-8B2C-5572-D896-872D54B9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Industry Evolution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D95556-F71D-45FE-375C-E330B936EF7C}"/>
              </a:ext>
            </a:extLst>
          </p:cNvPr>
          <p:cNvSpPr/>
          <p:nvPr/>
        </p:nvSpPr>
        <p:spPr bwMode="auto">
          <a:xfrm>
            <a:off x="875772" y="2574223"/>
            <a:ext cx="2283432" cy="1304660"/>
          </a:xfrm>
          <a:prstGeom prst="roundRect">
            <a:avLst/>
          </a:prstGeom>
          <a:solidFill>
            <a:schemeClr val="accent6">
              <a:lumMod val="2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sx="1000" sy="1000" algn="tl">
                    <a:srgbClr val="000000"/>
                  </a:outerShdw>
                </a:effectLst>
              </a:rPr>
              <a:t>Focus on the  </a:t>
            </a:r>
            <a:r>
              <a:rPr lang="en-US" sz="2799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000000"/>
                  </a:outerShdw>
                </a:effectLst>
              </a:rPr>
              <a:t>local market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CADE34-B027-FC43-4D17-7FFE0F32DBDB}"/>
              </a:ext>
            </a:extLst>
          </p:cNvPr>
          <p:cNvSpPr/>
          <p:nvPr/>
        </p:nvSpPr>
        <p:spPr bwMode="auto">
          <a:xfrm>
            <a:off x="4238842" y="2574223"/>
            <a:ext cx="2744285" cy="1304660"/>
          </a:xfrm>
          <a:prstGeom prst="roundRect">
            <a:avLst/>
          </a:prstGeom>
          <a:solidFill>
            <a:schemeClr val="accent6">
              <a:lumMod val="2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sx="1000" sy="1000" algn="tl">
                    <a:srgbClr val="000000"/>
                  </a:outerShdw>
                </a:effectLst>
              </a:rPr>
              <a:t>Outsourcing for </a:t>
            </a:r>
            <a:r>
              <a:rPr lang="en-US" sz="2799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000000"/>
                  </a:outerShdw>
                </a:effectLst>
              </a:rPr>
              <a:t>US and Europe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8F984D-4B1B-D361-9313-1803589CA70D}"/>
              </a:ext>
            </a:extLst>
          </p:cNvPr>
          <p:cNvSpPr/>
          <p:nvPr/>
        </p:nvSpPr>
        <p:spPr bwMode="auto">
          <a:xfrm>
            <a:off x="8219914" y="2574223"/>
            <a:ext cx="3183116" cy="1304660"/>
          </a:xfrm>
          <a:prstGeom prst="roundRect">
            <a:avLst/>
          </a:prstGeom>
          <a:solidFill>
            <a:schemeClr val="accent6">
              <a:lumMod val="2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000000"/>
                  </a:outerShdw>
                </a:effectLst>
              </a:rPr>
              <a:t>US and Europe</a:t>
            </a:r>
            <a:br>
              <a:rPr lang="en-US" sz="2799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000000"/>
                  </a:outerShdw>
                </a:effectLst>
              </a:rPr>
            </a:br>
            <a:r>
              <a:rPr lang="en-US" sz="2799" b="1" dirty="0">
                <a:solidFill>
                  <a:srgbClr val="FFFFFF"/>
                </a:solidFill>
                <a:effectLst>
                  <a:outerShdw sx="1000" sy="1000" algn="tl">
                    <a:srgbClr val="000000"/>
                  </a:outerShdw>
                </a:effectLst>
              </a:rPr>
              <a:t>dominated market</a:t>
            </a:r>
            <a:endParaRPr lang="en-US" sz="2799" b="1" dirty="0">
              <a:solidFill>
                <a:schemeClr val="bg1">
                  <a:lumMod val="40000"/>
                  <a:lumOff val="60000"/>
                </a:schemeClr>
              </a:solidFill>
              <a:effectLst>
                <a:outerShdw sx="1000" sy="1000" algn="tl">
                  <a:srgbClr val="000000"/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E5317C-886A-D1A3-3E55-544932E9B919}"/>
              </a:ext>
            </a:extLst>
          </p:cNvPr>
          <p:cNvCxnSpPr>
            <a:cxnSpLocks/>
          </p:cNvCxnSpPr>
          <p:nvPr/>
        </p:nvCxnSpPr>
        <p:spPr>
          <a:xfrm>
            <a:off x="3665045" y="1944387"/>
            <a:ext cx="0" cy="46787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83D95A-7AC8-B444-1431-15F019303F58}"/>
              </a:ext>
            </a:extLst>
          </p:cNvPr>
          <p:cNvSpPr txBox="1"/>
          <p:nvPr/>
        </p:nvSpPr>
        <p:spPr>
          <a:xfrm>
            <a:off x="1203039" y="1858829"/>
            <a:ext cx="1628896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1990-2000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D9EE8-AF2E-E6A0-4B2A-5D529EDA6BAC}"/>
              </a:ext>
            </a:extLst>
          </p:cNvPr>
          <p:cNvSpPr txBox="1"/>
          <p:nvPr/>
        </p:nvSpPr>
        <p:spPr>
          <a:xfrm>
            <a:off x="4856721" y="1854411"/>
            <a:ext cx="1628896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2000-2010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DF258-3627-0F2E-0992-B0BBD5A4BCB8}"/>
              </a:ext>
            </a:extLst>
          </p:cNvPr>
          <p:cNvSpPr txBox="1"/>
          <p:nvPr/>
        </p:nvSpPr>
        <p:spPr>
          <a:xfrm>
            <a:off x="8781301" y="1854411"/>
            <a:ext cx="1628896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2010-2022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714C74-F1D8-B1AC-A3FB-C6EC923A9818}"/>
              </a:ext>
            </a:extLst>
          </p:cNvPr>
          <p:cNvCxnSpPr>
            <a:cxnSpLocks/>
          </p:cNvCxnSpPr>
          <p:nvPr/>
        </p:nvCxnSpPr>
        <p:spPr>
          <a:xfrm>
            <a:off x="7534037" y="1944387"/>
            <a:ext cx="0" cy="46787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A9A8CCF-A7F3-B8E5-A6DB-C055F36C220E}"/>
              </a:ext>
            </a:extLst>
          </p:cNvPr>
          <p:cNvSpPr/>
          <p:nvPr/>
        </p:nvSpPr>
        <p:spPr bwMode="auto">
          <a:xfrm>
            <a:off x="3395115" y="3046599"/>
            <a:ext cx="658160" cy="2699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08CF1F4-4848-4489-E49D-CAC1243F0FE2}"/>
              </a:ext>
            </a:extLst>
          </p:cNvPr>
          <p:cNvSpPr/>
          <p:nvPr/>
        </p:nvSpPr>
        <p:spPr bwMode="auto">
          <a:xfrm>
            <a:off x="7214956" y="3046599"/>
            <a:ext cx="723975" cy="2699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66D2E3-76D2-B805-0FA0-AC62194925A2}"/>
              </a:ext>
            </a:extLst>
          </p:cNvPr>
          <p:cNvSpPr txBox="1">
            <a:spLocks/>
          </p:cNvSpPr>
          <p:nvPr/>
        </p:nvSpPr>
        <p:spPr>
          <a:xfrm>
            <a:off x="432304" y="4148812"/>
            <a:ext cx="3082409" cy="2426438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2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Small companies (5-50 </a:t>
            </a:r>
            <a:r>
              <a:rPr lang="en-US" sz="2799" dirty="0" err="1"/>
              <a:t>devs</a:t>
            </a:r>
            <a:r>
              <a:rPr lang="en-US" sz="2799" dirty="0"/>
              <a:t>)</a:t>
            </a:r>
            <a:endParaRPr lang="bg-BG" sz="2799" dirty="0"/>
          </a:p>
          <a:p>
            <a:r>
              <a:rPr lang="en-US" sz="2799" dirty="0"/>
              <a:t>Work mostly for the local market</a:t>
            </a:r>
          </a:p>
          <a:p>
            <a:r>
              <a:rPr lang="en-US" sz="2799" dirty="0"/>
              <a:t>Outsourcing started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A02077E-3F89-E64F-1605-5514D23A0EBE}"/>
              </a:ext>
            </a:extLst>
          </p:cNvPr>
          <p:cNvSpPr txBox="1">
            <a:spLocks/>
          </p:cNvSpPr>
          <p:nvPr/>
        </p:nvSpPr>
        <p:spPr>
          <a:xfrm>
            <a:off x="4021245" y="4091549"/>
            <a:ext cx="3299848" cy="2531620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2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Mid-size companies (50-250 </a:t>
            </a:r>
            <a:r>
              <a:rPr lang="en-US" sz="2799" dirty="0" err="1"/>
              <a:t>devs</a:t>
            </a:r>
            <a:r>
              <a:rPr lang="en-US" sz="2799" dirty="0"/>
              <a:t>)</a:t>
            </a:r>
            <a:endParaRPr lang="bg-BG" sz="2799" dirty="0"/>
          </a:p>
          <a:p>
            <a:r>
              <a:rPr lang="en-US" sz="2799" dirty="0"/>
              <a:t>Work mostly for US / Europe</a:t>
            </a:r>
          </a:p>
          <a:p>
            <a:r>
              <a:rPr lang="en-US" sz="2799" dirty="0"/>
              <a:t>SAP and VMware opened dev centers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B5EFFF0-876B-7997-D396-783CEB77B892}"/>
              </a:ext>
            </a:extLst>
          </p:cNvPr>
          <p:cNvSpPr txBox="1">
            <a:spLocks/>
          </p:cNvSpPr>
          <p:nvPr/>
        </p:nvSpPr>
        <p:spPr>
          <a:xfrm>
            <a:off x="7724881" y="4058835"/>
            <a:ext cx="4128030" cy="2665197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Big-size: 500-3000 </a:t>
            </a:r>
            <a:r>
              <a:rPr lang="en-US" sz="2799" dirty="0" err="1"/>
              <a:t>devs</a:t>
            </a:r>
            <a:endParaRPr lang="bg-BG" sz="2799" dirty="0"/>
          </a:p>
          <a:p>
            <a:r>
              <a:rPr lang="en-US" sz="2799" dirty="0"/>
              <a:t>Mostly owned by US and EU business</a:t>
            </a:r>
          </a:p>
          <a:p>
            <a:r>
              <a:rPr lang="en-US" sz="2799" dirty="0"/>
              <a:t>Hundreds of EU / US dev centers in Bulgaria: HP, Experian, LIDL, Software AG</a:t>
            </a:r>
          </a:p>
        </p:txBody>
      </p:sp>
    </p:spTree>
    <p:extLst>
      <p:ext uri="{BB962C8B-B14F-4D97-AF65-F5344CB8AC3E}">
        <p14:creationId xmlns:p14="http://schemas.microsoft.com/office/powerpoint/2010/main" val="58158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3" grpId="0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95C72D3A-541A-42C0-BB04-BE1D9C7FF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6827" y="1196753"/>
            <a:ext cx="11735169" cy="5467866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25910" y="1412776"/>
            <a:ext cx="10965948" cy="500763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900"/>
              </a:spcBef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Greyscale to color</a:t>
            </a:r>
            <a:r>
              <a:rPr lang="bg-BG" sz="3000" noProof="1">
                <a:solidFill>
                  <a:schemeClr val="bg2"/>
                </a:solidFill>
              </a:rPr>
              <a:t>: </a:t>
            </a:r>
            <a:r>
              <a:rPr lang="en-US" sz="3000" noProof="1">
                <a:solidFill>
                  <a:schemeClr val="bg2"/>
                </a:solidFill>
              </a:rPr>
              <a:t>in this way, we quickly orientate </a:t>
            </a:r>
            <a:br>
              <a:rPr lang="en-US" sz="3000" noProof="1">
                <a:solidFill>
                  <a:schemeClr val="bg2"/>
                </a:solidFill>
              </a:rPr>
            </a:br>
            <a:r>
              <a:rPr lang="en-US" sz="3000" noProof="1">
                <a:solidFill>
                  <a:schemeClr val="bg2"/>
                </a:solidFill>
              </a:rPr>
              <a:t>ourselves about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shadows and light</a:t>
            </a:r>
            <a:endParaRPr lang="en-US" sz="3000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900"/>
              </a:spcBef>
              <a:buClr>
                <a:schemeClr val="bg2"/>
              </a:buClr>
            </a:pPr>
            <a:r>
              <a:rPr lang="en-US" sz="2800" noProof="1">
                <a:solidFill>
                  <a:schemeClr val="bg2"/>
                </a:solidFill>
              </a:rPr>
              <a:t>Also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helps</a:t>
            </a:r>
            <a:r>
              <a:rPr lang="en-US" sz="2800" noProof="1">
                <a:solidFill>
                  <a:schemeClr val="bg2"/>
                </a:solidFill>
              </a:rPr>
              <a:t> us when we have </a:t>
            </a:r>
            <a:r>
              <a:rPr lang="en-US" sz="2800" b="1" noProof="1">
                <a:solidFill>
                  <a:schemeClr val="bg2"/>
                </a:solidFill>
              </a:rPr>
              <a:t>not chosen </a:t>
            </a:r>
            <a:r>
              <a:rPr lang="en-US" sz="2800" noProof="1">
                <a:solidFill>
                  <a:schemeClr val="bg2"/>
                </a:solidFill>
              </a:rPr>
              <a:t>the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palette</a:t>
            </a:r>
            <a:r>
              <a:rPr lang="en-US" sz="2800" noProof="1">
                <a:solidFill>
                  <a:schemeClr val="bg2"/>
                </a:solidFill>
              </a:rPr>
              <a:t> 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colors</a:t>
            </a:r>
          </a:p>
          <a:p>
            <a:pPr latinLnBrk="0">
              <a:lnSpc>
                <a:spcPct val="100000"/>
              </a:lnSpc>
              <a:spcBef>
                <a:spcPts val="900"/>
              </a:spcBef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Filters </a:t>
            </a:r>
            <a:r>
              <a:rPr lang="en-US" sz="3000" noProof="1">
                <a:solidFill>
                  <a:schemeClr val="bg2"/>
                </a:solidFill>
              </a:rPr>
              <a:t>–</a:t>
            </a:r>
            <a:r>
              <a:rPr lang="bg-BG" sz="3000" noProof="1">
                <a:solidFill>
                  <a:schemeClr val="bg2"/>
                </a:solidFill>
              </a:rPr>
              <a:t> </a:t>
            </a:r>
            <a:r>
              <a:rPr lang="en-US" sz="3000" noProof="1">
                <a:solidFill>
                  <a:schemeClr val="bg2"/>
                </a:solidFill>
              </a:rPr>
              <a:t>they help us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change</a:t>
            </a:r>
            <a:r>
              <a:rPr lang="en-US" sz="3000" noProof="1">
                <a:solidFill>
                  <a:schemeClr val="bg2"/>
                </a:solidFill>
              </a:rPr>
              <a:t> whatever we want in our composition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quickly and easily</a:t>
            </a:r>
          </a:p>
          <a:p>
            <a:pPr lvl="1" latinLnBrk="0">
              <a:lnSpc>
                <a:spcPct val="100000"/>
              </a:lnSpc>
              <a:spcBef>
                <a:spcPts val="900"/>
              </a:spcBef>
              <a:buClr>
                <a:schemeClr val="bg2"/>
              </a:buClr>
            </a:pPr>
            <a:r>
              <a:rPr lang="en-US" sz="2800" noProof="1">
                <a:solidFill>
                  <a:schemeClr val="bg2"/>
                </a:solidFill>
              </a:rPr>
              <a:t>Examples: </a:t>
            </a:r>
            <a:r>
              <a:rPr lang="en-US" sz="2800" b="1" noProof="1">
                <a:solidFill>
                  <a:schemeClr val="bg2"/>
                </a:solidFill>
              </a:rPr>
              <a:t>color</a:t>
            </a:r>
            <a:r>
              <a:rPr lang="en-US" sz="2800" noProof="1">
                <a:solidFill>
                  <a:schemeClr val="bg2"/>
                </a:solidFill>
              </a:rPr>
              <a:t>, </a:t>
            </a:r>
            <a:r>
              <a:rPr lang="en-US" sz="2800" b="1" noProof="1">
                <a:solidFill>
                  <a:schemeClr val="bg2"/>
                </a:solidFill>
              </a:rPr>
              <a:t>blur</a:t>
            </a:r>
            <a:r>
              <a:rPr lang="en-US" sz="2800" noProof="1">
                <a:solidFill>
                  <a:schemeClr val="bg2"/>
                </a:solidFill>
              </a:rPr>
              <a:t>, and </a:t>
            </a:r>
            <a:r>
              <a:rPr lang="en-US" sz="2800" b="1" noProof="1">
                <a:solidFill>
                  <a:schemeClr val="bg2"/>
                </a:solidFill>
              </a:rPr>
              <a:t>others</a:t>
            </a:r>
          </a:p>
          <a:p>
            <a:pPr latinLnBrk="0">
              <a:lnSpc>
                <a:spcPct val="100000"/>
              </a:lnSpc>
              <a:spcBef>
                <a:spcPts val="900"/>
              </a:spcBef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Tools</a:t>
            </a:r>
            <a:r>
              <a:rPr lang="en-US" sz="3000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noProof="1">
                <a:solidFill>
                  <a:schemeClr val="bg2"/>
                </a:solidFill>
              </a:rPr>
              <a:t>–</a:t>
            </a:r>
            <a:r>
              <a:rPr lang="bg-BG" sz="3000" noProof="1">
                <a:solidFill>
                  <a:schemeClr val="bg2"/>
                </a:solidFill>
              </a:rPr>
              <a:t> </a:t>
            </a:r>
            <a:r>
              <a:rPr lang="en-US" sz="3000" noProof="1">
                <a:solidFill>
                  <a:schemeClr val="bg2"/>
                </a:solidFill>
              </a:rPr>
              <a:t>with them</a:t>
            </a:r>
            <a:r>
              <a:rPr lang="bg-BG" sz="3000" noProof="1">
                <a:solidFill>
                  <a:schemeClr val="bg2"/>
                </a:solidFill>
              </a:rPr>
              <a:t>,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2"/>
                </a:solidFill>
              </a:rPr>
              <a:t>we perform </a:t>
            </a:r>
            <a:r>
              <a:rPr lang="en-US" sz="3000" noProof="1">
                <a:solidFill>
                  <a:schemeClr val="bg2"/>
                </a:solidFill>
              </a:rPr>
              <a:t>a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number of operations </a:t>
            </a:r>
            <a:r>
              <a:rPr lang="en-US" sz="3000" noProof="1">
                <a:solidFill>
                  <a:schemeClr val="bg2"/>
                </a:solidFill>
              </a:rPr>
              <a:t>that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greatly facilitate our work</a:t>
            </a:r>
          </a:p>
          <a:p>
            <a:pPr lvl="1" latinLnBrk="0">
              <a:lnSpc>
                <a:spcPct val="100000"/>
              </a:lnSpc>
              <a:spcBef>
                <a:spcPts val="900"/>
              </a:spcBef>
              <a:buClr>
                <a:schemeClr val="bg2"/>
              </a:buClr>
            </a:pPr>
            <a:r>
              <a:rPr lang="en-US" sz="2799" noProof="1">
                <a:solidFill>
                  <a:schemeClr val="bg2"/>
                </a:solidFill>
              </a:rPr>
              <a:t>Examples: </a:t>
            </a:r>
            <a:r>
              <a:rPr lang="en-US" sz="2799" b="1" noProof="1">
                <a:solidFill>
                  <a:schemeClr val="bg2"/>
                </a:solidFill>
              </a:rPr>
              <a:t>basic</a:t>
            </a:r>
            <a:r>
              <a:rPr lang="en-US" sz="2799" noProof="1">
                <a:solidFill>
                  <a:schemeClr val="bg2"/>
                </a:solidFill>
              </a:rPr>
              <a:t>, </a:t>
            </a:r>
            <a:r>
              <a:rPr lang="en-US" sz="2799" b="1" noProof="1">
                <a:solidFill>
                  <a:schemeClr val="bg2"/>
                </a:solidFill>
              </a:rPr>
              <a:t>selection</a:t>
            </a:r>
            <a:r>
              <a:rPr lang="en-US" sz="2799" noProof="1">
                <a:solidFill>
                  <a:schemeClr val="bg2"/>
                </a:solidFill>
              </a:rPr>
              <a:t>, </a:t>
            </a:r>
            <a:r>
              <a:rPr lang="en-US" sz="2799" b="1" noProof="1">
                <a:solidFill>
                  <a:schemeClr val="bg2"/>
                </a:solidFill>
              </a:rPr>
              <a:t>brush</a:t>
            </a:r>
            <a:r>
              <a:rPr lang="en-US" sz="2799" noProof="1">
                <a:solidFill>
                  <a:schemeClr val="bg2"/>
                </a:solidFill>
              </a:rPr>
              <a:t>, </a:t>
            </a:r>
            <a:r>
              <a:rPr lang="en-US" sz="2799" b="1" noProof="1">
                <a:solidFill>
                  <a:schemeClr val="bg2"/>
                </a:solidFill>
              </a:rPr>
              <a:t>fill</a:t>
            </a:r>
            <a:r>
              <a:rPr lang="en-US" sz="2799" noProof="1">
                <a:solidFill>
                  <a:schemeClr val="bg2"/>
                </a:solidFill>
              </a:rPr>
              <a:t> and </a:t>
            </a:r>
            <a:r>
              <a:rPr lang="en-US" sz="2799" b="1" noProof="1">
                <a:solidFill>
                  <a:schemeClr val="bg2"/>
                </a:solidFill>
              </a:rPr>
              <a:t>color</a:t>
            </a:r>
            <a:r>
              <a:rPr lang="en-US" sz="2799" noProof="1">
                <a:solidFill>
                  <a:schemeClr val="bg2"/>
                </a:solidFill>
              </a:rPr>
              <a:t>, and </a:t>
            </a:r>
            <a:r>
              <a:rPr lang="en-US" sz="2799" b="1" noProof="1">
                <a:solidFill>
                  <a:schemeClr val="bg2"/>
                </a:solidFill>
              </a:rPr>
              <a:t>others</a:t>
            </a:r>
            <a:r>
              <a:rPr lang="en-US" sz="2799" noProof="1">
                <a:solidFill>
                  <a:schemeClr val="bg2"/>
                </a:solidFill>
              </a:rPr>
              <a:t> </a:t>
            </a:r>
            <a:endParaRPr lang="en-US" sz="2799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0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988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/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4812" y="3996798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EBDD96F-11C5-4A3F-99AB-4BE57A8A4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8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46EAE47E-54FB-4386-A20D-87506EB6F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8784379" cy="5561125"/>
          </a:xfrm>
        </p:spPr>
        <p:txBody>
          <a:bodyPr>
            <a:noAutofit/>
          </a:bodyPr>
          <a:lstStyle/>
          <a:p>
            <a:r>
              <a:rPr lang="en-US" sz="3400" b="1" dirty="0"/>
              <a:t>SoftUni Digital</a:t>
            </a:r>
            <a:r>
              <a:rPr lang="en-US" sz="3400" dirty="0"/>
              <a:t>: high-quality education, profession and job for marketing experts</a:t>
            </a:r>
          </a:p>
          <a:p>
            <a:pPr lvl="1"/>
            <a:r>
              <a:rPr lang="en-US" sz="3000" dirty="0">
                <a:hlinkClick r:id="rId3"/>
              </a:rPr>
              <a:t>digital.softuni.bg</a:t>
            </a:r>
            <a:endParaRPr lang="en-US" sz="2998" dirty="0"/>
          </a:p>
          <a:p>
            <a:pPr>
              <a:spcBef>
                <a:spcPts val="1800"/>
              </a:spcBef>
            </a:pPr>
            <a:r>
              <a:rPr lang="en-US" sz="3400" b="1" dirty="0"/>
              <a:t>SoftUni Digital @ Facebook</a:t>
            </a:r>
          </a:p>
          <a:p>
            <a:pPr lvl="1">
              <a:defRPr/>
            </a:pPr>
            <a:r>
              <a:rPr lang="en-US" sz="2800" noProof="1">
                <a:hlinkClick r:id="rId4"/>
              </a:rPr>
              <a:t>facebook.com/SoftUniDigital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400" b="1" dirty="0"/>
              <a:t>SoftUni @ Instagram</a:t>
            </a:r>
          </a:p>
          <a:p>
            <a:pPr lvl="1">
              <a:spcBef>
                <a:spcPts val="1800"/>
              </a:spcBef>
            </a:pPr>
            <a:r>
              <a:rPr lang="en-US" sz="2800" dirty="0">
                <a:hlinkClick r:id="rId5"/>
              </a:rPr>
              <a:t>instagram.com/softunidigital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SoftUni Digital</a:t>
            </a:r>
          </a:p>
        </p:txBody>
      </p:sp>
      <p:pic>
        <p:nvPicPr>
          <p:cNvPr id="17" name="Picture 16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8EC46DCB-C501-20AB-A4B6-0ED8AABF51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63" y="1657058"/>
            <a:ext cx="1859441" cy="6198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F1630B-670E-A7FF-F32A-07897604F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8668" y="3284984"/>
            <a:ext cx="2939736" cy="1281629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0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99D54C6-28FF-420B-BFC9-3A8E9864D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314451"/>
            <a:ext cx="11817789" cy="5354910"/>
          </a:xfrm>
        </p:spPr>
        <p:txBody>
          <a:bodyPr>
            <a:normAutofit/>
          </a:bodyPr>
          <a:lstStyle/>
          <a:p>
            <a:r>
              <a:rPr lang="en-GB" b="1" noProof="1"/>
              <a:t>Greyscale</a:t>
            </a:r>
            <a:r>
              <a:rPr lang="en-GB" noProof="1"/>
              <a:t> coloring</a:t>
            </a:r>
          </a:p>
          <a:p>
            <a:pPr lvl="1"/>
            <a:r>
              <a:rPr lang="en-GB" noProof="1"/>
              <a:t>Types of coloring</a:t>
            </a:r>
          </a:p>
          <a:p>
            <a:pPr lvl="1"/>
            <a:r>
              <a:rPr lang="en-GB" noProof="1"/>
              <a:t>Color schemes</a:t>
            </a:r>
          </a:p>
          <a:p>
            <a:pPr lvl="1"/>
            <a:r>
              <a:rPr lang="en-GB" noProof="1"/>
              <a:t>Generating color schemes</a:t>
            </a:r>
          </a:p>
          <a:p>
            <a:r>
              <a:rPr lang="en-GB" b="1" dirty="0"/>
              <a:t>Filters</a:t>
            </a:r>
          </a:p>
          <a:p>
            <a:pPr lvl="1"/>
            <a:r>
              <a:rPr lang="en-GB" dirty="0"/>
              <a:t>Creating filters</a:t>
            </a:r>
          </a:p>
          <a:p>
            <a:pPr lvl="1"/>
            <a:r>
              <a:rPr lang="en-GB" dirty="0"/>
              <a:t>Applying filters</a:t>
            </a:r>
          </a:p>
          <a:p>
            <a:r>
              <a:rPr lang="en-GB" b="1" dirty="0"/>
              <a:t>Tools</a:t>
            </a:r>
            <a:r>
              <a:rPr lang="en-GB" dirty="0"/>
              <a:t> </a:t>
            </a:r>
          </a:p>
          <a:p>
            <a:endParaRPr lang="en-GB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10008513" cy="882654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97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10DB6-DDE6-76CE-1929-251051BEB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599325"/>
            <a:ext cx="10958928" cy="731785"/>
          </a:xfrm>
        </p:spPr>
        <p:txBody>
          <a:bodyPr/>
          <a:lstStyle/>
          <a:p>
            <a:r>
              <a:rPr lang="en-BG" dirty="0"/>
              <a:t>Founder </a:t>
            </a:r>
            <a:r>
              <a:rPr lang="en-BG"/>
              <a:t>@ </a:t>
            </a:r>
            <a:r>
              <a:rPr lang="en-US" noProof="1"/>
              <a:t>CreateX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1F01D-0B05-8C8D-9298-53CA9539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692696"/>
            <a:ext cx="10958928" cy="780383"/>
          </a:xfrm>
        </p:spPr>
        <p:txBody>
          <a:bodyPr/>
          <a:lstStyle/>
          <a:p>
            <a:r>
              <a:rPr lang="en-US" dirty="0"/>
              <a:t>Alexander Ivanov</a:t>
            </a:r>
            <a:endParaRPr lang="en-BG" dirty="0"/>
          </a:p>
        </p:txBody>
      </p:sp>
      <p:pic>
        <p:nvPicPr>
          <p:cNvPr id="11" name="Picture Placeholder 10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FB9B430A-0BC0-254C-69A8-7EDA7E734CC8}"/>
              </a:ext>
            </a:extLst>
          </p:cNvPr>
          <p:cNvPicPr>
            <a:picLocks noGrp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1125" y="2780928"/>
            <a:ext cx="6786574" cy="3384376"/>
          </a:xfrm>
        </p:spPr>
      </p:pic>
    </p:spTree>
    <p:extLst>
      <p:ext uri="{BB962C8B-B14F-4D97-AF65-F5344CB8AC3E}">
        <p14:creationId xmlns:p14="http://schemas.microsoft.com/office/powerpoint/2010/main" val="32301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614949" y="1599325"/>
            <a:ext cx="10958928" cy="731785"/>
          </a:xfrm>
        </p:spPr>
        <p:txBody>
          <a:bodyPr/>
          <a:lstStyle/>
          <a:p>
            <a:r>
              <a:rPr lang="en-GB"/>
              <a:t>Transition painting from</a:t>
            </a:r>
            <a:r>
              <a:rPr lang="bg-BG"/>
              <a:t> </a:t>
            </a:r>
            <a:r>
              <a:rPr lang="en-GB" noProof="1"/>
              <a:t>greyscale to color</a:t>
            </a:r>
            <a:endParaRPr lang="bg-BG" dirty="0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614949" y="692696"/>
            <a:ext cx="10958928" cy="780383"/>
          </a:xfrm>
        </p:spPr>
        <p:txBody>
          <a:bodyPr/>
          <a:lstStyle/>
          <a:p>
            <a:r>
              <a:rPr lang="en-GB" noProof="1"/>
              <a:t>Greyscale coloring</a:t>
            </a:r>
            <a:endParaRPr lang="bg-BG" dirty="0"/>
          </a:p>
        </p:txBody>
      </p:sp>
      <p:pic>
        <p:nvPicPr>
          <p:cNvPr id="3" name="Picture Placeholder 2" descr="Grayscale to Color Tutorial - Ioanna Ladopoulou – Art &amp; Design">
            <a:extLst>
              <a:ext uri="{FF2B5EF4-FFF2-40B4-BE49-F238E27FC236}">
                <a16:creationId xmlns:a16="http://schemas.microsoft.com/office/drawing/2014/main" id="{F1D9AAA0-AD1A-6DD8-DB82-8071E3EEB34B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1125" y="2780928"/>
            <a:ext cx="6786574" cy="338437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FCCD9-FB70-41F1-890A-E0DBD07C2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EF2F-D81F-2009-E60C-A4711EFA8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Grayscale coloring </a:t>
            </a:r>
            <a:r>
              <a:rPr lang="en-US" sz="3500" dirty="0"/>
              <a:t>is </a:t>
            </a:r>
            <a:r>
              <a:rPr lang="en-US" sz="3500" b="1" dirty="0">
                <a:solidFill>
                  <a:schemeClr val="bg1"/>
                </a:solidFill>
              </a:rPr>
              <a:t>adding color to a design </a:t>
            </a:r>
            <a:r>
              <a:rPr lang="en-US" sz="3500" dirty="0"/>
              <a:t>that </a:t>
            </a:r>
            <a:r>
              <a:rPr lang="en-US" sz="3500" b="1" dirty="0">
                <a:solidFill>
                  <a:schemeClr val="bg1"/>
                </a:solidFill>
              </a:rPr>
              <a:t>already has the shading added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dirty="0"/>
              <a:t>These designs can look like </a:t>
            </a:r>
            <a:r>
              <a:rPr lang="en-US" b="1" dirty="0"/>
              <a:t>black-and-white pictures </a:t>
            </a:r>
            <a:r>
              <a:rPr lang="en-US" dirty="0"/>
              <a:t>or can be </a:t>
            </a:r>
            <a:r>
              <a:rPr lang="en-US" b="1" dirty="0"/>
              <a:t>designed specifically for coloring</a:t>
            </a:r>
          </a:p>
          <a:p>
            <a:pPr lvl="1">
              <a:lnSpc>
                <a:spcPct val="120000"/>
              </a:lnSpc>
            </a:pPr>
            <a:r>
              <a:rPr lang="en-US" sz="3300" b="1" dirty="0"/>
              <a:t>Example: </a:t>
            </a:r>
            <a:r>
              <a:rPr lang="en-US" sz="3300" dirty="0"/>
              <a:t>coloring an old black-and-white photograph</a:t>
            </a:r>
            <a:endParaRPr lang="en-US" sz="33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500" dirty="0"/>
              <a:t>To color a greyscale image: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Just </a:t>
            </a:r>
            <a:r>
              <a:rPr lang="en-US" b="1" dirty="0">
                <a:solidFill>
                  <a:schemeClr val="bg1"/>
                </a:solidFill>
              </a:rPr>
              <a:t>color right over the shades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of gray</a:t>
            </a:r>
            <a:r>
              <a:rPr lang="en-US" dirty="0"/>
              <a:t>, covering it fully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Let the </a:t>
            </a:r>
            <a:r>
              <a:rPr lang="en-US" b="1" dirty="0"/>
              <a:t>gray guide you</a:t>
            </a:r>
            <a:r>
              <a:rPr lang="en-US" dirty="0"/>
              <a:t>, matching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darkness or lightness of your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colors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levels of gray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8E10C7-96FA-44E9-C6E7-4111B0DF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greyscale coloring?</a:t>
            </a:r>
          </a:p>
        </p:txBody>
      </p:sp>
      <p:pic>
        <p:nvPicPr>
          <p:cNvPr id="5" name="Picture 2" descr="Color vs Grayscale Book Printing - 6 Considerations for Printing Books in  Color or Grayscale">
            <a:extLst>
              <a:ext uri="{FF2B5EF4-FFF2-40B4-BE49-F238E27FC236}">
                <a16:creationId xmlns:a16="http://schemas.microsoft.com/office/drawing/2014/main" id="{1CAD8983-8EB9-5CA9-AFB4-80E7CC0B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16" y="4015485"/>
            <a:ext cx="4880741" cy="2512146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1112550" y="1063774"/>
            <a:ext cx="9963727" cy="781050"/>
          </a:xfrm>
        </p:spPr>
        <p:txBody>
          <a:bodyPr/>
          <a:lstStyle/>
          <a:p>
            <a:r>
              <a:rPr lang="en-GB" noProof="1"/>
              <a:t>Finding a Product-Market Fit in the AI Industry Tech Startups</a:t>
            </a:r>
            <a:endParaRPr lang="bg-BG" dirty="0"/>
          </a:p>
        </p:txBody>
      </p:sp>
      <p:pic>
        <p:nvPicPr>
          <p:cNvPr id="14" name="Picture Placeholder 13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D2D0554E-8BCF-C377-FEC9-FAACFFC9790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1125" y="2780928"/>
            <a:ext cx="6786574" cy="3384376"/>
          </a:xfrm>
        </p:spPr>
      </p:pic>
    </p:spTree>
    <p:extLst>
      <p:ext uri="{BB962C8B-B14F-4D97-AF65-F5344CB8AC3E}">
        <p14:creationId xmlns:p14="http://schemas.microsoft.com/office/powerpoint/2010/main" val="28610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788EE-DE24-DC16-9A20-DA3C5DB57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8294DD5-1E25-82CC-8544-6C1B39837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2444" y="1195930"/>
            <a:ext cx="5370586" cy="55613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Service</a:t>
            </a:r>
          </a:p>
          <a:p>
            <a:pPr lvl="1"/>
            <a:r>
              <a:rPr lang="en-US" dirty="0"/>
              <a:t>Transactions where no physical goods are transferred </a:t>
            </a:r>
          </a:p>
          <a:p>
            <a:pPr lvl="1"/>
            <a:r>
              <a:rPr lang="en-US" dirty="0"/>
              <a:t>Intangible</a:t>
            </a:r>
          </a:p>
          <a:p>
            <a:pPr lvl="1"/>
            <a:r>
              <a:rPr lang="en-US" dirty="0"/>
              <a:t>Can’t be manufactured, stored and transported</a:t>
            </a:r>
          </a:p>
          <a:p>
            <a:pPr lvl="1"/>
            <a:r>
              <a:rPr lang="en-US" dirty="0"/>
              <a:t>Ex: cleaning, car repair, haircuts, medical checkups</a:t>
            </a:r>
          </a:p>
          <a:p>
            <a:pPr lvl="1"/>
            <a:r>
              <a:rPr lang="en-US" dirty="0"/>
              <a:t>Can’t be returned or replaced</a:t>
            </a:r>
          </a:p>
          <a:p>
            <a:pPr lvl="1"/>
            <a:r>
              <a:rPr lang="en-US" dirty="0"/>
              <a:t>Each delivery of service is never the same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F55889-29BC-FE87-7055-85B1AA40A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327996" cy="556132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Goods</a:t>
            </a:r>
          </a:p>
          <a:p>
            <a:pPr marL="628650" lvl="1" indent="-274638"/>
            <a:r>
              <a:rPr lang="en-US" dirty="0"/>
              <a:t>Objects or system made available for customers</a:t>
            </a:r>
          </a:p>
          <a:p>
            <a:pPr marL="628650" lvl="1" indent="-274638"/>
            <a:r>
              <a:rPr lang="en-US" dirty="0"/>
              <a:t>Tangible</a:t>
            </a:r>
          </a:p>
          <a:p>
            <a:pPr marL="628650" lvl="1" indent="-274638"/>
            <a:r>
              <a:rPr lang="en-US" dirty="0"/>
              <a:t>Manufactured, stored and transported</a:t>
            </a:r>
          </a:p>
          <a:p>
            <a:pPr marL="628650" lvl="1" indent="-274638"/>
            <a:r>
              <a:rPr lang="en-US" dirty="0"/>
              <a:t>Ex: Food, furniture, electronic devices </a:t>
            </a:r>
          </a:p>
          <a:p>
            <a:pPr marL="628650" lvl="1" indent="-274638"/>
            <a:r>
              <a:rPr lang="en-US" dirty="0"/>
              <a:t>It can be returned or replaced</a:t>
            </a:r>
          </a:p>
          <a:p>
            <a:pPr marL="628650" lvl="1" indent="-274638"/>
            <a:r>
              <a:rPr lang="en-US" dirty="0"/>
              <a:t>Products sold can be identical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425527-B9CE-0AD3-3E5C-9433685E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Goods vs.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86FB6-1576-636F-9230-8A6C18891889}"/>
              </a:ext>
            </a:extLst>
          </p:cNvPr>
          <p:cNvSpPr txBox="1"/>
          <p:nvPr/>
        </p:nvSpPr>
        <p:spPr>
          <a:xfrm>
            <a:off x="5518348" y="2996952"/>
            <a:ext cx="815251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3129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0266E7-0794-61C0-112C-52E4288B1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363" y="1354785"/>
            <a:ext cx="10960100" cy="1426143"/>
          </a:xfrm>
        </p:spPr>
        <p:txBody>
          <a:bodyPr/>
          <a:lstStyle/>
          <a:p>
            <a:r>
              <a:rPr lang="en-US" dirty="0"/>
              <a:t>What is product-market fit? How to reach it? Frameworks for achieving product-market fit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F16283-6795-68A6-6936-768AA988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3" y="476672"/>
            <a:ext cx="10960100" cy="781050"/>
          </a:xfrm>
        </p:spPr>
        <p:txBody>
          <a:bodyPr/>
          <a:lstStyle/>
          <a:p>
            <a:r>
              <a:rPr lang="en-US" dirty="0"/>
              <a:t>Product-Market Fit</a:t>
            </a:r>
          </a:p>
        </p:txBody>
      </p:sp>
      <p:pic>
        <p:nvPicPr>
          <p:cNvPr id="7" name="Picture Placeholder 2" descr="Grayscale to Color Tutorial - Ioanna Ladopoulou – Art &amp; Design">
            <a:extLst>
              <a:ext uri="{FF2B5EF4-FFF2-40B4-BE49-F238E27FC236}">
                <a16:creationId xmlns:a16="http://schemas.microsoft.com/office/drawing/2014/main" id="{6E01EE53-CEA5-5C88-997C-ECB27931E2B3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08891" y="3078613"/>
            <a:ext cx="6171045" cy="307686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7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1">
      <a:dk1>
        <a:srgbClr val="3F4D59"/>
      </a:dk1>
      <a:lt1>
        <a:srgbClr val="FB4C50"/>
      </a:lt1>
      <a:dk2>
        <a:srgbClr val="2C3741"/>
      </a:dk2>
      <a:lt2>
        <a:srgbClr val="FFFFFF"/>
      </a:lt2>
      <a:accent1>
        <a:srgbClr val="F32B33"/>
      </a:accent1>
      <a:accent2>
        <a:srgbClr val="00B050"/>
      </a:accent2>
      <a:accent3>
        <a:srgbClr val="44A9F8"/>
      </a:accent3>
      <a:accent4>
        <a:srgbClr val="F7999B"/>
      </a:accent4>
      <a:accent5>
        <a:srgbClr val="67748E"/>
      </a:accent5>
      <a:accent6>
        <a:srgbClr val="ECF0F6"/>
      </a:accent6>
      <a:hlink>
        <a:srgbClr val="F16471"/>
      </a:hlink>
      <a:folHlink>
        <a:srgbClr val="F799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1226</Words>
  <Application>Microsoft Office PowerPoint</Application>
  <PresentationFormat>Custom</PresentationFormat>
  <Paragraphs>204</Paragraphs>
  <Slides>26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Consolas</vt:lpstr>
      <vt:lpstr>Montserrat</vt:lpstr>
      <vt:lpstr>Montserrat Medium</vt:lpstr>
      <vt:lpstr>Roboto</vt:lpstr>
      <vt:lpstr>Roboto Black</vt:lpstr>
      <vt:lpstr>Roboto Medium</vt:lpstr>
      <vt:lpstr>Wingdings</vt:lpstr>
      <vt:lpstr>Wingdings 2</vt:lpstr>
      <vt:lpstr>SoftUni</vt:lpstr>
      <vt:lpstr>1. Filters and tools</vt:lpstr>
      <vt:lpstr>Intern and Team Lead Academy</vt:lpstr>
      <vt:lpstr>Table of Contents</vt:lpstr>
      <vt:lpstr>Alexander Ivanov</vt:lpstr>
      <vt:lpstr>Greyscale coloring</vt:lpstr>
      <vt:lpstr>What is greyscale coloring?</vt:lpstr>
      <vt:lpstr>Finding a Product-Market Fit in the AI Industry Tech Startups</vt:lpstr>
      <vt:lpstr>Goods vs. Services</vt:lpstr>
      <vt:lpstr>Product-Market Fit</vt:lpstr>
      <vt:lpstr>What do filters do?</vt:lpstr>
      <vt:lpstr>Greyscale coloring</vt:lpstr>
      <vt:lpstr>Creating Presentations</vt:lpstr>
      <vt:lpstr>Greyscale coloring</vt:lpstr>
      <vt:lpstr>Shape and text tools</vt:lpstr>
      <vt:lpstr>Pitching Your Product</vt:lpstr>
      <vt:lpstr>Tools </vt:lpstr>
      <vt:lpstr>Why are digital art tools important?</vt:lpstr>
      <vt:lpstr>Why are digital art tools important?</vt:lpstr>
      <vt:lpstr>Jobs in the Software Industry in Bulgaria (Oct 2022)</vt:lpstr>
      <vt:lpstr>Software Developers in Bulgaria (2005-2021) </vt:lpstr>
      <vt:lpstr>Software Jobs in Bulgaria / Mongolia</vt:lpstr>
      <vt:lpstr>Software Industry Evolution</vt:lpstr>
      <vt:lpstr>Summary</vt:lpstr>
      <vt:lpstr>Questions?</vt:lpstr>
      <vt:lpstr>License</vt:lpstr>
      <vt:lpstr>Trainings @ SoftUni Digital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Digital Presentation</dc:title>
  <dc:subject>Digital Marketing Course</dc:subject>
  <dc:creator>SoftUni Digital</dc:creator>
  <cp:keywords>SoftUni Digital; SoftUni; course</cp:keywords>
  <dc:description>© SoftUni Digital – https://digital.softuni.bg
© Software University – https://softuni.bg
Copyrighted document. Unauthorized copy, reproduction or use is not permitted.</dc:description>
  <cp:lastModifiedBy>Svetlin Nakov</cp:lastModifiedBy>
  <cp:revision>4</cp:revision>
  <dcterms:created xsi:type="dcterms:W3CDTF">2020-05-22T09:36:57Z</dcterms:created>
  <dcterms:modified xsi:type="dcterms:W3CDTF">2023-11-03T14:15:48Z</dcterms:modified>
  <cp:category>digital marketing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