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492" r:id="rId4"/>
    <p:sldId id="402" r:id="rId5"/>
    <p:sldId id="353" r:id="rId6"/>
    <p:sldId id="497" r:id="rId7"/>
    <p:sldId id="501" r:id="rId8"/>
    <p:sldId id="502" r:id="rId9"/>
    <p:sldId id="407" r:id="rId10"/>
    <p:sldId id="499" r:id="rId11"/>
    <p:sldId id="409" r:id="rId12"/>
    <p:sldId id="410" r:id="rId13"/>
    <p:sldId id="411" r:id="rId14"/>
    <p:sldId id="494" r:id="rId15"/>
    <p:sldId id="394" r:id="rId16"/>
    <p:sldId id="395" r:id="rId17"/>
    <p:sldId id="388" r:id="rId18"/>
    <p:sldId id="495" r:id="rId19"/>
    <p:sldId id="496" r:id="rId20"/>
    <p:sldId id="397" r:id="rId21"/>
    <p:sldId id="391" r:id="rId22"/>
    <p:sldId id="349" r:id="rId23"/>
    <p:sldId id="401" r:id="rId24"/>
    <p:sldId id="504" r:id="rId25"/>
    <p:sldId id="490" r:id="rId26"/>
    <p:sldId id="491" r:id="rId27"/>
    <p:sldId id="493" r:id="rId28"/>
    <p:sldId id="505" r:id="rId29"/>
    <p:sldId id="4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Content" id="{66DCFE1F-60FD-44F2-BE82-706DDBC14898}">
          <p14:sldIdLst>
            <p14:sldId id="402"/>
            <p14:sldId id="353"/>
            <p14:sldId id="497"/>
            <p14:sldId id="501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5"/>
            <p14:sldId id="496"/>
            <p14:sldId id="397"/>
            <p14:sldId id="391"/>
          </p14:sldIdLst>
        </p14:section>
        <p14:section name="Conclusion" id="{E19D07F1-86E2-47E9-B2AB-7ADC4F89DC12}">
          <p14:sldIdLst>
            <p14:sldId id="349"/>
            <p14:sldId id="401"/>
            <p14:sldId id="504"/>
            <p14:sldId id="490"/>
            <p14:sldId id="491"/>
            <p14:sldId id="493"/>
            <p14:sldId id="505"/>
            <p14:sldId id="4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125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7A9E-1098-405E-AFE2-AFCC15405A3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072DB-AB88-47BC-89E8-3D2C38A7A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75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75F0223-87E3-4C05-91AA-A011DFE044FF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E49F29-3F5C-4DB2-AA79-A17D5A6A90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740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4D6516-9CC1-4493-A2E3-B2CCC2456BB3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1A616-39F7-4D90-A521-962C4018BF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3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8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6.sv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6.sv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0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 SoftUni">
            <a:extLst>
              <a:ext uri="{FF2B5EF4-FFF2-40B4-BE49-F238E27FC236}">
                <a16:creationId xmlns:a16="http://schemas.microsoft.com/office/drawing/2014/main" id="{73699CE4-073F-4A25-A81A-D735F764C9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BBBA4BE9-8535-44A3-ACCA-A3D8A1483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" name="Logo SoftUni">
            <a:extLst>
              <a:ext uri="{FF2B5EF4-FFF2-40B4-BE49-F238E27FC236}">
                <a16:creationId xmlns:a16="http://schemas.microsoft.com/office/drawing/2014/main" id="{F402B0E0-E93E-4E94-A66A-E3EC5FD5F29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042C92DA-6E87-4C44-A17C-B733BF5BE3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0027485C-096F-494D-9FC6-591BD8FB9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 SoftUni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7380DE7C-FD97-40B6-9110-8194012C8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43428" cy="59840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9FFDF665-23DE-42B1-A863-491D77E5B3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" name="Logo SoftUni">
            <a:extLst>
              <a:ext uri="{FF2B5EF4-FFF2-40B4-BE49-F238E27FC236}">
                <a16:creationId xmlns:a16="http://schemas.microsoft.com/office/drawing/2014/main" id="{4CC91233-A6C2-498A-B45C-FEAB431DD3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4000" y="253184"/>
            <a:ext cx="1934372" cy="595457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hyperlink" Target="https://www.superhosting.bg/?gclid=CjwKCAjw5fzrBRASEiwAD2OSV2HM9vD3KXFwexq_hE27VNo1Gx0yBWBbYg7Ef677GKVaQu7Vn2bX7hoCIkoQAvD_BwE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hyperlink" Target="http://www.infragistics.com/" TargetMode="External"/><Relationship Id="rId12" Type="http://schemas.openxmlformats.org/officeDocument/2006/relationships/image" Target="../media/image36.png"/><Relationship Id="rId17" Type="http://schemas.openxmlformats.org/officeDocument/2006/relationships/hyperlink" Target="https://netpeak.bg/" TargetMode="External"/><Relationship Id="rId25" Type="http://schemas.openxmlformats.org/officeDocument/2006/relationships/hyperlink" Target="http://www.xs-software.com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11" Type="http://schemas.openxmlformats.org/officeDocument/2006/relationships/hyperlink" Target="https://motion-software.com/" TargetMode="External"/><Relationship Id="rId24" Type="http://schemas.openxmlformats.org/officeDocument/2006/relationships/image" Target="../media/image42.png"/><Relationship Id="rId5" Type="http://schemas.openxmlformats.org/officeDocument/2006/relationships/hyperlink" Target="https://stemo.bg/en/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btech.com/" TargetMode="External"/><Relationship Id="rId10" Type="http://schemas.openxmlformats.org/officeDocument/2006/relationships/image" Target="../media/image35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www.indeavr.com/en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4.jpe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5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Trainings @ SoftUni, The Software</a:t>
            </a:r>
            <a:br>
              <a:rPr lang="en-US" dirty="0"/>
            </a:br>
            <a:r>
              <a:rPr lang="en-US" dirty="0"/>
              <a:t>Engineering Program, Open Courses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SoftUni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(2)</a:t>
            </a:r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Elements (3)</a:t>
            </a:r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</a:t>
            </a:r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Accents (2)</a:t>
            </a:r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Sets in JS are collections of unique objects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insertion order </a:t>
            </a:r>
            <a:r>
              <a:rPr lang="en-US" dirty="0"/>
              <a:t>is preserved, with </a:t>
            </a:r>
            <a:r>
              <a:rPr lang="en-US" dirty="0">
                <a:solidFill>
                  <a:schemeClr val="accent1"/>
                </a:solidFill>
              </a:rPr>
              <a:t>no duplicates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Class in JS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23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JS function to extract all </a:t>
            </a:r>
            <a:r>
              <a:rPr lang="en-US" dirty="0">
                <a:solidFill>
                  <a:schemeClr val="accent1"/>
                </a:solidFill>
              </a:rPr>
              <a:t>unique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words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r>
              <a:rPr lang="en-US"/>
              <a:t>a text</a:t>
            </a:r>
            <a:br>
              <a:rPr lang="en-US"/>
            </a:br>
            <a:r>
              <a:rPr lang="en-US"/>
              <a:t>(</a:t>
            </a:r>
            <a:r>
              <a:rPr lang="en-US" dirty="0"/>
              <a:t>case insensitive)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Words are sequences of </a:t>
            </a:r>
            <a:r>
              <a:rPr lang="en-US" dirty="0">
                <a:solidFill>
                  <a:schemeClr val="accent1"/>
                </a:solidFill>
              </a:rPr>
              <a:t>letters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digits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_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comes as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 should hold the words in their </a:t>
            </a:r>
            <a:r>
              <a:rPr lang="en-US" dirty="0">
                <a:solidFill>
                  <a:schemeClr val="accent1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appearance</a:t>
            </a:r>
          </a:p>
          <a:p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4964007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251893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440787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E22D-0BA1-418D-B969-CC05C43A0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66309"/>
            <a:ext cx="11811097" cy="5561124"/>
          </a:xfrm>
        </p:spPr>
        <p:txBody>
          <a:bodyPr/>
          <a:lstStyle/>
          <a:p>
            <a:r>
              <a:rPr lang="en-US" dirty="0"/>
              <a:t>Sample source code: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7592" y="6246428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541559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750A78-7DDA-425F-8CCC-F9F5728EF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851024"/>
            <a:ext cx="10951129" cy="3690535"/>
          </a:xfrm>
        </p:spPr>
        <p:txBody>
          <a:bodyPr/>
          <a:lstStyle/>
          <a:p>
            <a:r>
              <a:rPr lang="en-US" sz="2400" dirty="0"/>
              <a:t>function extractWords(inputSentences) {</a:t>
            </a:r>
          </a:p>
          <a:p>
            <a:r>
              <a:rPr lang="en-US" sz="2400" dirty="0"/>
              <a:t>  let wordPattern = 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\b[a-zA-Z0-9_]+\b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/>
              <a:t>g;</a:t>
            </a:r>
          </a:p>
          <a:p>
            <a:r>
              <a:rPr lang="en-US" sz="2400" dirty="0"/>
              <a:t>  let words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/>
              <a:t>;</a:t>
            </a:r>
          </a:p>
          <a:p>
            <a:r>
              <a:rPr lang="en-US" sz="2400" dirty="0"/>
              <a:t>  </a:t>
            </a:r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(let sentence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inputSentences) {</a:t>
            </a:r>
          </a:p>
          <a:p>
            <a:r>
              <a:rPr lang="en-US" sz="2400" dirty="0"/>
              <a:t>    let matches = sentence.</a:t>
            </a:r>
            <a:r>
              <a:rPr lang="en-US" sz="2400" dirty="0">
                <a:solidFill>
                  <a:schemeClr val="bg1"/>
                </a:solidFill>
              </a:rPr>
              <a:t>match</a:t>
            </a:r>
            <a:r>
              <a:rPr lang="en-US" sz="2400" dirty="0"/>
              <a:t>(wordPattern);</a:t>
            </a:r>
          </a:p>
          <a:p>
            <a:r>
              <a:rPr lang="en-US" sz="2400" dirty="0"/>
              <a:t>    matches.</a:t>
            </a:r>
            <a:r>
              <a:rPr lang="en-US" sz="2400" dirty="0">
                <a:solidFill>
                  <a:schemeClr val="bg1"/>
                </a:solidFill>
              </a:rPr>
              <a:t>forEach</a:t>
            </a:r>
            <a:r>
              <a:rPr lang="en-US" sz="2400" dirty="0"/>
              <a:t>(x=&gt;words.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/>
              <a:t>(x.</a:t>
            </a:r>
            <a:r>
              <a:rPr lang="en-US" sz="2400" dirty="0">
                <a:solidFill>
                  <a:schemeClr val="bg1"/>
                </a:solidFill>
              </a:rPr>
              <a:t>toLowerCase</a:t>
            </a:r>
            <a:r>
              <a:rPr lang="en-US" sz="2400" dirty="0">
                <a:solidFill>
                  <a:schemeClr val="accent4"/>
                </a:solidFill>
              </a:rPr>
              <a:t>()</a:t>
            </a:r>
            <a:r>
              <a:rPr lang="en-US" sz="2400" dirty="0"/>
              <a:t>));</a:t>
            </a:r>
          </a:p>
          <a:p>
            <a:r>
              <a:rPr lang="en-US" sz="2400" dirty="0"/>
              <a:t>  }</a:t>
            </a:r>
          </a:p>
          <a:p>
            <a:r>
              <a:rPr lang="en-US" sz="2400" dirty="0"/>
              <a:t>  console.log([</a:t>
            </a:r>
            <a:r>
              <a:rPr lang="bg-BG" sz="2400" dirty="0">
                <a:solidFill>
                  <a:schemeClr val="accent4"/>
                </a:solidFill>
              </a:rPr>
              <a:t>...</a:t>
            </a:r>
            <a:r>
              <a:rPr lang="en-US" sz="2400" dirty="0"/>
              <a:t>words.</a:t>
            </a:r>
            <a:r>
              <a:rPr lang="en-US" sz="2400" dirty="0">
                <a:solidFill>
                  <a:schemeClr val="bg1"/>
                </a:solidFill>
              </a:rPr>
              <a:t>values()</a:t>
            </a:r>
            <a:r>
              <a:rPr lang="en-US" sz="2400" dirty="0"/>
              <a:t>].</a:t>
            </a:r>
            <a:r>
              <a:rPr lang="en-US" sz="2400" dirty="0">
                <a:solidFill>
                  <a:schemeClr val="bg1"/>
                </a:solidFill>
              </a:rPr>
              <a:t>join</a:t>
            </a:r>
            <a:r>
              <a:rPr lang="en-US" sz="2400" dirty="0"/>
              <a:t>(", "))^;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Solution: Extract Unique Words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de Box">
            <a:extLst>
              <a:ext uri="{FF2B5EF4-FFF2-40B4-BE49-F238E27FC236}">
                <a16:creationId xmlns:a16="http://schemas.microsoft.com/office/drawing/2014/main" id="{3DF80431-BC4B-4396-9E88-9997A0A1D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94935" y="2351677"/>
            <a:ext cx="6801517" cy="3668625"/>
          </a:xfrm>
        </p:spPr>
        <p:txBody>
          <a:bodyPr wrap="square" lIns="144000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class </a:t>
            </a:r>
            <a:r>
              <a:rPr lang="en-US" sz="2400" dirty="0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static void </a:t>
            </a:r>
            <a:r>
              <a:rPr lang="en-US" sz="2400" dirty="0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  Console.</a:t>
            </a:r>
            <a:r>
              <a:rPr lang="en-US" sz="2400" dirty="0">
                <a:solidFill>
                  <a:schemeClr val="bg1"/>
                </a:solidFill>
              </a:rPr>
              <a:t>WriteLine</a:t>
            </a:r>
            <a:r>
              <a:rPr lang="en-US" sz="2400" dirty="0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056672" y="1423664"/>
            <a:ext cx="4410000" cy="1055608"/>
          </a:xfrm>
          <a:prstGeom prst="wedgeRoundRectCallout">
            <a:avLst>
              <a:gd name="adj1" fmla="val -66758"/>
              <a:gd name="adj2" fmla="val 57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the standard .NET namespace 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291000" y="2512753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a class named 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7441642" y="2814618"/>
            <a:ext cx="3710846" cy="1532334"/>
          </a:xfrm>
          <a:prstGeom prst="wedgeRoundRectCallout">
            <a:avLst>
              <a:gd name="adj1" fmla="val -70792"/>
              <a:gd name="adj2" fmla="val 37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– the program entry point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667979" y="5298392"/>
            <a:ext cx="6898433" cy="1055608"/>
          </a:xfrm>
          <a:prstGeom prst="wedgeRoundRectCallout">
            <a:avLst>
              <a:gd name="adj1" fmla="val -56581"/>
              <a:gd name="adj2" fmla="val -52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a text on the console by calling the method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of the class 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Working Person" descr="practice lab">
            <a:extLst>
              <a:ext uri="{FF2B5EF4-FFF2-40B4-BE49-F238E27FC236}">
                <a16:creationId xmlns:a16="http://schemas.microsoft.com/office/drawing/2014/main" id="{873B6237-98CA-4740-BF56-21E7524CE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22" y="1359691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280C8A7D-C0B6-435B-9F70-ECA3147401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613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762682"/>
            <a:ext cx="3657601" cy="3657600"/>
            <a:chOff x="4265613" y="807603"/>
            <a:chExt cx="3657600" cy="3657600"/>
          </a:xfrm>
        </p:grpSpPr>
        <p:sp>
          <p:nvSpPr>
            <p:cNvPr id="14" name="Oval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SoftUni Mascot" descr="SoftUni mascot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864230" y="818921"/>
              <a:ext cx="2465411" cy="3334334"/>
            </a:xfrm>
            <a:prstGeom prst="rect">
              <a:avLst/>
            </a:prstGeom>
          </p:spPr>
        </p:pic>
      </p:grpSp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Live Exercise in Class (Lab)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Objects and JSON</a:t>
            </a:r>
          </a:p>
          <a:p>
            <a:pPr lvl="1"/>
            <a:r>
              <a:rPr lang="en-US" dirty="0"/>
              <a:t>JS Objects and Properties</a:t>
            </a:r>
          </a:p>
          <a:p>
            <a:pPr lvl="1"/>
            <a:r>
              <a:rPr lang="en-US" dirty="0"/>
              <a:t>JSON: Stringify and Parse</a:t>
            </a:r>
            <a:endParaRPr lang="bg-BG" dirty="0"/>
          </a:p>
          <a:p>
            <a:r>
              <a:rPr lang="en-US" dirty="0"/>
              <a:t>Associative Arrays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6977E-2B25-4DB3-98BB-1D80A2861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Screen</a:t>
            </a:r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98364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Last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Tables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6" name="Text Placeholder Code Box">
            <a:extLst>
              <a:ext uri="{FF2B5EF4-FFF2-40B4-BE49-F238E27FC236}">
                <a16:creationId xmlns:a16="http://schemas.microsoft.com/office/drawing/2014/main" id="{B4487FE9-72AA-4089-9DD7-E1ED64273A95}"/>
              </a:ext>
            </a:extLst>
          </p:cNvPr>
          <p:cNvSpPr txBox="1">
            <a:spLocks/>
          </p:cNvSpPr>
          <p:nvPr/>
        </p:nvSpPr>
        <p:spPr>
          <a:xfrm>
            <a:off x="1281001" y="5788786"/>
            <a:ext cx="7739999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set = </a:t>
            </a:r>
            <a:r>
              <a:rPr lang="en-US" dirty="0">
                <a:solidFill>
                  <a:schemeClr val="bg1"/>
                </a:solidFill>
              </a:rPr>
              <a:t>new Set()</a:t>
            </a:r>
            <a:r>
              <a:rPr lang="en-US" dirty="0">
                <a:solidFill>
                  <a:schemeClr val="bg2"/>
                </a:solidFill>
              </a:rPr>
              <a:t>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2"/>
                </a:solidFill>
              </a:rPr>
              <a:t>(5);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 Placeholder Code Box">
            <a:extLst>
              <a:ext uri="{FF2B5EF4-FFF2-40B4-BE49-F238E27FC236}">
                <a16:creationId xmlns:a16="http://schemas.microsoft.com/office/drawing/2014/main" id="{589431F5-332F-456F-AE1F-E00605CB02EF}"/>
              </a:ext>
            </a:extLst>
          </p:cNvPr>
          <p:cNvSpPr txBox="1">
            <a:spLocks/>
          </p:cNvSpPr>
          <p:nvPr/>
        </p:nvSpPr>
        <p:spPr>
          <a:xfrm>
            <a:off x="1281001" y="3601528"/>
            <a:ext cx="7739999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2"/>
                </a:solidFill>
              </a:rPr>
              <a:t>let obj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>
                <a:solidFill>
                  <a:schemeClr val="bg2"/>
                </a:solidFill>
              </a:rPr>
              <a:t>name: "SoftUni", age: 3 </a:t>
            </a:r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r>
              <a:rPr lang="en-US" dirty="0">
                <a:solidFill>
                  <a:schemeClr val="bg2"/>
                </a:solidFill>
              </a:rPr>
              <a:t>obj.age++;</a:t>
            </a:r>
          </a:p>
          <a:p>
            <a:r>
              <a:rPr lang="en-US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bg2"/>
                </a:solidFill>
              </a:rPr>
              <a:t> obj.name;</a:t>
            </a: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Objects in JS hold key value pairs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Maps</a:t>
            </a:r>
            <a:r>
              <a:rPr lang="en-US" dirty="0"/>
              <a:t> map keys to values, preserves key order</a:t>
            </a:r>
          </a:p>
          <a:p>
            <a:pPr marL="452438" lvl="0" indent="-452438"/>
            <a:endParaRPr lang="en-US" dirty="0"/>
          </a:p>
          <a:p>
            <a:pPr marL="452438" lvl="0" indent="-452438"/>
            <a:endParaRPr lang="en-US" dirty="0"/>
          </a:p>
          <a:p>
            <a:pPr marL="452438" lvl="0" indent="-452438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dirty="0">
                <a:solidFill>
                  <a:schemeClr val="bg1"/>
                </a:solidFill>
              </a:rPr>
              <a:t>Sets</a:t>
            </a:r>
            <a:r>
              <a:rPr lang="en-US" dirty="0"/>
              <a:t> hold unique collection of values</a:t>
            </a:r>
          </a:p>
          <a:p>
            <a:pPr marL="452438" lvl="0" indent="-452438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1DA59687-2AA3-446B-9C8E-9FD7874E6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3" name="Superhosting">
            <a:hlinkClick r:id="rId3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674" y="5669707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2" name="Stemo">
            <a:hlinkClick r:id="rId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80622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fragistics">
            <a:hlinkClick r:id="rId7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550361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9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550361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Motion Software">
            <a:hlinkClick r:id="rId1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52009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3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520099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5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520099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1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89837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1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89837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2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459575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23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459575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 Software">
            <a:hlinkClick r:id="rId25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459575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6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DF5E34AF-7064-4957-9286-B7A58DFE7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Logos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933804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358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#12345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831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619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1779" y="1989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dirty="0">
                <a:solidFill>
                  <a:schemeClr val="accent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Keep slide content </a:t>
            </a:r>
            <a:r>
              <a:rPr lang="en-US" dirty="0">
                <a:solidFill>
                  <a:schemeClr val="accent1"/>
                </a:solidFill>
              </a:rPr>
              <a:t>centered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Slide</a:t>
            </a:r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JS class example:</a:t>
            </a:r>
            <a:endParaRPr lang="bg-BG" dirty="0"/>
          </a:p>
        </p:txBody>
      </p:sp>
      <p:sp>
        <p:nvSpPr>
          <p:cNvPr id="7" name="Code Box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678" y="2036307"/>
            <a:ext cx="10836642" cy="4317693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class Abstract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constructor()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if (</a:t>
            </a:r>
            <a:r>
              <a:rPr lang="en-US" sz="2800" dirty="0">
                <a:solidFill>
                  <a:schemeClr val="bg1"/>
                </a:solidFill>
              </a:rPr>
              <a:t>new.target </a:t>
            </a:r>
            <a:r>
              <a:rPr lang="en-US" sz="2800" dirty="0"/>
              <a:t>=== Abstract) 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    </a:t>
            </a:r>
            <a:r>
              <a:rPr lang="en-US" sz="2800" dirty="0">
                <a:solidFill>
                  <a:schemeClr val="bg1"/>
                </a:solidFill>
              </a:rPr>
              <a:t>throw new TypeError</a:t>
            </a:r>
            <a:r>
              <a:rPr lang="en-US" sz="2800" dirty="0"/>
              <a:t>("Cannot construct Abstract</a:t>
            </a:r>
            <a:br>
              <a:rPr lang="en-US" sz="2800" dirty="0"/>
            </a:br>
            <a:r>
              <a:rPr lang="en-US" sz="2800" dirty="0"/>
              <a:t>        instances directly");</a:t>
            </a:r>
            <a:br>
              <a:rPr lang="en-US" sz="2800" dirty="0"/>
            </a:br>
            <a:r>
              <a:rPr lang="en-US" sz="2800" dirty="0"/>
              <a:t>  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}</a:t>
            </a:r>
            <a:endParaRPr lang="bg-BG" sz="2800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Sample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common mistakes</a:t>
            </a:r>
            <a:endParaRPr lang="bg-BG" dirty="0"/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in  Code Blocks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en-US" dirty="0"/>
              <a:t>Screen Elements</a:t>
            </a:r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1812</Words>
  <Application>Microsoft Office PowerPoint</Application>
  <PresentationFormat>Widescreen</PresentationFormat>
  <Paragraphs>314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Welcome to SoftUni</vt:lpstr>
      <vt:lpstr>Table of Contents</vt:lpstr>
      <vt:lpstr>Have a Question?</vt:lpstr>
      <vt:lpstr>Learn to Search in Internet</vt:lpstr>
      <vt:lpstr>Objects in JS</vt:lpstr>
      <vt:lpstr>Basic Slide</vt:lpstr>
      <vt:lpstr>Sample Class</vt:lpstr>
      <vt:lpstr>Indentation in  Code Blocks</vt:lpstr>
      <vt:lpstr>Screen Elements</vt:lpstr>
      <vt:lpstr>Screen Elements (2)</vt:lpstr>
      <vt:lpstr>Screen Elements (3)</vt:lpstr>
      <vt:lpstr>Accents</vt:lpstr>
      <vt:lpstr>Accents (2)</vt:lpstr>
      <vt:lpstr>The Set Class in JS</vt:lpstr>
      <vt:lpstr>Problem: Extract Unique Words</vt:lpstr>
      <vt:lpstr>Solution: Extract Unique Words</vt:lpstr>
      <vt:lpstr>C# Code – How It Works?</vt:lpstr>
      <vt:lpstr>Practice</vt:lpstr>
      <vt:lpstr>Practice</vt:lpstr>
      <vt:lpstr>Login Screen</vt:lpstr>
      <vt:lpstr>Tables</vt:lpstr>
      <vt:lpstr>Summary</vt:lpstr>
      <vt:lpstr>Questions?</vt:lpstr>
      <vt:lpstr>Въпроси?</vt:lpstr>
      <vt:lpstr>SoftUni Diamond Partners</vt:lpstr>
      <vt:lpstr>SoftUni Organizational Partners</vt:lpstr>
      <vt:lpstr>License</vt:lpstr>
      <vt:lpstr>Лиценз</vt:lpstr>
      <vt:lpstr>Trainings @ Software University (SoftUni)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4</cp:revision>
  <dcterms:created xsi:type="dcterms:W3CDTF">2018-05-23T13:08:44Z</dcterms:created>
  <dcterms:modified xsi:type="dcterms:W3CDTF">2020-07-20T12:58:49Z</dcterms:modified>
  <cp:category>computer programming;programming;software development;software engineering</cp:category>
</cp:coreProperties>
</file>