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03" r:id="rId2"/>
    <p:sldId id="276" r:id="rId3"/>
    <p:sldId id="353" r:id="rId4"/>
    <p:sldId id="497" r:id="rId5"/>
    <p:sldId id="501" r:id="rId6"/>
    <p:sldId id="402" r:id="rId7"/>
    <p:sldId id="502" r:id="rId8"/>
    <p:sldId id="407" r:id="rId9"/>
    <p:sldId id="499" r:id="rId10"/>
    <p:sldId id="409" r:id="rId11"/>
    <p:sldId id="410" r:id="rId12"/>
    <p:sldId id="411" r:id="rId13"/>
    <p:sldId id="494" r:id="rId14"/>
    <p:sldId id="394" r:id="rId15"/>
    <p:sldId id="395" r:id="rId16"/>
    <p:sldId id="388" r:id="rId17"/>
    <p:sldId id="496" r:id="rId18"/>
    <p:sldId id="397" r:id="rId19"/>
    <p:sldId id="391" r:id="rId20"/>
    <p:sldId id="506" r:id="rId21"/>
    <p:sldId id="504" r:id="rId22"/>
    <p:sldId id="5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Урок" id="{66DCFE1F-60FD-44F2-BE82-706DDBC14898}">
          <p14:sldIdLst>
            <p14:sldId id="353"/>
            <p14:sldId id="497"/>
            <p14:sldId id="501"/>
            <p14:sldId id="402"/>
            <p14:sldId id="502"/>
            <p14:sldId id="407"/>
            <p14:sldId id="499"/>
            <p14:sldId id="409"/>
            <p14:sldId id="410"/>
            <p14:sldId id="411"/>
            <p14:sldId id="494"/>
            <p14:sldId id="394"/>
            <p14:sldId id="395"/>
            <p14:sldId id="388"/>
            <p14:sldId id="496"/>
            <p14:sldId id="397"/>
            <p14:sldId id="391"/>
          </p14:sldIdLst>
        </p14:section>
        <p14:section name="Заключение" id="{E19D07F1-86E2-47E9-B2AB-7ADC4F89DC12}">
          <p14:sldIdLst>
            <p14:sldId id="50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"Образование" @ БАСКОМ,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21-Oct-20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"Образование" @ БАСКОМ,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F5B3-60B8-4112-BD32-824B35613B1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29768-B936-406A-AB72-3E5CB1745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F91-BEB9-4FEB-8003-E795A0C00FF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AD068-1034-43F2-BCE6-3C194E8EA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0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0CEA-D106-4544-8056-F8972DD2FEF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7C6D-1169-4B1D-902A-D7D149D1B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F2ED-B998-44A3-9C54-4D14E42E102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5696B-071C-4FD8-A464-EE4096987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3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9B34-0955-4B2F-BC7D-2070007C9C9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D547-D31D-4C51-BED3-3501C41EE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3F5D13-5093-40E8-8DC8-1ECB73910BB9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F472D7-3268-4798-A94F-DAC5BFE5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01B9-87E8-41DF-9660-49066574427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7244B-940D-44E8-8119-9B33768D8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2FF2B6-A04D-48A3-8B6A-B1A27A2AFFA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18547-85D3-487C-9BD5-462E7F069F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12A3-FA8E-4877-92C6-DD3B150A457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DD5C-44C0-4CBE-966E-7F26D199A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7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B73-8AF7-4F13-91D7-FFBE78726BF4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60E1-27BF-4DC2-9207-3053C0687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6099-EDA0-4854-B269-4776AD8BDD4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732BD-8628-4246-9BDF-E7FF6F5E0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1718-1BDA-4269-9771-688DD5C9C1FA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241B-A469-469A-BDFB-40AAD460B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BASSCOM-Edu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basscom.org/" TargetMode="Externa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" name="Picture Placeholder Title Image">
            <a:extLst>
              <a:ext uri="{FF2B5EF4-FFF2-40B4-BE49-F238E27FC236}">
                <a16:creationId xmlns:a16="http://schemas.microsoft.com/office/drawing/2014/main" id="{EB6FABE4-9791-4662-8DED-6F89BAF406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45549" y="4464000"/>
            <a:ext cx="4892269" cy="1936822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extBox URL">
            <a:extLst>
              <a:ext uri="{FF2B5EF4-FFF2-40B4-BE49-F238E27FC236}">
                <a16:creationId xmlns:a16="http://schemas.microsoft.com/office/drawing/2014/main" id="{CF80DC5E-93FB-40FC-8EE2-7446EA7C3BD8}"/>
              </a:ext>
            </a:extLst>
          </p:cNvPr>
          <p:cNvSpPr txBox="1"/>
          <p:nvPr userDrawn="1"/>
        </p:nvSpPr>
        <p:spPr>
          <a:xfrm>
            <a:off x="554182" y="6031490"/>
            <a:ext cx="4240038" cy="349702"/>
          </a:xfrm>
          <a:prstGeom prst="rect">
            <a:avLst/>
          </a:prstGeom>
          <a:noFill/>
          <a:ln w="12700">
            <a:noFill/>
          </a:ln>
        </p:spPr>
        <p:txBody>
          <a:bodyPr wrap="square" lIns="36000" tIns="36000" rIns="36000" bIns="36000">
            <a:spAutoFit/>
          </a:bodyPr>
          <a:lstStyle/>
          <a:p>
            <a:r>
              <a:rPr lang="en-US" dirty="0">
                <a:hlinkClick r:id="rId2"/>
              </a:rPr>
              <a:t>https://github.com/BASSCOM-Edu</a:t>
            </a:r>
            <a:endParaRPr lang="en-US" dirty="0"/>
          </a:p>
        </p:txBody>
      </p:sp>
      <p:pic>
        <p:nvPicPr>
          <p:cNvPr id="1026" name="License">
            <a:hlinkClick r:id="rId3"/>
            <a:extLst>
              <a:ext uri="{FF2B5EF4-FFF2-40B4-BE49-F238E27FC236}">
                <a16:creationId xmlns:a16="http://schemas.microsoft.com/office/drawing/2014/main" id="{7212C596-0AB1-45F3-8BF6-4496DB5AA6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38" y="5178105"/>
            <a:ext cx="2057382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Logo">
            <a:hlinkClick r:id="rId5"/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362" y="5178105"/>
            <a:ext cx="1848107" cy="724905"/>
          </a:xfrm>
          <a:prstGeom prst="rect">
            <a:avLst/>
          </a:prstGeom>
        </p:spPr>
      </p:pic>
      <p:sp>
        <p:nvSpPr>
          <p:cNvPr id="36" name="Text Placeholder Authors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4182" y="4464000"/>
            <a:ext cx="4240038" cy="53932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332636"/>
            <a:ext cx="11083636" cy="1241364"/>
          </a:xfrm>
        </p:spPr>
        <p:txBody>
          <a:bodyPr anchor="t" anchorCtr="0">
            <a:normAutofit/>
          </a:bodyPr>
          <a:lstStyle>
            <a:lvl1pPr marL="0" indent="0" algn="ctr" latinLnBrk="0">
              <a:spcBef>
                <a:spcPts val="300"/>
              </a:spcBef>
              <a:spcAft>
                <a:spcPts val="300"/>
              </a:spcAft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89243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B751630B-01CE-4BCD-9FF4-C0F2DF18E2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0050" y="223264"/>
            <a:ext cx="1679544" cy="655003"/>
          </a:xfrm>
          <a:prstGeom prst="rect">
            <a:avLst/>
          </a:prstGeo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D155CF4E-0D05-4986-A02C-F8A48592B9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1068" y="5513491"/>
            <a:ext cx="1388053" cy="5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89243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4D7FE85B-8F3D-49E8-86C6-013F82C7F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0050" y="223264"/>
            <a:ext cx="1679544" cy="65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Работна група "Образование" @ БАСКОМ – свободно учебно съдържание (лиценз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CC-BY-SA)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7984" y="1638015"/>
            <a:ext cx="10076033" cy="3095985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12000" b="1" i="0"/>
            </a:lvl1pPr>
          </a:lstStyle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bg-BG" sz="9600" dirty="0"/>
              <a:t>Въпроси</a:t>
            </a:r>
            <a:r>
              <a:rPr lang="en-US" sz="9600" dirty="0"/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FBCFE400-BCCF-4BD9-85A4-8CE259E50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0050" y="223264"/>
            <a:ext cx="1678149" cy="6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91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954435F2-78CA-429B-832D-F404B07203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0050" y="223264"/>
            <a:ext cx="1679544" cy="65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CA239F96-2EB9-484D-B989-D8B9BD925F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0050" y="223264"/>
            <a:ext cx="1678149" cy="65824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880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EBF07FD9-1F25-4348-8551-DDB599FEFC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0050" y="223264"/>
            <a:ext cx="1678149" cy="658240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8804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0AB3D1A4-951E-41DB-B3F7-361036021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0050" y="223264"/>
            <a:ext cx="1679544" cy="65500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89243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89243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9AC98531-B009-4565-9094-DBADE95F0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0050" y="223264"/>
            <a:ext cx="1679544" cy="65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BASSCOM-Edu" TargetMode="External"/><Relationship Id="rId7" Type="http://schemas.openxmlformats.org/officeDocument/2006/relationships/hyperlink" Target="https://basscom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5" b="4965"/>
          <a:stretch>
            <a:fillRect/>
          </a:stretch>
        </p:blipFill>
        <p:spPr/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Работна група "Образование"</a:t>
            </a:r>
            <a:endParaRPr lang="en-US" dirty="0"/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Работна група "Образование"</a:t>
            </a:r>
          </a:p>
          <a:p>
            <a:r>
              <a:rPr lang="bg-BG" dirty="0"/>
              <a:t>Свободно учебно съдържание за учители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 в БАСКОМ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530EA771-8746-4C8E-815E-10F52DA2B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29800" y="4495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ES6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5687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AMD, </a:t>
            </a: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CommonJS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92000" y="4310400"/>
            <a:ext cx="2242800" cy="2242800"/>
            <a:chOff x="3790412" y="3548400"/>
            <a:chExt cx="2242800" cy="2242800"/>
          </a:xfrm>
          <a:solidFill>
            <a:schemeClr val="accent3"/>
          </a:solidFill>
        </p:grpSpPr>
        <p:sp>
          <p:nvSpPr>
            <p:cNvPr id="16" name="Diamond 15"/>
            <p:cNvSpPr/>
            <p:nvPr/>
          </p:nvSpPr>
          <p:spPr>
            <a:xfrm>
              <a:off x="3790412" y="3548400"/>
              <a:ext cx="2242800" cy="22428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6070" y="4408190"/>
              <a:ext cx="16824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Transpiler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6771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0200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RequireJS, SystemJS, etc.</a:t>
            </a:r>
          </a:p>
        </p:txBody>
      </p:sp>
      <p:cxnSp>
        <p:nvCxnSpPr>
          <p:cNvPr id="20" name="Straight Connector 19"/>
          <p:cNvCxnSpPr>
            <a:stCxn id="13" idx="3"/>
            <a:endCxn id="16" idx="1"/>
          </p:cNvCxnSpPr>
          <p:nvPr/>
        </p:nvCxnSpPr>
        <p:spPr>
          <a:xfrm>
            <a:off x="3301800" y="5431800"/>
            <a:ext cx="490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16" idx="3"/>
            <a:endCxn id="14" idx="1"/>
          </p:cNvCxnSpPr>
          <p:nvPr/>
        </p:nvCxnSpPr>
        <p:spPr>
          <a:xfrm>
            <a:off x="6034801" y="5431800"/>
            <a:ext cx="490887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14" idx="3"/>
            <a:endCxn id="19" idx="1"/>
          </p:cNvCxnSpPr>
          <p:nvPr/>
        </p:nvCxnSpPr>
        <p:spPr>
          <a:xfrm>
            <a:off x="8397688" y="5431800"/>
            <a:ext cx="492513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1219200" y="4191000"/>
            <a:ext cx="7315200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6250029" y="4191000"/>
            <a:ext cx="4849446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7314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Runtime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1429801" y="1392850"/>
            <a:ext cx="1871999" cy="2171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1575898" y="15491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1575898" y="221907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1575898" y="288898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Графични елементи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92679846-5952-45FB-B2BB-DB3993CB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132" y="1235092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131195" y="3560802"/>
            <a:ext cx="762000" cy="55399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480002" y="1235092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4187065" y="3560802"/>
            <a:ext cx="762000" cy="5539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426000" y="1231872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242935" y="3560802"/>
            <a:ext cx="762000" cy="55399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9481870" y="1231872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298806" y="3560802"/>
            <a:ext cx="762000" cy="55399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2" name="Group 21"/>
          <p:cNvGrpSpPr/>
          <p:nvPr/>
        </p:nvGrpSpPr>
        <p:grpSpPr>
          <a:xfrm>
            <a:off x="424132" y="4191000"/>
            <a:ext cx="2362200" cy="2362200"/>
            <a:chOff x="3275012" y="1676400"/>
            <a:chExt cx="4572000" cy="4572000"/>
          </a:xfrm>
        </p:grpSpPr>
        <p:sp>
          <p:nvSpPr>
            <p:cNvPr id="23" name="Rectangle 22"/>
            <p:cNvSpPr/>
            <p:nvPr/>
          </p:nvSpPr>
          <p:spPr>
            <a:xfrm>
              <a:off x="3275012" y="1676400"/>
              <a:ext cx="22860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1012" y="1676400"/>
              <a:ext cx="2286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5012" y="3962400"/>
              <a:ext cx="2286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1012" y="3962400"/>
              <a:ext cx="2286000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17978" y="4191000"/>
            <a:ext cx="2362200" cy="2362200"/>
            <a:chOff x="4076923" y="4359279"/>
            <a:chExt cx="2362200" cy="2362200"/>
          </a:xfrm>
        </p:grpSpPr>
        <p:sp>
          <p:nvSpPr>
            <p:cNvPr id="28" name="Rectangle 27"/>
            <p:cNvSpPr/>
            <p:nvPr/>
          </p:nvSpPr>
          <p:spPr>
            <a:xfrm>
              <a:off x="5254769" y="4359279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8550" y="4359279"/>
              <a:ext cx="1181100" cy="118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6923" y="5540379"/>
              <a:ext cx="1181100" cy="118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58023" y="5540379"/>
              <a:ext cx="1181100" cy="1181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15078" y="4191000"/>
            <a:ext cx="2362200" cy="2362200"/>
            <a:chOff x="6403147" y="4359279"/>
            <a:chExt cx="2362200" cy="2362200"/>
          </a:xfrm>
        </p:grpSpPr>
        <p:sp>
          <p:nvSpPr>
            <p:cNvPr id="34" name="Rectangle 33"/>
            <p:cNvSpPr/>
            <p:nvPr/>
          </p:nvSpPr>
          <p:spPr>
            <a:xfrm>
              <a:off x="6403147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84247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3147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247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05669" y="4191000"/>
            <a:ext cx="2362200" cy="2362200"/>
            <a:chOff x="9367948" y="4359279"/>
            <a:chExt cx="2362200" cy="2362200"/>
          </a:xfrm>
        </p:grpSpPr>
        <p:sp>
          <p:nvSpPr>
            <p:cNvPr id="39" name="Rectangle 38"/>
            <p:cNvSpPr/>
            <p:nvPr/>
          </p:nvSpPr>
          <p:spPr>
            <a:xfrm>
              <a:off x="10545794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369575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67948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49048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Акценти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0530CE8-9DDA-449B-B4D9-92E54CBD4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3" name="Group Ta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281374"/>
              </p:ext>
            </p:extLst>
          </p:nvPr>
        </p:nvGraphicFramePr>
        <p:xfrm>
          <a:off x="605997" y="1764000"/>
          <a:ext cx="10980003" cy="4480560"/>
        </p:xfrm>
        <a:graphic>
          <a:graphicData uri="http://schemas.openxmlformats.org/drawingml/2006/table">
            <a:tbl>
              <a:tblPr/>
              <a:tblGrid>
                <a:gridCol w="324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76238258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Employee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Department Name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Salary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Adam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John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Jane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George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Lila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Fred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Software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7856"/>
                  </a:ext>
                </a:extLst>
              </a:tr>
            </a:tbl>
          </a:graphicData>
        </a:graphic>
      </p:graphicFrame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Още акценти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Множествата в </a:t>
            </a:r>
            <a:r>
              <a:rPr lang="en-US" dirty="0"/>
              <a:t>JS </a:t>
            </a:r>
            <a:r>
              <a:rPr lang="bg-BG" dirty="0"/>
              <a:t>са колекции от уникални обекти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Редът на добавяне </a:t>
            </a:r>
            <a:r>
              <a:rPr lang="bg-BG" dirty="0"/>
              <a:t>се запазва, но </a:t>
            </a:r>
            <a:r>
              <a:rPr lang="bg-BG" b="1" dirty="0">
                <a:solidFill>
                  <a:schemeClr val="bg1"/>
                </a:solidFill>
              </a:rPr>
              <a:t>няма повторения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2" y="2672238"/>
            <a:ext cx="103631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("Peter");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(20);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console.log(names.</a:t>
            </a:r>
            <a:r>
              <a:rPr lang="en-US" sz="2400" dirty="0">
                <a:solidFill>
                  <a:schemeClr val="bg1"/>
                </a:solidFill>
              </a:rPr>
              <a:t>has</a:t>
            </a:r>
            <a:r>
              <a:rPr lang="en-US" sz="2400" dirty="0">
                <a:solidFill>
                  <a:schemeClr val="tx1"/>
                </a:solidFill>
              </a:rPr>
              <a:t>('Peter')); </a:t>
            </a:r>
            <a:r>
              <a:rPr lang="en-US" sz="2400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</a:t>
            </a:r>
            <a:r>
              <a:rPr lang="en-US" sz="2400" dirty="0">
                <a:solidFill>
                  <a:schemeClr val="accent2"/>
                </a:solidFill>
              </a:rPr>
              <a:t>// Duplicates are skipped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(20); </a:t>
            </a:r>
            <a:r>
              <a:rPr lang="en-US" sz="2400" dirty="0">
                <a:solidFill>
                  <a:schemeClr val="accent2"/>
                </a:solidFill>
              </a:rPr>
              <a:t>// Delete element if exists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(let name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names) console.log(name);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73" y="2550626"/>
            <a:ext cx="5194599" cy="563565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"</a:t>
            </a:r>
            <a:r>
              <a:rPr lang="en-US" dirty="0"/>
              <a:t>Set"</a:t>
            </a:r>
            <a:r>
              <a:rPr lang="bg-BG" dirty="0"/>
              <a:t> в </a:t>
            </a:r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FBD7929-310C-4609-8097-4E92DF733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67875"/>
          </a:xfrm>
        </p:spPr>
        <p:txBody>
          <a:bodyPr>
            <a:normAutofit/>
          </a:bodyPr>
          <a:lstStyle/>
          <a:p>
            <a:r>
              <a:rPr lang="bg-BG" dirty="0"/>
              <a:t>Напишете</a:t>
            </a:r>
            <a:r>
              <a:rPr lang="en-US" dirty="0"/>
              <a:t> JS </a:t>
            </a:r>
            <a:r>
              <a:rPr lang="bg-BG" dirty="0"/>
              <a:t>функция за изваждане на</a:t>
            </a:r>
            <a:r>
              <a:rPr lang="en-US" dirty="0"/>
              <a:t> </a:t>
            </a:r>
            <a:r>
              <a:rPr lang="bg-BG" dirty="0">
                <a:solidFill>
                  <a:schemeClr val="accent1"/>
                </a:solidFill>
              </a:rPr>
              <a:t>уникалните думи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bg-BG" dirty="0"/>
              <a:t>от даден текст (игнорирайте регистъра на буквите)</a:t>
            </a:r>
            <a:endParaRPr lang="en-US" dirty="0"/>
          </a:p>
          <a:p>
            <a:pPr lvl="1"/>
            <a:r>
              <a:rPr lang="bg-BG" dirty="0"/>
              <a:t>Думите са поредици от</a:t>
            </a:r>
            <a:r>
              <a:rPr lang="en-US" dirty="0"/>
              <a:t> </a:t>
            </a:r>
            <a:r>
              <a:rPr lang="bg-BG" b="1" dirty="0">
                <a:solidFill>
                  <a:schemeClr val="accent1"/>
                </a:solidFill>
              </a:rPr>
              <a:t>букви</a:t>
            </a:r>
            <a:r>
              <a:rPr lang="en-US" dirty="0"/>
              <a:t>, </a:t>
            </a:r>
            <a:r>
              <a:rPr lang="bg-BG" b="1" dirty="0">
                <a:solidFill>
                  <a:schemeClr val="accent1"/>
                </a:solidFill>
              </a:rPr>
              <a:t>цифри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_</a:t>
            </a:r>
          </a:p>
          <a:p>
            <a:pPr lvl="1"/>
            <a:r>
              <a:rPr lang="bg-BG" b="1" dirty="0">
                <a:solidFill>
                  <a:schemeClr val="accent1"/>
                </a:solidFill>
              </a:rPr>
              <a:t>Вход</a:t>
            </a:r>
            <a:r>
              <a:rPr lang="bg-BG" dirty="0"/>
              <a:t>: идва като </a:t>
            </a:r>
            <a:r>
              <a:rPr lang="bg-BG" b="1" dirty="0">
                <a:solidFill>
                  <a:schemeClr val="accent1"/>
                </a:solidFill>
              </a:rPr>
              <a:t>масив от стрингове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bg-BG" b="1" dirty="0">
                <a:solidFill>
                  <a:schemeClr val="accent1"/>
                </a:solidFill>
              </a:rPr>
              <a:t>Изход</a:t>
            </a:r>
            <a:r>
              <a:rPr lang="bg-BG" dirty="0"/>
              <a:t>: уникалните думи</a:t>
            </a:r>
            <a:r>
              <a:rPr lang="en-US" dirty="0"/>
              <a:t> </a:t>
            </a:r>
            <a:r>
              <a:rPr lang="bg-BG" b="1" dirty="0">
                <a:solidFill>
                  <a:schemeClr val="accent1"/>
                </a:solidFill>
              </a:rPr>
              <a:t>в реда, в който се срещат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5075" y="5032220"/>
            <a:ext cx="376092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577666" y="5320106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0601" y="4509000"/>
            <a:ext cx="5062623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уникални думи в 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B1D9F42-34DC-4E3F-A9A1-82D78CF82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7E7CD4-1768-4687-A5FA-A485FCFE0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3" y="1470348"/>
            <a:ext cx="10951129" cy="385211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function extractWords(inputSentences)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let wordPattern = </a:t>
            </a:r>
            <a:r>
              <a:rPr lang="en-US" sz="2400" noProof="1">
                <a:solidFill>
                  <a:schemeClr val="bg1"/>
                </a:solidFill>
              </a:rPr>
              <a:t>/</a:t>
            </a:r>
            <a:r>
              <a:rPr lang="en-US" sz="2400" noProof="1"/>
              <a:t>\b[a-zA-Z0-9_]+\b</a:t>
            </a:r>
            <a:r>
              <a:rPr lang="en-US" sz="2400" noProof="1">
                <a:solidFill>
                  <a:schemeClr val="bg1"/>
                </a:solidFill>
              </a:rPr>
              <a:t>/</a:t>
            </a:r>
            <a:r>
              <a:rPr lang="en-US" sz="2400" noProof="1"/>
              <a:t>g;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let words = </a:t>
            </a:r>
            <a:r>
              <a:rPr lang="en-US" sz="2400" noProof="1">
                <a:solidFill>
                  <a:schemeClr val="bg1"/>
                </a:solidFill>
              </a:rPr>
              <a:t>new Set()</a:t>
            </a:r>
            <a:r>
              <a:rPr lang="en-US" sz="2400" noProof="1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for</a:t>
            </a:r>
            <a:r>
              <a:rPr lang="en-US" sz="2400" noProof="1"/>
              <a:t> (let sentence </a:t>
            </a:r>
            <a:r>
              <a:rPr lang="en-US" sz="2400" noProof="1">
                <a:solidFill>
                  <a:schemeClr val="bg1"/>
                </a:solidFill>
              </a:rPr>
              <a:t>of</a:t>
            </a:r>
            <a:r>
              <a:rPr lang="en-US" sz="2400" noProof="1"/>
              <a:t> inputSentences)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let matches = sentence.</a:t>
            </a:r>
            <a:r>
              <a:rPr lang="en-US" sz="2400" noProof="1">
                <a:solidFill>
                  <a:schemeClr val="bg1"/>
                </a:solidFill>
              </a:rPr>
              <a:t>match</a:t>
            </a:r>
            <a:r>
              <a:rPr lang="en-US" sz="2400" noProof="1"/>
              <a:t>(wordPattern);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matches.</a:t>
            </a:r>
            <a:r>
              <a:rPr lang="en-US" sz="2400" noProof="1">
                <a:solidFill>
                  <a:schemeClr val="bg1"/>
                </a:solidFill>
              </a:rPr>
              <a:t>forEach</a:t>
            </a:r>
            <a:r>
              <a:rPr lang="en-US" sz="2400" noProof="1"/>
              <a:t>(x=&gt;words.</a:t>
            </a:r>
            <a:r>
              <a:rPr lang="en-US" sz="2400" noProof="1">
                <a:solidFill>
                  <a:schemeClr val="bg1"/>
                </a:solidFill>
              </a:rPr>
              <a:t>add</a:t>
            </a:r>
            <a:r>
              <a:rPr lang="en-US" sz="2400" noProof="1"/>
              <a:t>(x.</a:t>
            </a:r>
            <a:r>
              <a:rPr lang="en-US" sz="2400" noProof="1">
                <a:solidFill>
                  <a:schemeClr val="bg1"/>
                </a:solidFill>
              </a:rPr>
              <a:t>toLowerCase</a:t>
            </a:r>
            <a:r>
              <a:rPr lang="en-US" sz="2400" noProof="1">
                <a:solidFill>
                  <a:schemeClr val="accent4"/>
                </a:solidFill>
              </a:rPr>
              <a:t>()</a:t>
            </a:r>
            <a:r>
              <a:rPr lang="en-US" sz="2400" noProof="1"/>
              <a:t>));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console.log([</a:t>
            </a:r>
            <a:r>
              <a:rPr lang="en-US" sz="2400" noProof="1">
                <a:solidFill>
                  <a:schemeClr val="accent4"/>
                </a:solidFill>
              </a:rPr>
              <a:t>...</a:t>
            </a:r>
            <a:r>
              <a:rPr lang="en-US" sz="2400" noProof="1"/>
              <a:t>words.</a:t>
            </a:r>
            <a:r>
              <a:rPr lang="en-US" sz="2400" noProof="1">
                <a:solidFill>
                  <a:schemeClr val="bg1"/>
                </a:solidFill>
              </a:rPr>
              <a:t>values()</a:t>
            </a:r>
            <a:r>
              <a:rPr lang="en-US" sz="2400" noProof="1"/>
              <a:t>].</a:t>
            </a:r>
            <a:r>
              <a:rPr lang="en-US" sz="2400" noProof="1">
                <a:solidFill>
                  <a:schemeClr val="bg1"/>
                </a:solidFill>
              </a:rPr>
              <a:t>join</a:t>
            </a:r>
            <a:r>
              <a:rPr lang="en-US" sz="2400" noProof="1"/>
              <a:t>(", "))^;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уникални думи в текст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592" y="61173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Проверете решението си тук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https://judge.softuni.bg/Contests/315</a:t>
            </a:r>
            <a:endParaRPr lang="en-US" sz="2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5322466"/>
            <a:ext cx="109511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extractWords([</a:t>
            </a:r>
            <a:r>
              <a:rPr lang="en-US" sz="2400" dirty="0">
                <a:solidFill>
                  <a:schemeClr val="bg1"/>
                </a:solidFill>
              </a:rPr>
              <a:t>'JS and Node.js</a:t>
            </a:r>
            <a:r>
              <a:rPr lang="en-US" sz="2400" dirty="0">
                <a:solidFill>
                  <a:schemeClr val="accent1"/>
                </a:solidFill>
              </a:rPr>
              <a:t>',</a:t>
            </a:r>
            <a:r>
              <a:rPr lang="en-US" sz="2400" dirty="0">
                <a:solidFill>
                  <a:schemeClr val="bg1"/>
                </a:solidFill>
              </a:rPr>
              <a:t> 'JS again and again'</a:t>
            </a:r>
            <a:r>
              <a:rPr lang="en-US" sz="2400" dirty="0">
                <a:solidFill>
                  <a:schemeClr val="tx1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0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28FD4F35-43D3-48BE-BE8F-72AE1707B2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E2ACA-107D-4E28-8D3B-575AB408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423" y="1559228"/>
            <a:ext cx="7876577" cy="488477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using System;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sz="28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class </a:t>
            </a:r>
            <a:r>
              <a:rPr lang="en-US" sz="2800" noProof="1">
                <a:solidFill>
                  <a:schemeClr val="bg1"/>
                </a:solidFill>
              </a:rPr>
              <a:t>HelloCSharp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static void </a:t>
            </a:r>
            <a:r>
              <a:rPr lang="en-US" sz="2800" noProof="1">
                <a:solidFill>
                  <a:schemeClr val="bg1"/>
                </a:solidFill>
              </a:rPr>
              <a:t>Main()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  Console.</a:t>
            </a:r>
            <a:r>
              <a:rPr lang="en-US" sz="2800" noProof="1">
                <a:solidFill>
                  <a:schemeClr val="bg1"/>
                </a:solidFill>
              </a:rPr>
              <a:t>WriteLine</a:t>
            </a:r>
            <a:r>
              <a:rPr lang="en-US" sz="2800" noProof="1">
                <a:solidFill>
                  <a:schemeClr val="tx1"/>
                </a:solidFill>
              </a:rPr>
              <a:t>("Hello, C#");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9254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bg-BG" dirty="0"/>
              <a:t>код</a:t>
            </a:r>
            <a:r>
              <a:rPr lang="en-US" dirty="0"/>
              <a:t> –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6724217" y="1224000"/>
            <a:ext cx="4410000" cy="1055608"/>
          </a:xfrm>
          <a:prstGeom prst="wedgeRoundRectCallout">
            <a:avLst>
              <a:gd name="adj1" fmla="val -70994"/>
              <a:gd name="adj2" fmla="val 179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Включваме стандартната библиотека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"System"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337742" y="1900285"/>
            <a:ext cx="2473464" cy="1532334"/>
          </a:xfrm>
          <a:prstGeom prst="wedgeRoundRectCallout">
            <a:avLst>
              <a:gd name="adj1" fmla="val 69575"/>
              <a:gd name="adj2" fmla="val -3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Дефинираме клас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"HelloCSharp"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8057571" y="2688257"/>
            <a:ext cx="3710846" cy="1532334"/>
          </a:xfrm>
          <a:prstGeom prst="wedgeRoundRectCallout">
            <a:avLst>
              <a:gd name="adj1" fmla="val -72382"/>
              <a:gd name="adj2" fmla="val 31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Дефинираме метод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входна точка на програмата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4825468" y="5364000"/>
            <a:ext cx="6898433" cy="1055608"/>
          </a:xfrm>
          <a:prstGeom prst="wedgeRoundRectCallout">
            <a:avLst>
              <a:gd name="adj1" fmla="val -57008"/>
              <a:gd name="adj2" fmla="val -55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Печатаме текст на конзолата, с извикване на метода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WriteLine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класа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Упражнения в клас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Практика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5372F-5FC3-467E-9D04-5350E606BA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9835" y="1644966"/>
            <a:ext cx="2092329" cy="20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715231CF-06A4-4F23-A88C-B975D8192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051312" y="1493178"/>
            <a:ext cx="6515100" cy="5010150"/>
            <a:chOff x="2836862" y="1238250"/>
            <a:chExt cx="6515100" cy="5010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 "</a:t>
            </a:r>
            <a:r>
              <a:rPr lang="en-US" dirty="0"/>
              <a:t>Login"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5442D-713B-4072-B481-A9A9EF02D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591774" cy="5528766"/>
          </a:xfrm>
        </p:spPr>
        <p:txBody>
          <a:bodyPr/>
          <a:lstStyle/>
          <a:p>
            <a:r>
              <a:rPr lang="bg-BG" dirty="0"/>
              <a:t>Начален екран за вход в приложението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EDF0C88-2A89-4EFD-AEF4-37B7AA50D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Group Table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589728"/>
              </p:ext>
            </p:extLst>
          </p:nvPr>
        </p:nvGraphicFramePr>
        <p:xfrm>
          <a:off x="1344214" y="1718290"/>
          <a:ext cx="9503572" cy="3421419"/>
        </p:xfrm>
        <a:graphic>
          <a:graphicData uri="http://schemas.openxmlformats.org/drawingml/2006/table">
            <a:tbl>
              <a:tblPr/>
              <a:tblGrid>
                <a:gridCol w="325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Първа колона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Втора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Третта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7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50790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Таблици</a:t>
            </a:r>
            <a:endParaRPr lang="bg-BG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Обекти и</a:t>
            </a:r>
            <a:r>
              <a:rPr lang="en-US" dirty="0"/>
              <a:t> JSON</a:t>
            </a:r>
          </a:p>
          <a:p>
            <a:pPr lvl="1"/>
            <a:r>
              <a:rPr lang="en-US" dirty="0"/>
              <a:t>JS </a:t>
            </a:r>
            <a:r>
              <a:rPr lang="bg-BG" dirty="0"/>
              <a:t>обекти</a:t>
            </a:r>
            <a:r>
              <a:rPr lang="en-US" dirty="0"/>
              <a:t> </a:t>
            </a:r>
            <a:r>
              <a:rPr lang="bg-BG" dirty="0"/>
              <a:t>и свойства</a:t>
            </a:r>
            <a:endParaRPr lang="en-US" dirty="0"/>
          </a:p>
          <a:p>
            <a:pPr lvl="1"/>
            <a:r>
              <a:rPr lang="en-US" dirty="0"/>
              <a:t>JSON: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dirty="0"/>
              <a:t>Асоциативни масиви</a:t>
            </a:r>
            <a:endParaRPr lang="en-US" dirty="0"/>
          </a:p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endParaRPr lang="en-US" dirty="0"/>
          </a:p>
          <a:p>
            <a:r>
              <a:rPr lang="bg-BG" dirty="0"/>
              <a:t>Класът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371A6A-3533-4C81-B7D4-5C2203E2E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B3974-906B-4DDC-BAA5-8A17E4D18B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 b="1" dirty="0">
                <a:solidFill>
                  <a:schemeClr val="bg1"/>
                </a:solidFill>
              </a:rPr>
              <a:t>Обектите</a:t>
            </a:r>
            <a:r>
              <a:rPr lang="bg-BG" dirty="0"/>
              <a:t> държат двойка ключ-стойност</a:t>
            </a:r>
            <a:endParaRPr lang="en-US" dirty="0"/>
          </a:p>
          <a:p>
            <a:pPr lvl="0"/>
            <a:r>
              <a:rPr lang="bg-BG" b="1" dirty="0">
                <a:solidFill>
                  <a:schemeClr val="bg1"/>
                </a:solidFill>
              </a:rPr>
              <a:t>Речниците</a:t>
            </a:r>
            <a:r>
              <a:rPr lang="en-US" dirty="0"/>
              <a:t> </a:t>
            </a:r>
            <a:r>
              <a:rPr lang="bg-BG" dirty="0"/>
              <a:t>съпоставят стойност към ключ</a:t>
            </a:r>
            <a:r>
              <a:rPr lang="en-US" dirty="0"/>
              <a:t>, </a:t>
            </a:r>
            <a:r>
              <a:rPr lang="bg-BG" dirty="0"/>
              <a:t>запазват реда им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bg-BG" dirty="0"/>
          </a:p>
          <a:p>
            <a:pPr lvl="0"/>
            <a:endParaRPr lang="en-US" dirty="0"/>
          </a:p>
          <a:p>
            <a:pPr lvl="0"/>
            <a:r>
              <a:rPr lang="bg-BG" b="1" dirty="0">
                <a:solidFill>
                  <a:schemeClr val="bg1"/>
                </a:solidFill>
              </a:rPr>
              <a:t>Множествата</a:t>
            </a:r>
            <a:r>
              <a:rPr lang="en-US" dirty="0"/>
              <a:t> </a:t>
            </a:r>
            <a:r>
              <a:rPr lang="bg-BG" dirty="0"/>
              <a:t>са колекции от уникални стойности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9BE44C-EB8F-44E1-AFF0-6F1A4294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5" name="Text Placeholder Code Box">
            <a:extLst>
              <a:ext uri="{FF2B5EF4-FFF2-40B4-BE49-F238E27FC236}">
                <a16:creationId xmlns:a16="http://schemas.microsoft.com/office/drawing/2014/main" id="{83AB8E31-228E-4B2C-851A-C8DD45C437DE}"/>
              </a:ext>
            </a:extLst>
          </p:cNvPr>
          <p:cNvSpPr txBox="1">
            <a:spLocks/>
          </p:cNvSpPr>
          <p:nvPr/>
        </p:nvSpPr>
        <p:spPr>
          <a:xfrm>
            <a:off x="1281004" y="2710483"/>
            <a:ext cx="9899996" cy="1708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let obj = </a:t>
            </a:r>
            <a:r>
              <a:rPr lang="en-US" sz="2800" dirty="0">
                <a:solidFill>
                  <a:srgbClr val="EA9100"/>
                </a:solidFill>
              </a:rPr>
              <a:t>{</a:t>
            </a:r>
            <a:r>
              <a:rPr lang="en-US" sz="2800" dirty="0"/>
              <a:t> name: "SoftUni", age: 3 </a:t>
            </a:r>
            <a:r>
              <a:rPr lang="en-US" sz="2800" dirty="0">
                <a:solidFill>
                  <a:srgbClr val="EA9100"/>
                </a:solidFill>
              </a:rPr>
              <a:t>}</a:t>
            </a:r>
            <a:r>
              <a:rPr lang="en-US" sz="2800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obj.age++;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srgbClr val="EA9100"/>
                </a:solidFill>
              </a:rPr>
              <a:t>delete</a:t>
            </a:r>
            <a:r>
              <a:rPr lang="en-US" sz="2800" dirty="0"/>
              <a:t> obj.name;</a:t>
            </a:r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DB6E1F0D-72E1-4D28-924D-E6D763DE2731}"/>
              </a:ext>
            </a:extLst>
          </p:cNvPr>
          <p:cNvSpPr txBox="1">
            <a:spLocks/>
          </p:cNvSpPr>
          <p:nvPr/>
        </p:nvSpPr>
        <p:spPr>
          <a:xfrm>
            <a:off x="1281001" y="5364000"/>
            <a:ext cx="9899996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let set = </a:t>
            </a:r>
            <a:r>
              <a:rPr lang="en-US" sz="2800" dirty="0">
                <a:solidFill>
                  <a:srgbClr val="EA9100"/>
                </a:solidFill>
              </a:rPr>
              <a:t>new Set()</a:t>
            </a:r>
            <a:r>
              <a:rPr lang="en-US" sz="2800" dirty="0"/>
              <a:t>; set.</a:t>
            </a:r>
            <a:r>
              <a:rPr lang="en-US" sz="2800" dirty="0">
                <a:solidFill>
                  <a:srgbClr val="EA9100"/>
                </a:solidFill>
              </a:rPr>
              <a:t>add</a:t>
            </a:r>
            <a:r>
              <a:rPr lang="en-US" sz="2800" dirty="0"/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231420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0495598" cy="545589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свободно учебно съдържание </a:t>
            </a:r>
            <a:r>
              <a:rPr lang="bg-BG" dirty="0"/>
              <a:t>и се разпространява под свободен лиценз </a:t>
            </a:r>
            <a:r>
              <a:rPr lang="en-US" b="1" dirty="0"/>
              <a:t>CC-BY-SA</a:t>
            </a:r>
          </a:p>
          <a:p>
            <a:pPr>
              <a:lnSpc>
                <a:spcPct val="120000"/>
              </a:lnSpc>
            </a:pP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>
              <a:lnSpc>
                <a:spcPct val="120000"/>
              </a:lnSpc>
            </a:pPr>
            <a:r>
              <a:rPr lang="bg-BG" dirty="0"/>
              <a:t>Работна група "Образование" @ БАСКОМ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hlinkClick r:id="rId3"/>
              </a:rPr>
              <a:t>https://github.com/BASSCOM-Edu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5151" y="1764000"/>
            <a:ext cx="1595849" cy="168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pic>
        <p:nvPicPr>
          <p:cNvPr id="4" name="License">
            <a:hlinkClick r:id="rId5"/>
            <a:extLst>
              <a:ext uri="{FF2B5EF4-FFF2-40B4-BE49-F238E27FC236}">
                <a16:creationId xmlns:a16="http://schemas.microsoft.com/office/drawing/2014/main" id="{9637DC7C-A4D5-4B55-8164-037B2364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283" y="3816867"/>
            <a:ext cx="3313434" cy="116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Logo">
            <a:hlinkClick r:id="rId7"/>
            <a:extLst>
              <a:ext uri="{FF2B5EF4-FFF2-40B4-BE49-F238E27FC236}">
                <a16:creationId xmlns:a16="http://schemas.microsoft.com/office/drawing/2014/main" id="{C795C292-C01D-4780-A018-22CF12288C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654" y="5354168"/>
            <a:ext cx="2638674" cy="10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845" y="1257427"/>
            <a:ext cx="4029423" cy="2808626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Обекти</a:t>
            </a:r>
            <a:r>
              <a:rPr lang="en-US" dirty="0"/>
              <a:t>, </a:t>
            </a:r>
            <a:r>
              <a:rPr lang="bg-BG" dirty="0"/>
              <a:t>свойства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Обекти в </a:t>
            </a:r>
            <a:r>
              <a:rPr lang="en-US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Кратко описание на </a:t>
            </a:r>
            <a:r>
              <a:rPr lang="bg-BG" b="1" dirty="0">
                <a:solidFill>
                  <a:schemeClr val="bg1"/>
                </a:solidFill>
              </a:rPr>
              <a:t>темата от този слайд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Клас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JavaScript – </a:t>
            </a:r>
            <a:r>
              <a:rPr lang="bg-BG" dirty="0"/>
              <a:t>пример: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520626" y="2799220"/>
            <a:ext cx="9124748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names = </a:t>
            </a:r>
            <a:r>
              <a:rPr lang="en-US" sz="2800" dirty="0">
                <a:solidFill>
                  <a:schemeClr val="bg1"/>
                </a:solidFill>
              </a:rPr>
              <a:t>new Set()</a:t>
            </a:r>
            <a:r>
              <a:rPr lang="en-US" sz="28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("Peter");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(20);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(5);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console.log(names.</a:t>
            </a:r>
            <a:r>
              <a:rPr lang="en-US" sz="2800" dirty="0">
                <a:solidFill>
                  <a:schemeClr val="bg1"/>
                </a:solidFill>
              </a:rPr>
              <a:t>has</a:t>
            </a:r>
            <a:r>
              <a:rPr lang="en-US" sz="2800" dirty="0"/>
              <a:t>('Peter'));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</a:t>
            </a:r>
            <a:r>
              <a:rPr lang="en-US" sz="2800" i="1" dirty="0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delete</a:t>
            </a:r>
            <a:r>
              <a:rPr lang="en-US" sz="2800" dirty="0"/>
              <a:t>(20); </a:t>
            </a:r>
            <a:r>
              <a:rPr lang="en-US" sz="2800" i="1" dirty="0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(let name </a:t>
            </a:r>
            <a:r>
              <a:rPr lang="en-US" sz="2800" dirty="0">
                <a:solidFill>
                  <a:schemeClr val="bg1"/>
                </a:solidFill>
              </a:rPr>
              <a:t>of</a:t>
            </a:r>
            <a:r>
              <a:rPr lang="en-US" sz="2800" dirty="0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37" y="2500194"/>
            <a:ext cx="5498663" cy="596553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Стандартен слайд: малко текст + код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DBE98FA-6812-449C-B038-58F6B4BCF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за абстрактен клас: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218D3C-6BD5-47EF-B377-AC5DD97581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420150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class Abstract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constructor()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if (</a:t>
            </a:r>
            <a:r>
              <a:rPr lang="en-US" noProof="1">
                <a:solidFill>
                  <a:schemeClr val="bg1"/>
                </a:solidFill>
              </a:rPr>
              <a:t>new.target </a:t>
            </a:r>
            <a:r>
              <a:rPr lang="en-US" noProof="1"/>
              <a:t>=== Abstract)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  </a:t>
            </a:r>
            <a:r>
              <a:rPr lang="en-US" noProof="1">
                <a:solidFill>
                  <a:schemeClr val="bg1"/>
                </a:solidFill>
              </a:rPr>
              <a:t>throw new TypeError</a:t>
            </a:r>
            <a:r>
              <a:rPr lang="en-US" noProof="1"/>
              <a:t>("Cannot construct Abstract</a:t>
            </a:r>
            <a:br>
              <a:rPr lang="en-US" noProof="1"/>
            </a:br>
            <a:r>
              <a:rPr lang="en-US" noProof="1"/>
              <a:t>        instances directly");</a:t>
            </a:r>
            <a:br>
              <a:rPr lang="en-US" noProof="1"/>
            </a:br>
            <a:r>
              <a:rPr lang="en-US" noProof="1"/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}</a:t>
            </a:r>
            <a:endParaRPr lang="en-US" dirty="0"/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класове в </a:t>
            </a:r>
            <a:r>
              <a:rPr lang="en-US" dirty="0"/>
              <a:t>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/>
              <a:t>Упражненията изискват</a:t>
            </a:r>
            <a:r>
              <a:rPr lang="en-US" dirty="0"/>
              <a:t> </a:t>
            </a:r>
            <a:r>
              <a:rPr lang="bg-BG" b="1" dirty="0"/>
              <a:t>да търсите в Интернет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bg-BG" dirty="0"/>
              <a:t>Това е важна част от образователния процес!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Някои упражнения нарочно нямат напътствия</a:t>
            </a: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bg-BG" dirty="0"/>
              <a:t>Научете се да търсите решения</a:t>
            </a:r>
            <a:r>
              <a:rPr lang="en-US" dirty="0"/>
              <a:t>!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Разработката на софтуер изисква</a:t>
            </a:r>
            <a:br>
              <a:rPr lang="en-US" dirty="0"/>
            </a:br>
            <a:r>
              <a:rPr lang="bg-BG" b="1" dirty="0"/>
              <a:t>всекидневно търсене и учене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bg-BG" dirty="0"/>
              <a:t>Без извинения, научете се да учите</a:t>
            </a:r>
            <a:r>
              <a:rPr lang="en-US" dirty="0"/>
              <a:t>!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Програмистите </a:t>
            </a:r>
            <a:r>
              <a:rPr lang="bg-BG" dirty="0" err="1"/>
              <a:t>учаат</a:t>
            </a:r>
            <a:r>
              <a:rPr lang="bg-BG" dirty="0"/>
              <a:t> нови технологии и езици постоянно</a:t>
            </a:r>
            <a:r>
              <a:rPr lang="en-US" dirty="0"/>
              <a:t>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5792" y="4093926"/>
            <a:ext cx="1591194" cy="1585074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589" y="3484077"/>
            <a:ext cx="1603248" cy="1564923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779" y="1944000"/>
            <a:ext cx="1719221" cy="1694661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Научете се да търсите в Интернет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3DA3E7F-DAD9-4215-A0F8-13F2E521B7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Някои чести грешки:</a:t>
            </a:r>
          </a:p>
        </p:txBody>
      </p:sp>
      <p:sp>
        <p:nvSpPr>
          <p:cNvPr id="8" name="Code Box 2">
            <a:extLst>
              <a:ext uri="{FF2B5EF4-FFF2-40B4-BE49-F238E27FC236}">
                <a16:creationId xmlns:a16="http://schemas.microsoft.com/office/drawing/2014/main" id="{4BFDCE37-3C19-4DB8-B86E-2162CAF75DC5}"/>
              </a:ext>
            </a:extLst>
          </p:cNvPr>
          <p:cNvSpPr txBox="1">
            <a:spLocks/>
          </p:cNvSpPr>
          <p:nvPr/>
        </p:nvSpPr>
        <p:spPr>
          <a:xfrm>
            <a:off x="2200747" y="4349371"/>
            <a:ext cx="795955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class Circle {</a:t>
            </a:r>
          </a:p>
          <a:p>
            <a:r>
              <a:rPr lang="en-US" sz="2800" dirty="0"/>
              <a:t>  constructor(r) { this.radius = r; }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12" name="Picture Delete">
            <a:extLst>
              <a:ext uri="{FF2B5EF4-FFF2-40B4-BE49-F238E27FC236}">
                <a16:creationId xmlns:a16="http://schemas.microsoft.com/office/drawing/2014/main" id="{8F47C340-724E-4E52-9B39-DE464D64D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4019962"/>
            <a:ext cx="871392" cy="901196"/>
          </a:xfrm>
          <a:prstGeom prst="rect">
            <a:avLst/>
          </a:prstGeom>
        </p:spPr>
      </p:pic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6000" y="2169829"/>
            <a:ext cx="7588608" cy="155462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class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constructor(r) { this.radius = r;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bg-BG" sz="2800" b="1" dirty="0">
              <a:latin typeface="Consolas" pitchFamily="49" charset="0"/>
            </a:endParaRPr>
          </a:p>
        </p:txBody>
      </p:sp>
      <p:pic>
        <p:nvPicPr>
          <p:cNvPr id="10" name="Picture Confirm" descr="A close up of a logo&#10;&#10;Description automatically generated">
            <a:extLst>
              <a:ext uri="{FF2B5EF4-FFF2-40B4-BE49-F238E27FC236}">
                <a16:creationId xmlns:a16="http://schemas.microsoft.com/office/drawing/2014/main" id="{CDB335DC-D09D-4D37-BF2D-5082AACE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76" y="1883980"/>
            <a:ext cx="871392" cy="895677"/>
          </a:xfrm>
          <a:prstGeom prst="rect">
            <a:avLst/>
          </a:prstGeom>
        </p:spPr>
      </p:pic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Индентация на блоковете с код</a:t>
            </a:r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EEA7FA5-B862-4E97-AB21-0DD504200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de Box Right"/>
          <p:cNvSpPr>
            <a:spLocks noChangeArrowheads="1"/>
          </p:cNvSpPr>
          <p:nvPr/>
        </p:nvSpPr>
        <p:spPr bwMode="auto">
          <a:xfrm>
            <a:off x="6900776" y="4817692"/>
            <a:ext cx="3789507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"/>
          <p:cNvSpPr/>
          <p:nvPr/>
        </p:nvSpPr>
        <p:spPr>
          <a:xfrm>
            <a:off x="5824517" y="5105578"/>
            <a:ext cx="542966" cy="381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Code Box Left"/>
          <p:cNvSpPr>
            <a:spLocks noChangeArrowheads="1"/>
          </p:cNvSpPr>
          <p:nvPr/>
        </p:nvSpPr>
        <p:spPr bwMode="auto">
          <a:xfrm>
            <a:off x="990602" y="4294473"/>
            <a:ext cx="4300624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D8D3BA-5008-481A-B440-687E41B2909A}"/>
              </a:ext>
            </a:extLst>
          </p:cNvPr>
          <p:cNvGrpSpPr/>
          <p:nvPr/>
        </p:nvGrpSpPr>
        <p:grpSpPr>
          <a:xfrm>
            <a:off x="990601" y="1572711"/>
            <a:ext cx="2057400" cy="2266860"/>
            <a:chOff x="6475412" y="933540"/>
            <a:chExt cx="2057400" cy="226686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0876DB-1F05-489D-9710-E9FBB41BCEE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AMD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D4D3-D35F-44B1-8F01-4063A54C49BE}"/>
                </a:ext>
              </a:extLst>
            </p:cNvPr>
            <p:cNvGrpSpPr/>
            <p:nvPr/>
          </p:nvGrpSpPr>
          <p:grpSpPr>
            <a:xfrm>
              <a:off x="6727403" y="1447800"/>
              <a:ext cx="1553419" cy="1552371"/>
              <a:chOff x="6746894" y="1549511"/>
              <a:chExt cx="1553419" cy="155237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58493CB-9DE6-472E-B4D7-B912A31CFBC3}"/>
                  </a:ext>
                </a:extLst>
              </p:cNvPr>
              <p:cNvSpPr/>
              <p:nvPr/>
            </p:nvSpPr>
            <p:spPr>
              <a:xfrm>
                <a:off x="6746894" y="2066970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Curl.js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CFFEA68-589C-41FF-9DA4-446249A8E3EC}"/>
                  </a:ext>
                </a:extLst>
              </p:cNvPr>
              <p:cNvSpPr/>
              <p:nvPr/>
            </p:nvSpPr>
            <p:spPr>
              <a:xfrm>
                <a:off x="6746894" y="1549511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Require</a:t>
                </a:r>
              </a:p>
            </p:txBody>
          </p:sp>
          <p:sp>
            <p:nvSpPr>
              <p:cNvPr id="49" name="Rectangle: Rounded Corners 13">
                <a:extLst>
                  <a:ext uri="{FF2B5EF4-FFF2-40B4-BE49-F238E27FC236}">
                    <a16:creationId xmlns:a16="http://schemas.microsoft.com/office/drawing/2014/main" id="{DF415F72-91A3-402F-B7C5-85E9C207F141}"/>
                  </a:ext>
                </a:extLst>
              </p:cNvPr>
              <p:cNvSpPr/>
              <p:nvPr/>
            </p:nvSpPr>
            <p:spPr>
              <a:xfrm>
                <a:off x="6746894" y="2584426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SystemJS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435164-CEDB-4544-A3F6-F45584505398}"/>
              </a:ext>
            </a:extLst>
          </p:cNvPr>
          <p:cNvGrpSpPr/>
          <p:nvPr/>
        </p:nvGrpSpPr>
        <p:grpSpPr>
          <a:xfrm>
            <a:off x="5824517" y="1539000"/>
            <a:ext cx="5355416" cy="2655673"/>
            <a:chOff x="5048995" y="1711731"/>
            <a:chExt cx="5355416" cy="265567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477000" y="1711731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JavaScript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1B3868B-FAE1-41FF-9544-1DA655261587}"/>
                </a:ext>
              </a:extLst>
            </p:cNvPr>
            <p:cNvGrpSpPr/>
            <p:nvPr/>
          </p:nvGrpSpPr>
          <p:grpSpPr>
            <a:xfrm>
              <a:off x="5048995" y="3849948"/>
              <a:ext cx="5355416" cy="517456"/>
              <a:chOff x="568292" y="5426144"/>
              <a:chExt cx="5355416" cy="517456"/>
            </a:xfrm>
          </p:grpSpPr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D62B6561-5A94-41EA-9D2C-AEF68E17AE59}"/>
                  </a:ext>
                </a:extLst>
              </p:cNvPr>
              <p:cNvSpPr/>
              <p:nvPr/>
            </p:nvSpPr>
            <p:spPr>
              <a:xfrm>
                <a:off x="2469290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Chrome</a:t>
                </a:r>
              </a:p>
            </p:txBody>
          </p:sp>
          <p:sp>
            <p:nvSpPr>
              <p:cNvPr id="53" name="Rectangle: Rounded Corners 13">
                <a:extLst>
                  <a:ext uri="{FF2B5EF4-FFF2-40B4-BE49-F238E27FC236}">
                    <a16:creationId xmlns:a16="http://schemas.microsoft.com/office/drawing/2014/main" id="{63E9D2A8-2543-4FC0-8C6E-72F1F013A60B}"/>
                  </a:ext>
                </a:extLst>
              </p:cNvPr>
              <p:cNvSpPr/>
              <p:nvPr/>
            </p:nvSpPr>
            <p:spPr>
              <a:xfrm>
                <a:off x="568292" y="5426144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Edge</a:t>
                </a:r>
              </a:p>
            </p:txBody>
          </p:sp>
          <p:sp>
            <p:nvSpPr>
              <p:cNvPr id="54" name="Rectangle: Rounded Corners 13">
                <a:extLst>
                  <a:ext uri="{FF2B5EF4-FFF2-40B4-BE49-F238E27FC236}">
                    <a16:creationId xmlns:a16="http://schemas.microsoft.com/office/drawing/2014/main" id="{37C0921D-408D-456E-B985-258DCFAD3736}"/>
                  </a:ext>
                </a:extLst>
              </p:cNvPr>
              <p:cNvSpPr/>
              <p:nvPr/>
            </p:nvSpPr>
            <p:spPr>
              <a:xfrm>
                <a:off x="4370289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Firefox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262C47B-64D1-414B-BDCD-15C58734B50E}"/>
                </a:ext>
              </a:extLst>
            </p:cNvPr>
            <p:cNvGrpSpPr/>
            <p:nvPr/>
          </p:nvGrpSpPr>
          <p:grpSpPr>
            <a:xfrm>
              <a:off x="6053224" y="2533224"/>
              <a:ext cx="3443201" cy="1316723"/>
              <a:chOff x="6053224" y="2533225"/>
              <a:chExt cx="3443201" cy="1269319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3224" y="2533225"/>
                <a:ext cx="1673478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B5DD7-5396-4DF8-ABFD-3E3DC752D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0" cy="1269319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0AC8BB8-B33F-43C1-9937-DC69A729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1769723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bg-BG" dirty="0"/>
              <a:t>Примерни 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07293CE-0BF1-4F01-BE07-8B36E3A00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246000" y="1873452"/>
            <a:ext cx="541142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class Person {</a:t>
            </a:r>
          </a:p>
          <a:p>
            <a:r>
              <a:rPr lang="en-US" noProof="1"/>
              <a:t>  constructor(name) {</a:t>
            </a:r>
          </a:p>
          <a:p>
            <a:r>
              <a:rPr lang="en-US" noProof="1"/>
              <a:t>    this.name = name;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toString() {</a:t>
            </a:r>
          </a:p>
          <a:p>
            <a:r>
              <a:rPr lang="en-US" noProof="1"/>
              <a:t>    return `I'm ${this.name}`;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  <a:p>
            <a:r>
              <a:rPr lang="en-US" noProof="1">
                <a:solidFill>
                  <a:schemeClr val="bg1"/>
                </a:solidFill>
              </a:rPr>
              <a:t>module.exports</a:t>
            </a:r>
            <a:r>
              <a:rPr lang="en-US" noProof="1"/>
              <a:t> = Person;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246000" y="1286011"/>
            <a:ext cx="541142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person.js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5969773" y="3148965"/>
            <a:ext cx="5958012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Person = </a:t>
            </a:r>
            <a:r>
              <a:rPr lang="en-US" noProof="1">
                <a:solidFill>
                  <a:schemeClr val="bg1"/>
                </a:solidFill>
              </a:rPr>
              <a:t>require</a:t>
            </a:r>
            <a:r>
              <a:rPr lang="en-US" noProof="1"/>
              <a:t>('./person');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 = new Person('Pesho');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console.log(p.toString());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5969773" y="2561524"/>
            <a:ext cx="595801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algn="ctr"/>
            <a:r>
              <a:rPr lang="en-US" noProof="1"/>
              <a:t>app.js</a:t>
            </a:r>
          </a:p>
        </p:txBody>
      </p:sp>
      <p:sp>
        <p:nvSpPr>
          <p:cNvPr id="41" name="Oval 40"/>
          <p:cNvSpPr/>
          <p:nvPr/>
        </p:nvSpPr>
        <p:spPr>
          <a:xfrm>
            <a:off x="1311092" y="1968907"/>
            <a:ext cx="1193271" cy="42163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Freeform: Shape 41"/>
          <p:cNvSpPr/>
          <p:nvPr/>
        </p:nvSpPr>
        <p:spPr>
          <a:xfrm>
            <a:off x="2366715" y="1791275"/>
            <a:ext cx="6622182" cy="240534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54627" y="5986294"/>
            <a:ext cx="1851811" cy="5575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44" name="Freeform: Shape 43"/>
          <p:cNvSpPr/>
          <p:nvPr/>
        </p:nvSpPr>
        <p:spPr>
          <a:xfrm>
            <a:off x="3541440" y="2484311"/>
            <a:ext cx="3753411" cy="350198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711445" y="3222631"/>
            <a:ext cx="1166812" cy="405377"/>
          </a:xfrm>
          <a:prstGeom prst="rect">
            <a:avLst/>
          </a:prstGeom>
          <a:solidFill>
            <a:schemeClr val="tx1">
              <a:lumMod val="40000"/>
              <a:lumOff val="60000"/>
              <a:alpha val="41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 с анимации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3412</TotalTime>
  <Words>1427</Words>
  <Application>Microsoft Office PowerPoint</Application>
  <PresentationFormat>Widescreen</PresentationFormat>
  <Paragraphs>257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Добре дошли в БАСКОМ</vt:lpstr>
      <vt:lpstr>Съдържание</vt:lpstr>
      <vt:lpstr>Обекти в JS</vt:lpstr>
      <vt:lpstr>Стандартен слайд: малко текст + код</vt:lpstr>
      <vt:lpstr>Абстрактни класове в JS</vt:lpstr>
      <vt:lpstr>Научете се да търсите в Интернет</vt:lpstr>
      <vt:lpstr>Индентация на блоковете с код</vt:lpstr>
      <vt:lpstr>Примерни диаграми</vt:lpstr>
      <vt:lpstr>Сорс код с анимации</vt:lpstr>
      <vt:lpstr>Графични елементи</vt:lpstr>
      <vt:lpstr>Акценти</vt:lpstr>
      <vt:lpstr>Още акценти</vt:lpstr>
      <vt:lpstr>Класът "Set" в JavaScript</vt:lpstr>
      <vt:lpstr>Задача: уникални думи в текст</vt:lpstr>
      <vt:lpstr>Решение: уникални думи в текст</vt:lpstr>
      <vt:lpstr>C# код – как работи?</vt:lpstr>
      <vt:lpstr>Практика</vt:lpstr>
      <vt:lpstr>Екран "Login"</vt:lpstr>
      <vt:lpstr>Таблици</vt:lpstr>
      <vt:lpstr>Какво научихме днес?</vt:lpstr>
      <vt:lpstr>Въпроси?</vt:lpstr>
      <vt:lpstr>Лиценз</vt:lpstr>
    </vt:vector>
  </TitlesOfParts>
  <Company>BASSCOM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BASSCOM Education</dc:title>
  <dc:subject>Software Development</dc:subject>
  <dc:creator>BASSCOM</dc:creator>
  <cp:keywords>programming; training; course</cp:keywords>
  <dc:description>BASSCOM Education Group: https://github.com/BASSCOM-Edu
With the kind support of SoftUni: https://softuni.org</dc:description>
  <cp:lastModifiedBy>Svetlin Nakov</cp:lastModifiedBy>
  <cp:revision>1</cp:revision>
  <dcterms:created xsi:type="dcterms:W3CDTF">2018-05-23T13:08:44Z</dcterms:created>
  <dcterms:modified xsi:type="dcterms:W3CDTF">2020-10-20T21:55:24Z</dcterms:modified>
  <cp:category/>
</cp:coreProperties>
</file>