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78" r:id="rId40"/>
    <p:sldId id="576"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78"/>
            <p14:sldId id="576"/>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64573" autoAdjust="0"/>
  </p:normalViewPr>
  <p:slideViewPr>
    <p:cSldViewPr showGuides="1">
      <p:cViewPr varScale="1">
        <p:scale>
          <a:sx n="52" d="100"/>
          <a:sy n="52" d="100"/>
        </p:scale>
        <p:origin x="1742" y="4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12.11.2020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2C1D5B39-41F0-4229-8C8C-466A007506D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43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D0AD7510-561B-407F-B949-8031678543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24901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www.xs-software.com/" TargetMode="Externa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9.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www.telenor.bg/" TargetMode="External"/><Relationship Id="rId24" Type="http://schemas.openxmlformats.org/officeDocument/2006/relationships/image" Target="../media/image3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29.png"/><Relationship Id="rId19" Type="http://schemas.openxmlformats.org/officeDocument/2006/relationships/hyperlink" Target="http://smartit.bg/" TargetMode="External"/><Relationship Id="rId4" Type="http://schemas.openxmlformats.org/officeDocument/2006/relationships/image" Target="../media/image26.png"/><Relationship Id="rId9" Type="http://schemas.openxmlformats.org/officeDocument/2006/relationships/hyperlink" Target="https://www.softwaregroup.com/" TargetMode="External"/><Relationship Id="rId14" Type="http://schemas.openxmlformats.org/officeDocument/2006/relationships/image" Target="../media/image31.png"/><Relationship Id="rId22"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39.png"/><Relationship Id="rId4" Type="http://schemas.openxmlformats.org/officeDocument/2006/relationships/hyperlink" Target="https://www.onebitsoftware.net/" TargetMode="External"/><Relationship Id="rId9" Type="http://schemas.openxmlformats.org/officeDocument/2006/relationships/image" Target="../media/image41.gif"/></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r>
              <a:rPr lang="en-GB" b="1" dirty="0"/>
              <a:t>Binary to decimal</a:t>
            </a:r>
          </a:p>
          <a:p>
            <a:pPr lvl="1"/>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r>
              <a:rPr lang="en-GB" b="1" dirty="0"/>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b="1" dirty="0"/>
              <a:t>Read the input </a:t>
            </a:r>
            <a:r>
              <a:rPr lang="en-GB" dirty="0"/>
              <a:t>from the user: </a:t>
            </a:r>
            <a:r>
              <a:rPr lang="en-GB" b="1" dirty="0">
                <a:solidFill>
                  <a:schemeClr val="bg1"/>
                </a:solidFill>
              </a:rPr>
              <a:t>n</a:t>
            </a:r>
            <a:r>
              <a:rPr lang="en-GB" dirty="0"/>
              <a:t> and </a:t>
            </a:r>
            <a:r>
              <a:rPr lang="en-GB" b="1" dirty="0">
                <a:solidFill>
                  <a:schemeClr val="bg1"/>
                </a:solidFill>
              </a:rPr>
              <a:t>b</a:t>
            </a:r>
          </a:p>
          <a:p>
            <a:pPr marL="514350" indent="-514350">
              <a:buFont typeface="+mj-lt"/>
              <a:buAutoNum type="arabicPeriod"/>
            </a:pPr>
            <a:r>
              <a:rPr lang="en-GB" b="1" dirty="0"/>
              <a:t>Convert the input to binary </a:t>
            </a:r>
            <a:r>
              <a:rPr lang="en-GB" dirty="0"/>
              <a:t>system</a:t>
            </a:r>
            <a:br>
              <a:rPr lang="en-GB" dirty="0"/>
            </a:br>
            <a:r>
              <a:rPr lang="en-GB" dirty="0"/>
              <a:t>(collect the reminders of division by 2)</a:t>
            </a:r>
          </a:p>
          <a:p>
            <a:pPr marL="514350" indent="-514350">
              <a:buFont typeface="+mj-lt"/>
              <a:buAutoNum type="arabicPeriod"/>
            </a:pPr>
            <a:r>
              <a:rPr lang="en-GB" b="1" dirty="0"/>
              <a:t>Count the digits </a:t>
            </a:r>
            <a:r>
              <a:rPr lang="en-GB" b="1" dirty="0">
                <a:solidFill>
                  <a:schemeClr val="bg1"/>
                </a:solidFill>
              </a:rPr>
              <a:t>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t>count</a:t>
            </a:r>
          </a:p>
          <a:p>
            <a:endParaRPr lang="en-GB" dirty="0"/>
          </a:p>
          <a:p>
            <a:r>
              <a:rPr lang="en-GB" dirty="0"/>
              <a:t>Another solution is to use </a:t>
            </a:r>
            <a:r>
              <a:rPr lang="en-GB" b="1" dirty="0"/>
              <a:t>bitwise operations</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a:p>
            <a:pPr>
              <a:buClr>
                <a:schemeClr val="tx1"/>
              </a:buClr>
            </a:pPr>
            <a:endParaRPr lang="en-GB" dirty="0"/>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highlight>
                  <a:srgbClr val="C0C0C0"/>
                </a:highlight>
              </a:rPr>
              <a:t>11</a:t>
            </a:r>
            <a:r>
              <a:rPr lang="en-GB" sz="2600" dirty="0">
                <a:solidFill>
                  <a:schemeClr val="tx1"/>
                </a:solidFill>
              </a:rPr>
              <a:t>*4096 + </a:t>
            </a:r>
            <a:r>
              <a:rPr lang="en-GB" sz="2600" dirty="0">
                <a:solidFill>
                  <a:schemeClr val="bg1">
                    <a:lumMod val="75000"/>
                  </a:schemeClr>
                </a:solidFill>
                <a:highlight>
                  <a:srgbClr val="C0C0C0"/>
                </a:highlight>
              </a:rPr>
              <a:t>7</a:t>
            </a:r>
            <a:r>
              <a:rPr lang="en-GB" sz="2600" dirty="0">
                <a:solidFill>
                  <a:schemeClr val="tx1"/>
                </a:solidFill>
              </a:rPr>
              <a:t>*256 + </a:t>
            </a:r>
            <a:r>
              <a:rPr lang="en-GB" sz="2600" dirty="0">
                <a:solidFill>
                  <a:schemeClr val="bg1">
                    <a:lumMod val="75000"/>
                  </a:schemeClr>
                </a:solidFill>
                <a:highlight>
                  <a:srgbClr val="C0C0C0"/>
                </a:highlight>
              </a:rPr>
              <a:t>15</a:t>
            </a:r>
            <a:r>
              <a:rPr lang="en-GB" sz="2600" dirty="0">
                <a:solidFill>
                  <a:schemeClr val="tx1"/>
                </a:solidFill>
              </a:rPr>
              <a:t>*16 + </a:t>
            </a:r>
            <a:r>
              <a:rPr lang="en-GB" sz="2600" dirty="0">
                <a:solidFill>
                  <a:schemeClr val="bg1">
                    <a:lumMod val="75000"/>
                  </a:schemeClr>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b="1" dirty="0"/>
              <a:t>Hexadecimal to decimal</a:t>
            </a:r>
          </a:p>
          <a:p>
            <a:pPr lvl="1"/>
            <a:r>
              <a:rPr lang="en-GB" dirty="0"/>
              <a:t>Multiply each digit to its weight (power of 16)</a:t>
            </a:r>
          </a:p>
          <a:p>
            <a:endParaRPr lang="en-GB" dirty="0"/>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r>
              <a:rPr lang="en-GB" b="1" dirty="0"/>
              <a:t>Decimal to 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*256 + </a:t>
            </a:r>
            <a:r>
              <a:rPr lang="en-GB" sz="2200" dirty="0">
                <a:solidFill>
                  <a:schemeClr val="bg1">
                    <a:lumMod val="75000"/>
                  </a:schemeClr>
                </a:solidFill>
                <a:highlight>
                  <a:srgbClr val="C0C0C0"/>
                </a:highlight>
              </a:rPr>
              <a:t>15</a:t>
            </a:r>
            <a:r>
              <a:rPr lang="en-GB" sz="2200" dirty="0">
                <a:solidFill>
                  <a:schemeClr val="tx1"/>
                </a:solidFill>
              </a:rPr>
              <a:t>*16 + </a:t>
            </a:r>
            <a:r>
              <a:rPr lang="en-GB" sz="2200" dirty="0">
                <a:solidFill>
                  <a:schemeClr val="bg1">
                    <a:lumMod val="75000"/>
                  </a:schemeClr>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pPr>
            <a:r>
              <a:rPr lang="en-GB" b="1" dirty="0"/>
              <a:t>Integer numbers </a:t>
            </a:r>
            <a:r>
              <a:rPr lang="en-GB" dirty="0"/>
              <a:t>are sequences of bits</a:t>
            </a:r>
          </a:p>
          <a:p>
            <a:pPr>
              <a:lnSpc>
                <a:spcPct val="100000"/>
              </a:lnSpc>
            </a:pPr>
            <a:r>
              <a:rPr lang="en-GB" dirty="0"/>
              <a:t>Can be </a:t>
            </a:r>
            <a:r>
              <a:rPr lang="en-GB" b="1" dirty="0"/>
              <a:t>signed</a:t>
            </a:r>
            <a:r>
              <a:rPr lang="en-GB" dirty="0"/>
              <a:t> (in most cases) or </a:t>
            </a:r>
            <a:r>
              <a:rPr lang="en-GB" b="1" dirty="0"/>
              <a:t>unsigned</a:t>
            </a:r>
          </a:p>
          <a:p>
            <a:pPr lvl="1">
              <a:lnSpc>
                <a:spcPct val="100000"/>
              </a:lnSpc>
            </a:pPr>
            <a:r>
              <a:rPr lang="en-GB" dirty="0"/>
              <a:t>The </a:t>
            </a:r>
            <a:r>
              <a:rPr lang="en-GB" b="1" dirty="0"/>
              <a:t>sign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b="1" dirty="0"/>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b="1" dirty="0"/>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Font typeface="+mj-lt"/>
              <a:buAutoNum type="arabicPeriod"/>
            </a:pPr>
            <a:r>
              <a:rPr lang="en-GB" dirty="0"/>
              <a:t>What is a </a:t>
            </a:r>
            <a:r>
              <a:rPr lang="en-GB" b="1" dirty="0"/>
              <a:t>Bit</a:t>
            </a:r>
            <a:r>
              <a:rPr lang="en-GB" dirty="0"/>
              <a:t>, </a:t>
            </a:r>
            <a:r>
              <a:rPr lang="en-GB" b="1" dirty="0"/>
              <a:t>Byte</a:t>
            </a:r>
            <a:r>
              <a:rPr lang="en-GB" dirty="0"/>
              <a:t>, </a:t>
            </a:r>
            <a:r>
              <a:rPr lang="en-GB" b="1" dirty="0"/>
              <a:t>KB</a:t>
            </a:r>
            <a:r>
              <a:rPr lang="en-GB" dirty="0"/>
              <a:t>, </a:t>
            </a:r>
            <a:r>
              <a:rPr lang="en-GB" b="1" dirty="0"/>
              <a:t>MB</a:t>
            </a:r>
            <a:r>
              <a:rPr lang="en-GB" dirty="0"/>
              <a:t>?</a:t>
            </a:r>
          </a:p>
          <a:p>
            <a:pPr marL="514350" indent="-514350">
              <a:buFont typeface="+mj-lt"/>
              <a:buAutoNum type="arabicPeriod"/>
            </a:pPr>
            <a:r>
              <a:rPr lang="en-GB" b="1" dirty="0"/>
              <a:t>Numerals Systems</a:t>
            </a:r>
          </a:p>
          <a:p>
            <a:pPr lvl="1"/>
            <a:r>
              <a:rPr lang="en-GB" dirty="0"/>
              <a:t>Decimal, Binary, Hexadecimal</a:t>
            </a:r>
          </a:p>
          <a:p>
            <a:pPr lvl="1"/>
            <a:r>
              <a:rPr lang="en-GB" dirty="0"/>
              <a:t>Conversion between Numeral Systems</a:t>
            </a:r>
            <a:endParaRPr lang="bg-BG" dirty="0"/>
          </a:p>
          <a:p>
            <a:pPr marL="514350" indent="-514350">
              <a:buFont typeface="+mj-lt"/>
              <a:buAutoNum type="arabicPeriod"/>
            </a:pPr>
            <a:r>
              <a:rPr lang="en-GB" b="1" dirty="0"/>
              <a:t>Representation of Data </a:t>
            </a:r>
            <a:r>
              <a:rPr lang="en-GB" dirty="0"/>
              <a:t>in </a:t>
            </a:r>
            <a:r>
              <a:rPr lang="en-US" dirty="0"/>
              <a:t>Computer </a:t>
            </a:r>
            <a:r>
              <a:rPr lang="en-GB" dirty="0"/>
              <a:t>Memory</a:t>
            </a:r>
          </a:p>
          <a:p>
            <a:pPr lvl="1"/>
            <a:r>
              <a:rPr lang="en-GB" dirty="0"/>
              <a:t>Representing Integers, Real Numbers and Text</a:t>
            </a:r>
          </a:p>
          <a:p>
            <a:pPr marL="514350" indent="-514350">
              <a:buFont typeface="+mj-lt"/>
              <a:buAutoNum type="arabicPeriod"/>
            </a:pPr>
            <a:r>
              <a:rPr lang="en-GB" b="1" dirty="0"/>
              <a:t>Bitwise Operations</a:t>
            </a:r>
            <a:r>
              <a:rPr lang="bg-BG" dirty="0"/>
              <a:t>: </a:t>
            </a:r>
            <a:r>
              <a:rPr lang="en-US" b="1" dirty="0"/>
              <a:t>&amp;</a:t>
            </a:r>
            <a:r>
              <a:rPr lang="en-US" dirty="0"/>
              <a:t>, </a:t>
            </a:r>
            <a:r>
              <a:rPr lang="en-US" b="1" dirty="0"/>
              <a:t>I</a:t>
            </a:r>
            <a:r>
              <a:rPr lang="en-US" dirty="0"/>
              <a:t>, </a:t>
            </a:r>
            <a:r>
              <a:rPr lang="en-US" b="1" dirty="0"/>
              <a:t>^</a:t>
            </a:r>
            <a:r>
              <a:rPr lang="en-US" dirty="0"/>
              <a:t>, </a:t>
            </a:r>
            <a:r>
              <a:rPr lang="en-US" b="1" dirty="0"/>
              <a:t>~</a:t>
            </a:r>
          </a:p>
          <a:p>
            <a:pPr lvl="1"/>
            <a:r>
              <a:rPr lang="en-GB" dirty="0"/>
              <a:t>Reading / Writing Bits from Integers</a:t>
            </a:r>
            <a:endParaRPr lang="en-US" b="1"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t>floating-point number</a:t>
            </a:r>
            <a:r>
              <a:rPr lang="en-GB" dirty="0"/>
              <a:t> format, defined by the </a:t>
            </a:r>
            <a:r>
              <a:rPr lang="en-GB" b="1" dirty="0">
                <a:solidFill>
                  <a:schemeClr val="bg1"/>
                </a:solidFill>
              </a:rPr>
              <a:t>IEEE 754 technical standard</a:t>
            </a:r>
            <a:endParaRPr lang="en-GB" dirty="0"/>
          </a:p>
          <a:p>
            <a:pPr>
              <a:buClr>
                <a:schemeClr val="tx1"/>
              </a:buClr>
            </a:pPr>
            <a:r>
              <a:rPr lang="en-GB" dirty="0"/>
              <a:t>The </a:t>
            </a:r>
            <a:r>
              <a:rPr lang="en-GB" b="1" dirty="0"/>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t>infinity</a:t>
            </a:r>
            <a:r>
              <a:rPr lang="en-GB" dirty="0"/>
              <a:t> and </a:t>
            </a:r>
            <a:r>
              <a:rPr lang="en-GB" b="1" noProof="1"/>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a:t>
            </a:r>
            <a:r>
              <a:rPr lang="en-GB" sz="3200" b="1" dirty="0"/>
              <a:t>0.3</a:t>
            </a:r>
            <a:r>
              <a:rPr lang="en-GB" sz="3200" dirty="0"/>
              <a:t>)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t>text characters</a:t>
            </a:r>
            <a:r>
              <a:rPr lang="en-GB" dirty="0"/>
              <a:t> 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t>
            </a:r>
            <a:r>
              <a:rPr lang="en-US" b="1" dirty="0"/>
              <a:t>ASCII code </a:t>
            </a:r>
            <a:r>
              <a:rPr lang="en-US" dirty="0"/>
              <a:t>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pPr>
            <a:r>
              <a:rPr lang="en-GB" dirty="0"/>
              <a:t>Supports many alphabets, e.g. Latin, Cyrillic, Arabic</a:t>
            </a:r>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spcBef>
                <a:spcPts val="1200"/>
              </a:spcBef>
            </a:pPr>
            <a:r>
              <a:rPr lang="en-GB" b="1" dirty="0"/>
              <a:t>UTF-16</a:t>
            </a:r>
            <a:r>
              <a:rPr lang="en-GB" dirty="0"/>
              <a:t> uses 2 bytes (16 bits) for each char</a:t>
            </a:r>
          </a:p>
          <a:p>
            <a:pPr lvl="1">
              <a:lnSpc>
                <a:spcPct val="110000"/>
              </a:lnSpc>
            </a:pPr>
            <a:r>
              <a:rPr lang="en-GB" b="1" dirty="0"/>
              <a:t>UTF-8</a:t>
            </a:r>
            <a:r>
              <a:rPr lang="en-GB" dirty="0"/>
              <a:t> 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 </a:t>
            </a:r>
            <a:r>
              <a:rPr lang="en-GB" b="1" dirty="0"/>
              <a:t>size as prefix </a:t>
            </a:r>
            <a:r>
              <a:rPr lang="en-GB" dirty="0"/>
              <a:t>(used in most languages)</a:t>
            </a:r>
            <a:br>
              <a:rPr lang="en-GB" dirty="0"/>
            </a:br>
            <a:r>
              <a:rPr lang="en-GB" dirty="0"/>
              <a:t>or can end with </a:t>
            </a:r>
            <a:r>
              <a:rPr lang="en-GB" b="1" dirty="0"/>
              <a:t>\0</a:t>
            </a:r>
            <a:r>
              <a:rPr lang="en-GB" dirty="0"/>
              <a:t> (null-terminated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t>16-bit</a:t>
            </a:r>
            <a:r>
              <a:rPr lang="en-GB" dirty="0"/>
              <a:t> (</a:t>
            </a:r>
            <a:r>
              <a:rPr lang="en-GB" b="1" dirty="0"/>
              <a:t>UTF-16</a:t>
            </a:r>
            <a:r>
              <a:rPr lang="en-GB" dirty="0"/>
              <a:t>) – default in C#, Java, JS, Python</a:t>
            </a:r>
          </a:p>
          <a:p>
            <a:pPr lvl="2">
              <a:lnSpc>
                <a:spcPct val="110000"/>
              </a:lnSpc>
              <a:buClr>
                <a:schemeClr val="tx1"/>
              </a:buClr>
            </a:pPr>
            <a:r>
              <a:rPr lang="en-GB" b="1" dirty="0"/>
              <a:t>8-bit</a:t>
            </a:r>
            <a:r>
              <a:rPr lang="en-GB" dirty="0"/>
              <a:t> (</a:t>
            </a:r>
            <a:r>
              <a:rPr lang="en-GB" b="1" dirty="0"/>
              <a:t>ASCII</a:t>
            </a:r>
            <a:r>
              <a:rPr lang="en-GB" dirty="0"/>
              <a:t>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lstStyle/>
          <a:p>
            <a:pPr>
              <a:lnSpc>
                <a:spcPts val="3600"/>
              </a:lnSpc>
              <a:spcBef>
                <a:spcPts val="300"/>
              </a:spcBef>
            </a:pPr>
            <a:r>
              <a:rPr lang="en-US" sz="3000" b="1" dirty="0"/>
              <a:t>Bitwise operators</a:t>
            </a:r>
            <a:r>
              <a:rPr lang="en-US" sz="3000" dirty="0"/>
              <a:t> works with the binary representations of the numbers, applying </a:t>
            </a:r>
            <a:r>
              <a:rPr lang="en-US" sz="3000" b="1" dirty="0"/>
              <a:t>bit by bit</a:t>
            </a:r>
            <a:r>
              <a:rPr lang="en-US" sz="3000" dirty="0"/>
              <a:t> calculations</a:t>
            </a:r>
            <a:endParaRPr lang="en-US" sz="3000" b="1" dirty="0"/>
          </a:p>
          <a:p>
            <a:pPr>
              <a:lnSpc>
                <a:spcPts val="3600"/>
              </a:lnSpc>
              <a:spcBef>
                <a:spcPts val="300"/>
              </a:spcBef>
            </a:pPr>
            <a:r>
              <a:rPr lang="en-US" sz="3000" dirty="0"/>
              <a:t>The</a:t>
            </a:r>
            <a:r>
              <a:rPr lang="en-US" sz="3000" b="1" dirty="0"/>
              <a:t> operator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2800" dirty="0"/>
              <a:t>(like </a:t>
            </a:r>
            <a:r>
              <a:rPr lang="en-US" sz="2800" b="1" dirty="0">
                <a:solidFill>
                  <a:schemeClr val="bg1"/>
                </a:solidFill>
                <a:latin typeface="Consolas" pitchFamily="49" charset="0"/>
                <a:cs typeface="Consolas" pitchFamily="49" charset="0"/>
              </a:rPr>
              <a:t>!</a:t>
            </a:r>
            <a:r>
              <a:rPr lang="en-US" sz="2800" dirty="0">
                <a:solidFill>
                  <a:schemeClr val="tx2"/>
                </a:solidFill>
              </a:rPr>
              <a:t> </a:t>
            </a:r>
            <a:r>
              <a:rPr lang="en-US" sz="2800" dirty="0"/>
              <a:t>for boolean expressions but </a:t>
            </a:r>
            <a:r>
              <a:rPr lang="en-US" sz="2800" b="1" dirty="0"/>
              <a:t>bit by bit</a:t>
            </a:r>
            <a:r>
              <a:rPr lang="en-US" sz="2800" dirty="0"/>
              <a:t>)</a:t>
            </a:r>
            <a:endParaRPr lang="en-US" sz="28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The </a:t>
            </a:r>
            <a:r>
              <a:rPr lang="en-US" sz="3000" b="1" dirty="0"/>
              <a:t>operators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a:t>
            </a:r>
            <a:r>
              <a:rPr lang="en-US" sz="3000" b="1" dirty="0"/>
              <a:t>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dirty="0">
                <a:solidFill>
                  <a:schemeClr val="tx1"/>
                </a:solidFill>
              </a:rPr>
              <a:t>Bitwise</a:t>
            </a:r>
            <a:r>
              <a:rPr lang="en-GB" dirty="0"/>
              <a:t> </a:t>
            </a:r>
            <a:r>
              <a:rPr lang="en-GB" b="1" dirty="0">
                <a:solidFill>
                  <a:schemeClr val="bg1"/>
                </a:solidFill>
              </a:rPr>
              <a:t>NOT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t>Bitwise </a:t>
            </a:r>
            <a:r>
              <a:rPr lang="en-GB" b="1" dirty="0">
                <a:solidFill>
                  <a:schemeClr val="bg1"/>
                </a:solidFill>
              </a:rPr>
              <a:t>OR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lstStyle/>
          <a:p>
            <a:r>
              <a:rPr lang="en-US" b="1" dirty="0"/>
              <a:t>Bit shifts</a:t>
            </a:r>
            <a:r>
              <a:rPr lang="en-US" dirty="0"/>
              <a:t> are bitwise operations, where</a:t>
            </a:r>
            <a:endParaRPr lang="bg-BG" dirty="0"/>
          </a:p>
          <a:p>
            <a:pPr lvl="1"/>
            <a:r>
              <a:rPr lang="en-GB" b="1" dirty="0"/>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a:p>
            <a:pPr>
              <a:buClr>
                <a:schemeClr val="tx1"/>
              </a:buClr>
            </a:pPr>
            <a:endParaRPr lang="en-GB" dirty="0"/>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a:p>
            <a:pPr>
              <a:buClr>
                <a:schemeClr val="tx1"/>
              </a:buClr>
            </a:pPr>
            <a:endParaRPr lang="en-GB" dirty="0"/>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last bit</a:t>
            </a:r>
            <a:r>
              <a:rPr lang="en-GB" dirty="0"/>
              <a:t> from a number </a:t>
            </a:r>
            <a:r>
              <a:rPr lang="en-GB" b="1" dirty="0">
                <a:solidFill>
                  <a:schemeClr val="bg1"/>
                </a:solidFill>
              </a:rPr>
              <a:t>n</a:t>
            </a:r>
            <a:r>
              <a:rPr lang="en-GB" dirty="0"/>
              <a:t>?</a:t>
            </a:r>
          </a:p>
          <a:p>
            <a:pPr lvl="1">
              <a:lnSpc>
                <a:spcPct val="100000"/>
              </a:lnSpc>
            </a:pPr>
            <a:r>
              <a:rPr lang="en-GB" dirty="0"/>
              <a:t>The bits are </a:t>
            </a:r>
            <a:r>
              <a:rPr lang="en-GB" b="1" dirty="0"/>
              <a:t>numbered from 0</a:t>
            </a:r>
            <a:r>
              <a:rPr lang="en-GB" dirty="0"/>
              <a:t>, from right to the left</a:t>
            </a:r>
          </a:p>
          <a:p>
            <a:pPr lvl="1">
              <a:lnSpc>
                <a:spcPct val="100000"/>
              </a:lnSpc>
            </a:pPr>
            <a:r>
              <a:rPr lang="en-GB" dirty="0"/>
              <a:t>The position of the last (</a:t>
            </a:r>
            <a:r>
              <a:rPr lang="en-GB" b="1" dirty="0"/>
              <a:t>rightmost</a:t>
            </a:r>
            <a:r>
              <a:rPr lang="en-GB" dirty="0"/>
              <a:t>) bit is </a:t>
            </a:r>
            <a:r>
              <a:rPr lang="en-GB" b="1" dirty="0"/>
              <a:t>0</a:t>
            </a: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bit 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t>set the bit 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a:t>
            </a:r>
            <a:r>
              <a:rPr lang="en-GB" sz="3400" b="1" dirty="0"/>
              <a:t>0</a:t>
            </a:r>
            <a:r>
              <a:rPr lang="en-GB" sz="3400" dirty="0"/>
              <a:t> or </a:t>
            </a:r>
            <a:r>
              <a:rPr lang="en-GB" sz="3400" b="1" dirty="0"/>
              <a:t>1</a:t>
            </a:r>
            <a:r>
              <a:rPr lang="en-GB" sz="3400" dirty="0"/>
              <a:t>)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r>
              <a:rPr lang="en-US" b="1" dirty="0"/>
              <a:t>Networking protocols</a:t>
            </a:r>
          </a:p>
          <a:p>
            <a:pPr lvl="1"/>
            <a:r>
              <a:rPr lang="en-US" dirty="0"/>
              <a:t>Many devices communicate using bit-level protocols</a:t>
            </a:r>
          </a:p>
          <a:p>
            <a:pPr lvl="1"/>
            <a:r>
              <a:rPr lang="en-US" dirty="0"/>
              <a:t>E.g. the SYN flag in the </a:t>
            </a:r>
            <a:r>
              <a:rPr lang="en-US" b="1" dirty="0"/>
              <a:t>TCP protocol </a:t>
            </a:r>
            <a:r>
              <a:rPr lang="en-US" dirty="0"/>
              <a:t>header is the bit #1 from the 14</a:t>
            </a:r>
            <a:r>
              <a:rPr lang="en-US" baseline="30000" dirty="0"/>
              <a:t>th</a:t>
            </a:r>
            <a:r>
              <a:rPr lang="en-US" dirty="0"/>
              <a:t> byte in the TCP packets</a:t>
            </a:r>
          </a:p>
          <a:p>
            <a:pPr lvl="2"/>
            <a:r>
              <a:rPr lang="en-US" dirty="0"/>
              <a:t>Web browsers use bitwise operations to connect to a Web site</a:t>
            </a:r>
          </a:p>
          <a:p>
            <a:r>
              <a:rPr lang="en-US" dirty="0"/>
              <a:t>Many </a:t>
            </a:r>
            <a:r>
              <a:rPr lang="en-US" b="1" dirty="0"/>
              <a:t>binary file formats </a:t>
            </a:r>
            <a:r>
              <a:rPr lang="en-US" dirty="0"/>
              <a:t>use bits to save space</a:t>
            </a:r>
          </a:p>
          <a:p>
            <a:pPr lvl="1"/>
            <a:r>
              <a:rPr lang="en-US" dirty="0"/>
              <a:t>E.g. PNG images use </a:t>
            </a:r>
            <a:r>
              <a:rPr lang="bg-BG" dirty="0"/>
              <a:t>3</a:t>
            </a:r>
            <a:r>
              <a:rPr lang="en-US" dirty="0"/>
              <a:t> bits to specify the color format used</a:t>
            </a:r>
          </a:p>
          <a:p>
            <a:r>
              <a:rPr lang="en-US" b="1" dirty="0"/>
              <a:t>Data compression </a:t>
            </a:r>
            <a:r>
              <a:rPr lang="en-US" dirty="0"/>
              <a:t>replaces byte sequences with bit sequences</a:t>
            </a:r>
          </a:p>
          <a:p>
            <a:pPr lvl="1"/>
            <a:r>
              <a:rPr lang="en-US" dirty="0"/>
              <a:t>E.g. the DEFLATE algorithm in </a:t>
            </a:r>
            <a:r>
              <a:rPr lang="en-US" b="1" dirty="0"/>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400" dirty="0">
                <a:solidFill>
                  <a:schemeClr val="bg2"/>
                </a:solidFill>
              </a:rPr>
              <a:t>Computers store data using </a:t>
            </a:r>
            <a:r>
              <a:rPr lang="en-US" sz="3400" b="1" dirty="0">
                <a:solidFill>
                  <a:schemeClr val="bg1"/>
                </a:solidFill>
              </a:rPr>
              <a:t>bits</a:t>
            </a:r>
          </a:p>
          <a:p>
            <a:pPr lvl="1">
              <a:lnSpc>
                <a:spcPct val="100000"/>
              </a:lnSpc>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pPr>
            <a:r>
              <a:rPr lang="en-US" sz="3200" b="1" dirty="0">
                <a:solidFill>
                  <a:schemeClr val="bg1"/>
                </a:solidFill>
              </a:rPr>
              <a:t>IEEE-754</a:t>
            </a:r>
            <a:r>
              <a:rPr lang="en-US" sz="3200" dirty="0">
                <a:solidFill>
                  <a:schemeClr val="bg2"/>
                </a:solidFill>
              </a:rPr>
              <a:t> – floating point numbers</a:t>
            </a:r>
          </a:p>
          <a:p>
            <a:pPr lvl="1">
              <a:lnSpc>
                <a:spcPct val="100000"/>
              </a:lnSpc>
            </a:pPr>
            <a:r>
              <a:rPr lang="en-US" sz="3200" b="1" dirty="0">
                <a:solidFill>
                  <a:schemeClr val="bg1"/>
                </a:solidFill>
              </a:rPr>
              <a:t>Text</a:t>
            </a:r>
            <a:r>
              <a:rPr lang="en-US" sz="3200" dirty="0">
                <a:solidFill>
                  <a:schemeClr val="bg2"/>
                </a:solidFill>
              </a:rPr>
              <a:t> is stored using ASCII / Unicode / other</a:t>
            </a: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a:t>
            </a:r>
            <a:endParaRPr lang="en-US" sz="3400" b="1" dirty="0">
              <a:solidFill>
                <a:schemeClr val="bg1"/>
              </a:solidFill>
            </a:endParaRPr>
          </a:p>
          <a:p>
            <a:pPr>
              <a:lnSpc>
                <a:spcPct val="100000"/>
              </a:lnSpc>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EDE3B5F3-EF07-4A47-A6D6-ACB7CE99433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794765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7E815A34-7086-42E1-97DE-E2F9EF5AFA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5254354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r>
              <a:rPr lang="en-GB" b="1" dirty="0"/>
              <a:t>Bit </a:t>
            </a:r>
            <a:r>
              <a:rPr lang="en-GB" dirty="0"/>
              <a:t>== the smallest </a:t>
            </a:r>
            <a:r>
              <a:rPr lang="en-GB" b="1" dirty="0">
                <a:solidFill>
                  <a:schemeClr val="bg1"/>
                </a:solidFill>
              </a:rPr>
              <a:t>unit of data used in computing</a:t>
            </a:r>
          </a:p>
          <a:p>
            <a:pPr lvl="1"/>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r>
              <a:rPr lang="en-GB" b="1" dirty="0"/>
              <a:t>1 bit </a:t>
            </a:r>
            <a:r>
              <a:rPr lang="en-GB" dirty="0"/>
              <a:t>can store anything with </a:t>
            </a:r>
            <a:r>
              <a:rPr lang="en-GB" b="1" dirty="0">
                <a:solidFill>
                  <a:schemeClr val="bg1"/>
                </a:solidFill>
              </a:rPr>
              <a:t>two separate states</a:t>
            </a:r>
            <a:endParaRPr lang="en-GB" dirty="0"/>
          </a:p>
          <a:p>
            <a:pPr lvl="1"/>
            <a:r>
              <a:rPr lang="en-GB" dirty="0"/>
              <a:t>Logical values (true / false)</a:t>
            </a:r>
          </a:p>
          <a:p>
            <a:pPr lvl="1"/>
            <a:r>
              <a:rPr lang="en-GB" dirty="0"/>
              <a:t>Algebraic signs (+ / -)</a:t>
            </a:r>
          </a:p>
          <a:p>
            <a:pPr lvl="1"/>
            <a:r>
              <a:rPr lang="en-GB" dirty="0"/>
              <a:t>Activation states (on / off)</a:t>
            </a:r>
          </a:p>
          <a:p>
            <a:r>
              <a:rPr lang="en-GB" dirty="0"/>
              <a:t>Bits are organized in computer memory in sequences of </a:t>
            </a:r>
            <a:r>
              <a:rPr lang="en-GB" b="1" dirty="0"/>
              <a:t>8 bits</a:t>
            </a:r>
            <a:r>
              <a:rPr lang="en-GB" dirty="0"/>
              <a:t>, called </a:t>
            </a:r>
            <a:r>
              <a:rPr lang="en-GB" b="1" dirty="0"/>
              <a:t>bytes</a:t>
            </a:r>
            <a:r>
              <a:rPr lang="en-GB" dirty="0"/>
              <a:t> (</a:t>
            </a:r>
            <a:r>
              <a:rPr lang="en-GB" b="1" dirty="0"/>
              <a:t>octets</a:t>
            </a:r>
            <a:r>
              <a:rPr lang="en-GB" dirty="0"/>
              <a:t>)</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r>
              <a:rPr lang="en-US" sz="3300" b="1" dirty="0"/>
              <a:t>Bit</a:t>
            </a:r>
            <a:r>
              <a:rPr lang="en-US" sz="3300" dirty="0"/>
              <a:t> – single </a:t>
            </a:r>
            <a:r>
              <a:rPr lang="en-US" sz="3300" b="1" dirty="0"/>
              <a:t>0</a:t>
            </a:r>
            <a:r>
              <a:rPr lang="en-US" sz="3300" dirty="0"/>
              <a:t> or </a:t>
            </a:r>
            <a:r>
              <a:rPr lang="en-US" sz="3300" b="1" dirty="0"/>
              <a:t>1</a:t>
            </a:r>
            <a:r>
              <a:rPr lang="en-US" sz="3300" dirty="0"/>
              <a:t>, representing a bit of data</a:t>
            </a:r>
          </a:p>
          <a:p>
            <a:r>
              <a:rPr lang="en-US" sz="3300" b="1" dirty="0"/>
              <a:t>Byte</a:t>
            </a:r>
            <a:r>
              <a:rPr lang="en-US" sz="3300" dirty="0"/>
              <a:t> (</a:t>
            </a:r>
            <a:r>
              <a:rPr lang="en-US" sz="3300" b="1" dirty="0"/>
              <a:t>octet</a:t>
            </a:r>
            <a:r>
              <a:rPr lang="en-US" sz="3300" dirty="0"/>
              <a:t>) == </a:t>
            </a:r>
            <a:r>
              <a:rPr lang="en-US" sz="3300" b="1" dirty="0"/>
              <a:t>8 bits</a:t>
            </a:r>
            <a:r>
              <a:rPr lang="en-US" sz="3300" dirty="0"/>
              <a:t> == the smallest addressable unit in the computer memory</a:t>
            </a:r>
          </a:p>
          <a:p>
            <a:r>
              <a:rPr lang="en-US" sz="3300" b="1" dirty="0"/>
              <a:t>KB</a:t>
            </a:r>
            <a:r>
              <a:rPr lang="en-US" sz="3300" dirty="0"/>
              <a:t> (kilobyte) == </a:t>
            </a:r>
            <a:r>
              <a:rPr lang="en-US" sz="3300" b="1" dirty="0"/>
              <a:t>1024 bytes</a:t>
            </a:r>
            <a:r>
              <a:rPr lang="en-US" sz="3300" dirty="0"/>
              <a:t> (sometimes 1000 bytes)</a:t>
            </a:r>
          </a:p>
          <a:p>
            <a:r>
              <a:rPr lang="en-US" sz="3300" b="1" dirty="0"/>
              <a:t>MB</a:t>
            </a:r>
            <a:r>
              <a:rPr lang="en-US" sz="3300" dirty="0"/>
              <a:t> (megabyte) == </a:t>
            </a:r>
            <a:r>
              <a:rPr lang="en-US" sz="3300" b="1" dirty="0"/>
              <a:t>1024 KB</a:t>
            </a:r>
            <a:r>
              <a:rPr lang="en-US" sz="3300" dirty="0"/>
              <a:t> == </a:t>
            </a:r>
            <a:r>
              <a:rPr lang="en-US" sz="3300" b="1" dirty="0"/>
              <a:t>1048576 bytes</a:t>
            </a:r>
          </a:p>
          <a:p>
            <a:r>
              <a:rPr lang="en-US" sz="3300" b="1" dirty="0"/>
              <a:t>GB</a:t>
            </a:r>
            <a:r>
              <a:rPr lang="en-US" sz="3300" dirty="0"/>
              <a:t> (gigabyte) == </a:t>
            </a:r>
            <a:r>
              <a:rPr lang="en-US" sz="3300" b="1" dirty="0"/>
              <a:t>1024 MB</a:t>
            </a:r>
            <a:r>
              <a:rPr lang="en-US" sz="3300" dirty="0"/>
              <a:t> == </a:t>
            </a:r>
            <a:r>
              <a:rPr lang="en-US" sz="3300" b="1" dirty="0"/>
              <a:t>1073741824 bytes</a:t>
            </a:r>
          </a:p>
          <a:p>
            <a:r>
              <a:rPr lang="en-US" sz="3300" b="1" dirty="0"/>
              <a:t>TB</a:t>
            </a:r>
            <a:r>
              <a:rPr lang="en-US" sz="3300" dirty="0"/>
              <a:t> (terabyte) == </a:t>
            </a:r>
            <a:r>
              <a:rPr lang="en-US" sz="3300" b="1" dirty="0"/>
              <a:t>1024 GB</a:t>
            </a:r>
            <a:r>
              <a:rPr lang="en-US" sz="3300" dirty="0"/>
              <a:t> == </a:t>
            </a:r>
            <a:r>
              <a:rPr lang="en-US" sz="3300" b="1" dirty="0"/>
              <a:t>1099511627776 bytes</a:t>
            </a:r>
          </a:p>
          <a:p>
            <a:r>
              <a:rPr lang="en-US" sz="3300" b="1" dirty="0"/>
              <a:t>PB</a:t>
            </a:r>
            <a:r>
              <a:rPr lang="en-US" sz="3300" dirty="0"/>
              <a:t> (petabyte) == </a:t>
            </a:r>
            <a:r>
              <a:rPr lang="en-US" sz="3300" b="1" dirty="0"/>
              <a:t>1024 TB</a:t>
            </a:r>
            <a:r>
              <a:rPr lang="en-US" sz="3300" dirty="0"/>
              <a:t> == </a:t>
            </a:r>
            <a:r>
              <a:rPr lang="en-US" sz="3300" b="1" dirty="0"/>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r>
              <a:rPr lang="en-GB" b="1" dirty="0"/>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r>
              <a:rPr lang="en-GB" b="1" dirty="0"/>
              <a:t>Positional numeral systems </a:t>
            </a:r>
            <a:r>
              <a:rPr lang="en-GB" dirty="0"/>
              <a:t>== the value of each digit depends on its position</a:t>
            </a:r>
            <a:endParaRPr lang="en-GB" b="1" dirty="0">
              <a:solidFill>
                <a:schemeClr val="bg1"/>
              </a:solidFill>
            </a:endParaRPr>
          </a:p>
          <a:p>
            <a:pPr lvl="1"/>
            <a:r>
              <a:rPr lang="en-GB" dirty="0"/>
              <a:t>These numeral systems has a </a:t>
            </a:r>
            <a:r>
              <a:rPr lang="en-GB" b="1" dirty="0">
                <a:solidFill>
                  <a:schemeClr val="bg1"/>
                </a:solidFill>
              </a:rPr>
              <a:t>base</a:t>
            </a:r>
            <a:r>
              <a:rPr lang="en-GB" dirty="0"/>
              <a:t> (e.g. 2, 10, 16)</a:t>
            </a:r>
          </a:p>
          <a:p>
            <a:endParaRPr lang="en-GB" dirty="0"/>
          </a:p>
          <a:p>
            <a:endParaRPr lang="en-GB" dirty="0"/>
          </a:p>
          <a:p>
            <a:endParaRPr lang="en-GB" dirty="0"/>
          </a:p>
          <a:p>
            <a:endParaRPr lang="en-GB" dirty="0"/>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a:t>
            </a:r>
            <a:r>
              <a:rPr lang="en-GB" b="1" dirty="0"/>
              <a:t>digits</a:t>
            </a:r>
            <a:r>
              <a:rPr lang="en-GB" dirty="0"/>
              <a:t>:</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18827</TotalTime>
  <Words>12278</Words>
  <Application>Microsoft Office PowerPoint</Application>
  <PresentationFormat>Widescreen</PresentationFormat>
  <Paragraphs>1022</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Svetlin Nakov</cp:lastModifiedBy>
  <cp:revision>407</cp:revision>
  <dcterms:created xsi:type="dcterms:W3CDTF">2018-05-23T13:08:44Z</dcterms:created>
  <dcterms:modified xsi:type="dcterms:W3CDTF">2020-11-12T19:30:53Z</dcterms:modified>
  <cp:category>programming; education; software engineering; software development </cp:category>
</cp:coreProperties>
</file>