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69" r:id="rId2"/>
    <p:sldId id="257" r:id="rId3"/>
    <p:sldId id="271" r:id="rId4"/>
    <p:sldId id="498" r:id="rId5"/>
    <p:sldId id="259" r:id="rId6"/>
    <p:sldId id="496" r:id="rId7"/>
    <p:sldId id="403" r:id="rId8"/>
    <p:sldId id="495" r:id="rId9"/>
    <p:sldId id="267" r:id="rId10"/>
    <p:sldId id="262" r:id="rId11"/>
    <p:sldId id="494" r:id="rId12"/>
    <p:sldId id="499" r:id="rId13"/>
    <p:sldId id="349" r:id="rId14"/>
    <p:sldId id="264" r:id="rId15"/>
    <p:sldId id="270" r:id="rId16"/>
    <p:sldId id="493" r:id="rId17"/>
    <p:sldId id="4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69"/>
            <p14:sldId id="257"/>
            <p14:sldId id="271"/>
          </p14:sldIdLst>
        </p14:section>
        <p14:section name="Content" id="{E69510C4-FC53-4A79-B98C-36AD0169A3BC}">
          <p14:sldIdLst>
            <p14:sldId id="498"/>
            <p14:sldId id="259"/>
            <p14:sldId id="496"/>
          </p14:sldIdLst>
        </p14:section>
        <p14:section name="Design Trends" id="{57EC4D89-7491-4015-BD85-C96F55C9FE91}">
          <p14:sldIdLst>
            <p14:sldId id="403"/>
            <p14:sldId id="495"/>
            <p14:sldId id="267"/>
            <p14:sldId id="262"/>
            <p14:sldId id="494"/>
            <p14:sldId id="499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3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3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facebook.com/SoftUniCreative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reative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hyperlink" Target="https://www.facebook.com/SoftUniCreative" TargetMode="External"/><Relationship Id="rId4" Type="http://schemas.openxmlformats.org/officeDocument/2006/relationships/hyperlink" Target="https://softuni.bg/forum/categories/116/softuni-creative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Bottom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7" name="Text Placeholder Web Site" descr="SoftUni">
            <a:extLst>
              <a:ext uri="{FF2B5EF4-FFF2-40B4-BE49-F238E27FC236}">
                <a16:creationId xmlns:a16="http://schemas.microsoft.com/office/drawing/2014/main" id="{38EFA50A-6FD6-46F9-89BF-90F66A558C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28" name="Text Placeholder Company" descr="SoftUni">
            <a:extLst>
              <a:ext uri="{FF2B5EF4-FFF2-40B4-BE49-F238E27FC236}">
                <a16:creationId xmlns:a16="http://schemas.microsoft.com/office/drawing/2014/main" id="{B8281DD3-4C32-414D-91A4-AB4004979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21" name="Graphic Rocket">
            <a:extLst>
              <a:ext uri="{FF2B5EF4-FFF2-40B4-BE49-F238E27FC236}">
                <a16:creationId xmlns:a16="http://schemas.microsoft.com/office/drawing/2014/main" id="{F4638CD3-0040-4459-8EBF-25A217CB7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09409" flipH="1">
            <a:off x="8834522" y="3047500"/>
            <a:ext cx="2845640" cy="2291165"/>
          </a:xfrm>
          <a:prstGeom prst="rect">
            <a:avLst/>
          </a:prstGeom>
        </p:spPr>
      </p:pic>
      <p:pic>
        <p:nvPicPr>
          <p:cNvPr id="14" name="Picture SoftUni Creative Logo" descr="SoftUni Creative logo">
            <a:extLst>
              <a:ext uri="{FF2B5EF4-FFF2-40B4-BE49-F238E27FC236}">
                <a16:creationId xmlns:a16="http://schemas.microsoft.com/office/drawing/2014/main" id="{E923FE20-835C-460A-8D6D-140AA1820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130" y="5807063"/>
            <a:ext cx="2207719" cy="711579"/>
          </a:xfrm>
          <a:prstGeom prst="rect">
            <a:avLst/>
          </a:prstGeom>
        </p:spPr>
      </p:pic>
      <p:sp>
        <p:nvSpPr>
          <p:cNvPr id="12" name="Text Placeholder Position" descr="SoftUni">
            <a:extLst>
              <a:ext uri="{FF2B5EF4-FFF2-40B4-BE49-F238E27FC236}">
                <a16:creationId xmlns:a16="http://schemas.microsoft.com/office/drawing/2014/main" id="{DA4E96F4-251E-454A-8FD3-6E357C7287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294222"/>
            <a:ext cx="3106666" cy="41161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3" name="Text Placeholder Author" descr="SoftUni">
            <a:extLst>
              <a:ext uri="{FF2B5EF4-FFF2-40B4-BE49-F238E27FC236}">
                <a16:creationId xmlns:a16="http://schemas.microsoft.com/office/drawing/2014/main" id="{21B85D98-A46D-4AB5-B8DB-6C1AFC0114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24000"/>
            <a:ext cx="3106666" cy="4476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7" name="Picture Placeholder Left" descr="SoftUni">
            <a:extLst>
              <a:ext uri="{FF2B5EF4-FFF2-40B4-BE49-F238E27FC236}">
                <a16:creationId xmlns:a16="http://schemas.microsoft.com/office/drawing/2014/main" id="{0E5E2887-CEF9-4753-8FE8-B39FE39858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851636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resentation Subtitle" descr="SoftUni">
            <a:extLst>
              <a:ext uri="{FF2B5EF4-FFF2-40B4-BE49-F238E27FC236}">
                <a16:creationId xmlns:a16="http://schemas.microsoft.com/office/drawing/2014/main" id="{E2394F98-23E6-45CB-AF87-C57C49E5FA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35" name="Presentation Title" descr="SoftUni">
            <a:extLst>
              <a:ext uri="{FF2B5EF4-FFF2-40B4-BE49-F238E27FC236}">
                <a16:creationId xmlns:a16="http://schemas.microsoft.com/office/drawing/2014/main" id="{81EBA77D-4310-4BD4-AD4B-20BDACA4C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64024C6-E1CB-4BC9-9045-3F93C7BE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Pens" descr="Pens">
            <a:extLst>
              <a:ext uri="{FF2B5EF4-FFF2-40B4-BE49-F238E27FC236}">
                <a16:creationId xmlns:a16="http://schemas.microsoft.com/office/drawing/2014/main" id="{80EE3BBF-BFC7-4AA8-A5B7-1C670CDA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7919" y="4826651"/>
            <a:ext cx="1572904" cy="1670449"/>
          </a:xfrm>
          <a:prstGeom prst="rect">
            <a:avLst/>
          </a:prstGeom>
        </p:spPr>
      </p:pic>
      <p:sp>
        <p:nvSpPr>
          <p:cNvPr id="17" name="Slide Body">
            <a:extLst>
              <a:ext uri="{FF2B5EF4-FFF2-40B4-BE49-F238E27FC236}">
                <a16:creationId xmlns:a16="http://schemas.microsoft.com/office/drawing/2014/main" id="{3904507A-EEC6-486F-B1A8-88AA20010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F0E775DA-8F6C-47E9-A305-2BD6B79FC91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57B2D524-5EB7-44E5-BEEF-3C618171A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C0634B9F-0013-4C96-BD73-AB00CF08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Vect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14FC303-85F6-4059-8331-33BDDF74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Vector Graphics" descr="Vector graphics">
            <a:extLst>
              <a:ext uri="{FF2B5EF4-FFF2-40B4-BE49-F238E27FC236}">
                <a16:creationId xmlns:a16="http://schemas.microsoft.com/office/drawing/2014/main" id="{540E8429-0BD1-4873-8112-CC60B2D23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60586" y="4426108"/>
            <a:ext cx="2920237" cy="2024047"/>
          </a:xfrm>
          <a:prstGeom prst="rect">
            <a:avLst/>
          </a:prstGeom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4426AA47-77AD-4DD3-91E0-ACD489BBE3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B8D05798-0DC2-4DB7-86B0-1DC6C40174A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Creative Logo" descr="SoftUni Creative logo">
            <a:extLst>
              <a:ext uri="{FF2B5EF4-FFF2-40B4-BE49-F238E27FC236}">
                <a16:creationId xmlns:a16="http://schemas.microsoft.com/office/drawing/2014/main" id="{0C0A485F-04A1-4A73-8D1C-713AB43B18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2" name="Slide Title">
            <a:extLst>
              <a:ext uri="{FF2B5EF4-FFF2-40B4-BE49-F238E27FC236}">
                <a16:creationId xmlns:a16="http://schemas.microsoft.com/office/drawing/2014/main" id="{29AA1BD0-5619-4305-8B3A-4D98259FC5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9F03303-83F3-43E5-BC93-EBEEE20B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399000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Bottom">
            <a:extLst>
              <a:ext uri="{FF2B5EF4-FFF2-40B4-BE49-F238E27FC236}">
                <a16:creationId xmlns:a16="http://schemas.microsoft.com/office/drawing/2014/main" id="{0CDF537C-0FC0-40B2-BBF9-865C5932280A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8" name="Picture Placeholder Left">
            <a:extLst>
              <a:ext uri="{FF2B5EF4-FFF2-40B4-BE49-F238E27FC236}">
                <a16:creationId xmlns:a16="http://schemas.microsoft.com/office/drawing/2014/main" id="{D7D90E27-17A9-4920-8B27-7684403E8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Image Second">
            <a:extLst>
              <a:ext uri="{FF2B5EF4-FFF2-40B4-BE49-F238E27FC236}">
                <a16:creationId xmlns:a16="http://schemas.microsoft.com/office/drawing/2014/main" id="{99CACA2E-A156-4CAC-A80C-F7CEA034BAC0}"/>
              </a:ext>
            </a:extLst>
          </p:cNvPr>
          <p:cNvSpPr/>
          <p:nvPr userDrawn="1"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Rectangle Image First">
            <a:extLst>
              <a:ext uri="{FF2B5EF4-FFF2-40B4-BE49-F238E27FC236}">
                <a16:creationId xmlns:a16="http://schemas.microsoft.com/office/drawing/2014/main" id="{24EDB61D-6482-40AF-832B-9361D27F13C9}"/>
              </a:ext>
            </a:extLst>
          </p:cNvPr>
          <p:cNvSpPr/>
          <p:nvPr userDrawn="1"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Slide Body Text">
            <a:extLst>
              <a:ext uri="{FF2B5EF4-FFF2-40B4-BE49-F238E27FC236}">
                <a16:creationId xmlns:a16="http://schemas.microsoft.com/office/drawing/2014/main" id="{EB96ECB6-E27A-4430-9C2D-350898A91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Top">
            <a:extLst>
              <a:ext uri="{FF2B5EF4-FFF2-40B4-BE49-F238E27FC236}">
                <a16:creationId xmlns:a16="http://schemas.microsoft.com/office/drawing/2014/main" id="{5CFBAE37-DFE8-454E-AEF3-C7D1EB4A8B7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4" name="SoftUni Creative Logo" descr="SoftUni Creative logo">
            <a:extLst>
              <a:ext uri="{FF2B5EF4-FFF2-40B4-BE49-F238E27FC236}">
                <a16:creationId xmlns:a16="http://schemas.microsoft.com/office/drawing/2014/main" id="{3F959688-DCEA-4C19-A679-C90EF6402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33" name="Slide Title">
            <a:extLst>
              <a:ext uri="{FF2B5EF4-FFF2-40B4-BE49-F238E27FC236}">
                <a16:creationId xmlns:a16="http://schemas.microsoft.com/office/drawing/2014/main" id="{42CDBC3C-8FEB-4F29-B122-D45611E46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Bottom">
            <a:extLst>
              <a:ext uri="{FF2B5EF4-FFF2-40B4-BE49-F238E27FC236}">
                <a16:creationId xmlns:a16="http://schemas.microsoft.com/office/drawing/2014/main" id="{7D56B45A-BD35-4C46-A58A-BA08210EBE08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4" name="Rectangle Bottom Copyright">
            <a:extLst>
              <a:ext uri="{FF2B5EF4-FFF2-40B4-BE49-F238E27FC236}">
                <a16:creationId xmlns:a16="http://schemas.microsoft.com/office/drawing/2014/main" id="{8A3961BE-E60B-4A2E-BC65-744F30D6BFD6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SoftUni Mascot" descr="SoftUni mascot with open hand">
            <a:extLst>
              <a:ext uri="{FF2B5EF4-FFF2-40B4-BE49-F238E27FC236}">
                <a16:creationId xmlns:a16="http://schemas.microsoft.com/office/drawing/2014/main" id="{606D715F-41F5-4CCC-99D2-7B1B350FC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2222932"/>
            <a:ext cx="3575905" cy="4148680"/>
          </a:xfrm>
          <a:prstGeom prst="rect">
            <a:avLst/>
          </a:prstGeom>
        </p:spPr>
      </p:pic>
      <p:grpSp>
        <p:nvGrpSpPr>
          <p:cNvPr id="57" name="Group SoftUni Brands">
            <a:extLst>
              <a:ext uri="{FF2B5EF4-FFF2-40B4-BE49-F238E27FC236}">
                <a16:creationId xmlns:a16="http://schemas.microsoft.com/office/drawing/2014/main" id="{EAA34B1E-2D4B-4146-BCD5-3895D4B1D32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58" name="Picture SoftUni Kids Logo" descr="SoftUni Kids logo">
              <a:extLst>
                <a:ext uri="{FF2B5EF4-FFF2-40B4-BE49-F238E27FC236}">
                  <a16:creationId xmlns:a16="http://schemas.microsoft.com/office/drawing/2014/main" id="{59722655-D546-41DC-BF2C-4C64D75E57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9" name="Picture SoftUni Foundation Logo" descr="SoftUni Foundation logo">
              <a:extLst>
                <a:ext uri="{FF2B5EF4-FFF2-40B4-BE49-F238E27FC236}">
                  <a16:creationId xmlns:a16="http://schemas.microsoft.com/office/drawing/2014/main" id="{F7EB88B4-D6DD-4C0A-AF75-7F36D4F65C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0" name="Picture SoftUni Digital Logo" descr="SoftUni Digital logo">
              <a:extLst>
                <a:ext uri="{FF2B5EF4-FFF2-40B4-BE49-F238E27FC236}">
                  <a16:creationId xmlns:a16="http://schemas.microsoft.com/office/drawing/2014/main" id="{D5FD9E67-6DCD-4B91-8703-3BB658AEC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1" name="Picture SoftUni Creative Logo" descr="SoftUni Creative logo">
              <a:extLst>
                <a:ext uri="{FF2B5EF4-FFF2-40B4-BE49-F238E27FC236}">
                  <a16:creationId xmlns:a16="http://schemas.microsoft.com/office/drawing/2014/main" id="{9FA8B407-A6FC-45FF-B31C-803071F19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913" y="3777723"/>
              <a:ext cx="1166400" cy="1386397"/>
            </a:xfrm>
            <a:prstGeom prst="rect">
              <a:avLst/>
            </a:prstGeom>
          </p:spPr>
        </p:pic>
        <p:pic>
          <p:nvPicPr>
            <p:cNvPr id="62" name="Picture SoftUni Svetlina Logo" descr="SoftUni Svetlina logo">
              <a:extLst>
                <a:ext uri="{FF2B5EF4-FFF2-40B4-BE49-F238E27FC236}">
                  <a16:creationId xmlns:a16="http://schemas.microsoft.com/office/drawing/2014/main" id="{BD776688-85D9-4EBA-97E9-A23CF25D5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3" name="Picture Software University Logo" descr="Software University logo">
              <a:extLst>
                <a:ext uri="{FF2B5EF4-FFF2-40B4-BE49-F238E27FC236}">
                  <a16:creationId xmlns:a16="http://schemas.microsoft.com/office/drawing/2014/main" id="{1D41276D-E493-458E-AAE2-638AB00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4" name="Straight Connector 6">
              <a:extLst>
                <a:ext uri="{FF2B5EF4-FFF2-40B4-BE49-F238E27FC236}">
                  <a16:creationId xmlns:a16="http://schemas.microsoft.com/office/drawing/2014/main" id="{E9C4AFFB-2AAE-4317-AB7F-AD168814AF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3F5DBF5D-9BEA-46F3-B84D-41C4B389BE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">
              <a:extLst>
                <a:ext uri="{FF2B5EF4-FFF2-40B4-BE49-F238E27FC236}">
                  <a16:creationId xmlns:a16="http://schemas.microsoft.com/office/drawing/2014/main" id="{9829A436-0DAF-4FB9-AAEB-51835448E17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">
              <a:extLst>
                <a:ext uri="{FF2B5EF4-FFF2-40B4-BE49-F238E27FC236}">
                  <a16:creationId xmlns:a16="http://schemas.microsoft.com/office/drawing/2014/main" id="{0A7A0C3D-6E79-47EB-B8E4-B000C890E68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">
              <a:extLst>
                <a:ext uri="{FF2B5EF4-FFF2-40B4-BE49-F238E27FC236}">
                  <a16:creationId xmlns:a16="http://schemas.microsoft.com/office/drawing/2014/main" id="{8C5ABBFB-6AE9-4178-AC20-0C67674E50D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">
              <a:extLst>
                <a:ext uri="{FF2B5EF4-FFF2-40B4-BE49-F238E27FC236}">
                  <a16:creationId xmlns:a16="http://schemas.microsoft.com/office/drawing/2014/main" id="{C1C79741-6DDB-4939-A3E7-76CF7B89865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Horizontal">
              <a:extLst>
                <a:ext uri="{FF2B5EF4-FFF2-40B4-BE49-F238E27FC236}">
                  <a16:creationId xmlns:a16="http://schemas.microsoft.com/office/drawing/2014/main" id="{DFD40E48-96B0-40D8-B61F-EAD270F0E0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0">
              <a:extLst>
                <a:ext uri="{FF2B5EF4-FFF2-40B4-BE49-F238E27FC236}">
                  <a16:creationId xmlns:a16="http://schemas.microsoft.com/office/drawing/2014/main" id="{F0A17BBF-DBEE-476C-85B0-8EE44D1B0CF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SoftUni Logo" descr="SoftUni logo">
              <a:extLst>
                <a:ext uri="{FF2B5EF4-FFF2-40B4-BE49-F238E27FC236}">
                  <a16:creationId xmlns:a16="http://schemas.microsoft.com/office/drawing/2014/main" id="{A5121618-1CE7-4E03-9B86-F23B2E5DAD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9" name="SoftUni Creative Logo" descr="SoftUni Creative logo">
            <a:extLst>
              <a:ext uri="{FF2B5EF4-FFF2-40B4-BE49-F238E27FC236}">
                <a16:creationId xmlns:a16="http://schemas.microsoft.com/office/drawing/2014/main" id="{1187BB66-A60B-40A8-936D-B60EB2A717C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73" name="Slide Title">
            <a:extLst>
              <a:ext uri="{FF2B5EF4-FFF2-40B4-BE49-F238E27FC236}">
                <a16:creationId xmlns:a16="http://schemas.microsoft.com/office/drawing/2014/main" id="{2829C13A-3735-4CCC-A2F5-486337CB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A76307C-8457-4077-AA5E-6026653C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633589" cy="5496127"/>
          </a:xfrm>
        </p:spPr>
        <p:txBody>
          <a:bodyPr wrap="square">
            <a:noAutofit/>
          </a:bodyPr>
          <a:lstStyle>
            <a:lvl1pPr latinLnBrk="0">
              <a:spcBef>
                <a:spcPts val="1800"/>
              </a:spcBef>
              <a:buClr>
                <a:schemeClr val="tx1"/>
              </a:buClr>
              <a:defRPr sz="3400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sz="3100" noProof="1"/>
          </a:p>
        </p:txBody>
      </p:sp>
      <p:pic>
        <p:nvPicPr>
          <p:cNvPr id="14" name="Facebook Logo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8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Forums" descr="Forums icon">
            <a:hlinkClick r:id="rId4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24" y="4554000"/>
            <a:ext cx="1731876" cy="1731426"/>
          </a:xfrm>
          <a:prstGeom prst="rect">
            <a:avLst/>
          </a:prstGeom>
        </p:spPr>
      </p:pic>
      <p:pic>
        <p:nvPicPr>
          <p:cNvPr id="10" name="SoftUni Creative Logo Vertical" descr="SoftUni Creative logo">
            <a:hlinkClick r:id="rId2"/>
            <a:extLst>
              <a:ext uri="{FF2B5EF4-FFF2-40B4-BE49-F238E27FC236}">
                <a16:creationId xmlns:a16="http://schemas.microsoft.com/office/drawing/2014/main" id="{B9224666-9314-4F13-9563-A88CCFB3ED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9417" y="1480835"/>
            <a:ext cx="1411344" cy="1677540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C6B4FD60-3D18-44D5-97AE-D121BF9D00A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SoftUni Creative Logo" descr="SoftUni Creative logo">
            <a:extLst>
              <a:ext uri="{FF2B5EF4-FFF2-40B4-BE49-F238E27FC236}">
                <a16:creationId xmlns:a16="http://schemas.microsoft.com/office/drawing/2014/main" id="{08B20620-327F-4DD3-B93B-C3850C3D93F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7" name="Slide Title">
            <a:extLst>
              <a:ext uri="{FF2B5EF4-FFF2-40B4-BE49-F238E27FC236}">
                <a16:creationId xmlns:a16="http://schemas.microsoft.com/office/drawing/2014/main" id="{49B10D8B-4D56-427E-AE6A-C3D728BDD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Center Icon">
            <a:extLst>
              <a:ext uri="{FF2B5EF4-FFF2-40B4-BE49-F238E27FC236}">
                <a16:creationId xmlns:a16="http://schemas.microsoft.com/office/drawing/2014/main" id="{7D54D4E3-BFDE-4370-94A9-1413298F90BD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Slide Subtitle">
            <a:extLst>
              <a:ext uri="{FF2B5EF4-FFF2-40B4-BE49-F238E27FC236}">
                <a16:creationId xmlns:a16="http://schemas.microsoft.com/office/drawing/2014/main" id="{42020BAE-1D49-4185-89C8-DFDA699BA807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853DFFC3-70F3-41C8-AC52-C38BF771930E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673F8D8-5FFD-4C6E-AB9D-D6F8CAF7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60D64ACB-7317-4275-8694-D5B0A057394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SoftUni Creative Logo" descr="SoftUni Creative logo">
            <a:extLst>
              <a:ext uri="{FF2B5EF4-FFF2-40B4-BE49-F238E27FC236}">
                <a16:creationId xmlns:a16="http://schemas.microsoft.com/office/drawing/2014/main" id="{387382AA-685F-44FA-B7A4-D2BA6B67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82754903-5F8D-4997-BE58-E35796AA4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31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6AF0E83-14EB-40F8-B388-17AA6C99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Left">
            <a:extLst>
              <a:ext uri="{FF2B5EF4-FFF2-40B4-BE49-F238E27FC236}">
                <a16:creationId xmlns:a16="http://schemas.microsoft.com/office/drawing/2014/main" id="{145996BA-B350-42F1-85FD-A4DD63A385DD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13DD46C3-4D4F-4A6A-94A1-2EBEDE307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CECDEF47-4650-410D-9FC5-00EA7ED01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5510" y="1121143"/>
            <a:ext cx="992972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SoftUni Creative Logo" descr="SoftUni Creative logo">
            <a:extLst>
              <a:ext uri="{FF2B5EF4-FFF2-40B4-BE49-F238E27FC236}">
                <a16:creationId xmlns:a16="http://schemas.microsoft.com/office/drawing/2014/main" id="{9413E57C-745B-4444-915C-F30F4BD67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8" name="Slide Title">
            <a:extLst>
              <a:ext uri="{FF2B5EF4-FFF2-40B4-BE49-F238E27FC236}">
                <a16:creationId xmlns:a16="http://schemas.microsoft.com/office/drawing/2014/main" id="{8AD129DD-D07A-4785-BC50-4FEFF92B9A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43E87BF-9629-4FC0-904A-C9AD5F26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Left">
            <a:extLst>
              <a:ext uri="{FF2B5EF4-FFF2-40B4-BE49-F238E27FC236}">
                <a16:creationId xmlns:a16="http://schemas.microsoft.com/office/drawing/2014/main" id="{9A29DADE-0B03-4423-9853-86456D9F7CBC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Picture Bulb" descr="Bulb">
            <a:extLst>
              <a:ext uri="{FF2B5EF4-FFF2-40B4-BE49-F238E27FC236}">
                <a16:creationId xmlns:a16="http://schemas.microsoft.com/office/drawing/2014/main" id="{7A2EF102-6D58-499D-A4CA-F201EE0E1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Body">
            <a:extLst>
              <a:ext uri="{FF2B5EF4-FFF2-40B4-BE49-F238E27FC236}">
                <a16:creationId xmlns:a16="http://schemas.microsoft.com/office/drawing/2014/main" id="{80E33CDB-008B-428B-98E2-BBFFD1E932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SoftUni Creative Logo" descr="SoftUni Creative logo">
            <a:extLst>
              <a:ext uri="{FF2B5EF4-FFF2-40B4-BE49-F238E27FC236}">
                <a16:creationId xmlns:a16="http://schemas.microsoft.com/office/drawing/2014/main" id="{BBA852A3-CD6D-43C5-B0D9-4481236444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1B96EE6B-873F-4A7C-90C1-7F729D602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F1BCBB2-52D0-4DCC-B6D6-717AE4F1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6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A91582C-2B51-4A4D-A1C0-82C84C210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7135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245E03DF-A4D1-4A8F-AD87-6856600D398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Creative Logo" descr="SoftUni Creative logo">
            <a:extLst>
              <a:ext uri="{FF2B5EF4-FFF2-40B4-BE49-F238E27FC236}">
                <a16:creationId xmlns:a16="http://schemas.microsoft.com/office/drawing/2014/main" id="{0CE3E1E1-92E8-4733-9918-24B7D1D18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A5A53FC9-52B6-4FDB-B276-C3960EA1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098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D726F4D-A93A-4528-A853-9F171F14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Table of Contents" descr="Table of Contents">
            <a:extLst>
              <a:ext uri="{FF2B5EF4-FFF2-40B4-BE49-F238E27FC236}">
                <a16:creationId xmlns:a16="http://schemas.microsoft.com/office/drawing/2014/main" id="{947118A2-8ADA-474F-9528-4F8A85A41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18" name="Slide Body Text">
            <a:extLst>
              <a:ext uri="{FF2B5EF4-FFF2-40B4-BE49-F238E27FC236}">
                <a16:creationId xmlns:a16="http://schemas.microsoft.com/office/drawing/2014/main" id="{381909AE-749F-4219-B359-B79815741B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50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24" name="Rectangle Top">
            <a:extLst>
              <a:ext uri="{FF2B5EF4-FFF2-40B4-BE49-F238E27FC236}">
                <a16:creationId xmlns:a16="http://schemas.microsoft.com/office/drawing/2014/main" id="{EE9FD4C3-F52F-4747-9536-FF1D9AED46E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5" name="SoftUni Creative Logo" descr="SoftUni Creative logo">
            <a:extLst>
              <a:ext uri="{FF2B5EF4-FFF2-40B4-BE49-F238E27FC236}">
                <a16:creationId xmlns:a16="http://schemas.microsoft.com/office/drawing/2014/main" id="{8330DD22-11DE-40FD-9B38-5784791CBD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6" name="Slide Title">
            <a:extLst>
              <a:ext uri="{FF2B5EF4-FFF2-40B4-BE49-F238E27FC236}">
                <a16:creationId xmlns:a16="http://schemas.microsoft.com/office/drawing/2014/main" id="{3DDD6326-063D-42D5-AA23-ADD3584E0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Bottom">
            <a:extLst>
              <a:ext uri="{FF2B5EF4-FFF2-40B4-BE49-F238E27FC236}">
                <a16:creationId xmlns:a16="http://schemas.microsoft.com/office/drawing/2014/main" id="{9EC496EE-DA87-439B-8D28-8C462B13B9FA}"/>
              </a:ext>
            </a:extLst>
          </p:cNvPr>
          <p:cNvSpPr/>
          <p:nvPr userDrawn="1"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46EBCF9-4763-4F51-8175-3AFE31A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64096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Oval Bottom">
            <a:extLst>
              <a:ext uri="{FF2B5EF4-FFF2-40B4-BE49-F238E27FC236}">
                <a16:creationId xmlns:a16="http://schemas.microsoft.com/office/drawing/2014/main" id="{03298BB0-7189-4A2D-9583-62FCD771C2F2}"/>
              </a:ext>
            </a:extLst>
          </p:cNvPr>
          <p:cNvSpPr/>
          <p:nvPr userDrawn="1"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Creative Logo Bottom" descr="SoftUni Creative logo">
            <a:extLst>
              <a:ext uri="{FF2B5EF4-FFF2-40B4-BE49-F238E27FC236}">
                <a16:creationId xmlns:a16="http://schemas.microsoft.com/office/drawing/2014/main" id="{E545EC0A-C4AB-4BCD-83CD-CFC7D08BC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13" y="5039001"/>
            <a:ext cx="1138798" cy="1356382"/>
          </a:xfrm>
          <a:prstGeom prst="rect">
            <a:avLst/>
          </a:prstGeom>
        </p:spPr>
      </p:pic>
      <p:sp>
        <p:nvSpPr>
          <p:cNvPr id="24" name="Text Placeholder Right">
            <a:extLst>
              <a:ext uri="{FF2B5EF4-FFF2-40B4-BE49-F238E27FC236}">
                <a16:creationId xmlns:a16="http://schemas.microsoft.com/office/drawing/2014/main" id="{76CC9E26-E08B-42CD-80B5-8DC545E41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Left">
            <a:extLst>
              <a:ext uri="{FF2B5EF4-FFF2-40B4-BE49-F238E27FC236}">
                <a16:creationId xmlns:a16="http://schemas.microsoft.com/office/drawing/2014/main" id="{FA233452-2A1F-4DFD-82BD-792A347E4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Top">
            <a:extLst>
              <a:ext uri="{FF2B5EF4-FFF2-40B4-BE49-F238E27FC236}">
                <a16:creationId xmlns:a16="http://schemas.microsoft.com/office/drawing/2014/main" id="{3B17CB6C-03ED-4E9B-8DA4-D99ED61955C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61D197F8-E6F2-4C6A-8690-1446612F0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7" name="Slide Title">
            <a:extLst>
              <a:ext uri="{FF2B5EF4-FFF2-40B4-BE49-F238E27FC236}">
                <a16:creationId xmlns:a16="http://schemas.microsoft.com/office/drawing/2014/main" id="{43FDB727-65CD-460C-B3F8-0DF8DC478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Background" descr="SoftUni Background">
            <a:extLst>
              <a:ext uri="{FF2B5EF4-FFF2-40B4-BE49-F238E27FC236}">
                <a16:creationId xmlns:a16="http://schemas.microsoft.com/office/drawing/2014/main" id="{F8D8E2A5-BAA5-4CC0-B9A1-17E9DA2AF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3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90" r:id="rId3"/>
    <p:sldLayoutId id="2147483679" r:id="rId4"/>
    <p:sldLayoutId id="2147483680" r:id="rId5"/>
    <p:sldLayoutId id="2147483691" r:id="rId6"/>
    <p:sldLayoutId id="2147483692" r:id="rId7"/>
    <p:sldLayoutId id="2147483677" r:id="rId8"/>
    <p:sldLayoutId id="2147483683" r:id="rId9"/>
    <p:sldLayoutId id="2147483681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.softuni.bg/" TargetMode="External"/><Relationship Id="rId4" Type="http://schemas.openxmlformats.org/officeDocument/2006/relationships/hyperlink" Target="https://softuni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Creative/" TargetMode="External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oftuni.bg/forum/categories/116/softuni-creati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Company Web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https://creative.softuni.bg</a:t>
            </a:r>
            <a:endParaRPr lang="bg-BG" dirty="0"/>
          </a:p>
        </p:txBody>
      </p:sp>
      <p:sp>
        <p:nvSpPr>
          <p:cNvPr id="5" name="Text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7" name="Text Position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8" name="Text Author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pic>
        <p:nvPicPr>
          <p:cNvPr id="55" name="Picture Graphic Design" descr="Graphic Design">
            <a:extLst>
              <a:ext uri="{FF2B5EF4-FFF2-40B4-BE49-F238E27FC236}">
                <a16:creationId xmlns:a16="http://schemas.microsoft.com/office/drawing/2014/main" id="{F3A818E4-BF0A-4448-8922-EDB150E2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000" y="3429001"/>
            <a:ext cx="4608744" cy="241191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Principle, Graphic Design, Web Design,</a:t>
            </a:r>
            <a:br>
              <a:rPr lang="en-US" dirty="0"/>
            </a:br>
            <a:r>
              <a:rPr lang="en-US" dirty="0"/>
              <a:t>Motion Design, 3D Design, Multimedia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Creative and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lide Body Text">
            <a:extLst>
              <a:ext uri="{FF2B5EF4-FFF2-40B4-BE49-F238E27FC236}">
                <a16:creationId xmlns:a16="http://schemas.microsoft.com/office/drawing/2014/main" id="{7E04D44E-0585-4433-80F8-C02CBB942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04826" cy="5509917"/>
          </a:xfrm>
        </p:spPr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9AA897C-5C65-469C-9347-C6298F51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694F5-BAF6-4034-90D7-95E1FB223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9C34AC-A141-4566-BEDF-10917AE89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example: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9E3494-3859-4F3A-B088-E743F39E39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021154"/>
            <a:ext cx="10949531" cy="443432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if (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new.target </a:t>
            </a:r>
            <a:r>
              <a:rPr lang="en-US" sz="2800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 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throw new TypeError</a:t>
            </a:r>
            <a:r>
              <a:rPr lang="en-US" sz="2800" noProof="1"/>
              <a:t>("Cannot construct Abstract</a:t>
            </a:r>
            <a:br>
              <a:rPr lang="en-US" sz="2800" noProof="1"/>
            </a:br>
            <a:r>
              <a:rPr lang="en-US" sz="2800" noProof="1"/>
              <a:t>        instances directly");</a:t>
            </a:r>
            <a:br>
              <a:rPr lang="en-US" sz="2800" noProof="1"/>
            </a:br>
            <a:r>
              <a:rPr lang="en-US" sz="2800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}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FA6AB9A-A492-463D-93F5-91347D2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9268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Notes" descr="Summary">
            <a:extLst>
              <a:ext uri="{FF2B5EF4-FFF2-40B4-BE49-F238E27FC236}">
                <a16:creationId xmlns:a16="http://schemas.microsoft.com/office/drawing/2014/main" id="{87048E9C-F5C0-4D8F-8B1B-BB1410F0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E626299B-1A31-4D63-840C-306C9E7B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16" name="Summary Box Group">
            <a:extLst>
              <a:ext uri="{FF2B5EF4-FFF2-40B4-BE49-F238E27FC236}">
                <a16:creationId xmlns:a16="http://schemas.microsoft.com/office/drawing/2014/main" id="{A4DD0DFA-5BD7-426E-9D4A-ACCF0450B14F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18" name="Rounded Rectangle Blue">
              <a:extLst>
                <a:ext uri="{FF2B5EF4-FFF2-40B4-BE49-F238E27FC236}">
                  <a16:creationId xmlns:a16="http://schemas.microsoft.com/office/drawing/2014/main" id="{F823AC46-6673-4AFA-9287-85688EC45B4A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Rounded Rectangle Left">
              <a:extLst>
                <a:ext uri="{FF2B5EF4-FFF2-40B4-BE49-F238E27FC236}">
                  <a16:creationId xmlns:a16="http://schemas.microsoft.com/office/drawing/2014/main" id="{2F85BBF5-2C4D-4C25-BD2E-8C8640466AD0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Half Frame Top Right">
              <a:extLst>
                <a:ext uri="{FF2B5EF4-FFF2-40B4-BE49-F238E27FC236}">
                  <a16:creationId xmlns:a16="http://schemas.microsoft.com/office/drawing/2014/main" id="{BEBB9246-9767-417E-972A-5CF49C3A99CA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Body">
            <a:extLst>
              <a:ext uri="{FF2B5EF4-FFF2-40B4-BE49-F238E27FC236}">
                <a16:creationId xmlns:a16="http://schemas.microsoft.com/office/drawing/2014/main" id="{DB5F757A-08FC-484B-8FE5-CBA3CCCAF04F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CC385DF6-C17B-4DD1-9B26-88F0F41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21F51A6-493F-457A-AF27-E84F7A27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252FE288-1769-49F8-80D8-5480138A2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69000"/>
            <a:ext cx="11804826" cy="54370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4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Creative – </a:t>
            </a:r>
            <a:r>
              <a:rPr lang="en-US" dirty="0">
                <a:hlinkClick r:id="rId5"/>
              </a:rPr>
              <a:t>https://creative.softuni.bg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3AD814D4-CA2E-4D51-AB3C-E03C28F0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A3BA9D5E-D1F1-480B-B6EE-A8B0BDAF91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224000"/>
            <a:ext cx="9325587" cy="5482040"/>
          </a:xfrm>
        </p:spPr>
        <p:txBody>
          <a:bodyPr/>
          <a:lstStyle/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71EED979-021C-4BDA-B5A7-02CF8699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33500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Bulb" descr="Bulb">
            <a:extLst>
              <a:ext uri="{FF2B5EF4-FFF2-40B4-BE49-F238E27FC236}">
                <a16:creationId xmlns:a16="http://schemas.microsoft.com/office/drawing/2014/main" id="{72ACFBBA-2ED1-4A79-9F76-37249226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79CD75AD-8301-4429-9D19-97D5FF055B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#creative-intro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EDFC12E1-4D6E-42AE-9D2D-C4CAC71971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0777630-E312-452E-AFE2-ABC70A216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/>
              <a:t>Design </a:t>
            </a:r>
            <a:r>
              <a:rPr lang="en-US" b="1" dirty="0"/>
              <a:t>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Vector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Raster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Design, UI and UX</a:t>
            </a:r>
          </a:p>
          <a:p>
            <a:pPr>
              <a:lnSpc>
                <a:spcPct val="110000"/>
              </a:lnSpc>
            </a:pPr>
            <a:r>
              <a:rPr lang="en-US" b="1" dirty="0"/>
              <a:t>Video</a:t>
            </a:r>
            <a:r>
              <a:rPr lang="en-US" dirty="0"/>
              <a:t> and Multimedia</a:t>
            </a:r>
          </a:p>
          <a:p>
            <a:pPr>
              <a:lnSpc>
                <a:spcPct val="110000"/>
              </a:lnSpc>
            </a:pPr>
            <a:r>
              <a:rPr lang="en-US" dirty="0"/>
              <a:t>3D Graphics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1A3B23C-C811-4C2B-9496-80CA906F1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DA6A22B3-66FC-4763-86FC-6F61CEA96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b="1" dirty="0"/>
              <a:t>design concepts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Colors and color palettes</a:t>
            </a:r>
          </a:p>
          <a:p>
            <a:pPr lvl="1"/>
            <a:r>
              <a:rPr lang="en-US" dirty="0"/>
              <a:t>Grids and ratios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Graphical Symbols</a:t>
            </a:r>
          </a:p>
          <a:p>
            <a:r>
              <a:rPr lang="en-US" dirty="0"/>
              <a:t>Graphical Software</a:t>
            </a:r>
          </a:p>
          <a:p>
            <a:pPr lvl="1"/>
            <a:r>
              <a:rPr lang="en-US" dirty="0"/>
              <a:t>Vector graphics, raster graphics, print design, …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Design" descr="A close up of a logo&#10;&#10;Description automatically generated">
            <a:extLst>
              <a:ext uri="{FF2B5EF4-FFF2-40B4-BE49-F238E27FC236}">
                <a16:creationId xmlns:a16="http://schemas.microsoft.com/office/drawing/2014/main" id="{ADE5BE5E-DB5F-4659-BF3E-D31B91A2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4" y="2214000"/>
            <a:ext cx="3203096" cy="3203096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946F0102-C962-4219-88A9-B9F75FA7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Fundamentals</a:t>
            </a:r>
          </a:p>
        </p:txBody>
      </p:sp>
    </p:spTree>
    <p:extLst>
      <p:ext uri="{BB962C8B-B14F-4D97-AF65-F5344CB8AC3E}">
        <p14:creationId xmlns:p14="http://schemas.microsoft.com/office/powerpoint/2010/main" val="17509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84897"/>
          </a:xfrm>
        </p:spPr>
        <p:txBody>
          <a:bodyPr>
            <a:normAutofit/>
          </a:bodyPr>
          <a:lstStyle/>
          <a:p>
            <a:r>
              <a:rPr lang="en-US" sz="3600" dirty="0"/>
              <a:t>Line</a:t>
            </a:r>
          </a:p>
          <a:p>
            <a:r>
              <a:rPr lang="en-US" sz="3600" dirty="0"/>
              <a:t>Color</a:t>
            </a:r>
          </a:p>
          <a:p>
            <a:r>
              <a:rPr lang="en-US" sz="3600" dirty="0"/>
              <a:t>Shape</a:t>
            </a:r>
          </a:p>
          <a:p>
            <a:r>
              <a:rPr lang="en-US" sz="3600" dirty="0"/>
              <a:t>Texture</a:t>
            </a:r>
          </a:p>
          <a:p>
            <a:r>
              <a:rPr lang="en-US" sz="3600" dirty="0"/>
              <a:t>Space</a:t>
            </a:r>
          </a:p>
          <a:p>
            <a:r>
              <a:rPr lang="en-US" sz="3600" dirty="0"/>
              <a:t>Size</a:t>
            </a:r>
          </a:p>
          <a:p>
            <a:r>
              <a:rPr lang="en-US" sz="3600" dirty="0"/>
              <a:t>Value (lightness / darkness)</a:t>
            </a:r>
            <a:endParaRPr lang="bg-BG" sz="36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</a:t>
            </a:r>
            <a:endParaRPr lang="bg-BG" dirty="0"/>
          </a:p>
        </p:txBody>
      </p:sp>
      <p:pic>
        <p:nvPicPr>
          <p:cNvPr id="5" name="Picture Shape">
            <a:extLst>
              <a:ext uri="{FF2B5EF4-FFF2-40B4-BE49-F238E27FC236}">
                <a16:creationId xmlns:a16="http://schemas.microsoft.com/office/drawing/2014/main" id="{FA2ECAEF-B1F7-4B2E-BB80-AB5117D2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6859" y="1494000"/>
            <a:ext cx="2172136" cy="188985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Texture">
            <a:extLst>
              <a:ext uri="{FF2B5EF4-FFF2-40B4-BE49-F238E27FC236}">
                <a16:creationId xmlns:a16="http://schemas.microsoft.com/office/drawing/2014/main" id="{C87CB971-E87D-4C7E-9AEA-4BA750E1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859" y="4323802"/>
            <a:ext cx="2172136" cy="1948971"/>
          </a:xfrm>
          <a:prstGeom prst="rect">
            <a:avLst/>
          </a:prstGeom>
        </p:spPr>
      </p:pic>
      <p:pic>
        <p:nvPicPr>
          <p:cNvPr id="2050" name="Picture Lines" descr="Резултат с изображение за lines icon">
            <a:extLst>
              <a:ext uri="{FF2B5EF4-FFF2-40B4-BE49-F238E27FC236}">
                <a16:creationId xmlns:a16="http://schemas.microsoft.com/office/drawing/2014/main" id="{01601B29-F4FE-4CCC-AA2B-B7DA8CBC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00" y="1494000"/>
            <a:ext cx="1771177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Colors" descr="Резултат с изображение за color icon">
            <a:extLst>
              <a:ext uri="{FF2B5EF4-FFF2-40B4-BE49-F238E27FC236}">
                <a16:creationId xmlns:a16="http://schemas.microsoft.com/office/drawing/2014/main" id="{0E889887-B55D-4AEE-B869-2E7DEA83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57" y="1494000"/>
            <a:ext cx="1610161" cy="16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Spacing" descr="Резултат с изображение за spacing icon">
            <a:extLst>
              <a:ext uri="{FF2B5EF4-FFF2-40B4-BE49-F238E27FC236}">
                <a16:creationId xmlns:a16="http://schemas.microsoft.com/office/drawing/2014/main" id="{7E331C26-7F19-4345-ABCB-0A2E592D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86" y="374448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Size" descr="Резултат с изображение за size icon">
            <a:extLst>
              <a:ext uri="{FF2B5EF4-FFF2-40B4-BE49-F238E27FC236}">
                <a16:creationId xmlns:a16="http://schemas.microsoft.com/office/drawing/2014/main" id="{C1828BFC-32F1-434B-B814-5B88099B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20" y="374557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8CE05A5E-C05F-4C50-9378-7D6CD46E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3" name="Picture Reading Book">
            <a:extLst>
              <a:ext uri="{FF2B5EF4-FFF2-40B4-BE49-F238E27FC236}">
                <a16:creationId xmlns:a16="http://schemas.microsoft.com/office/drawing/2014/main" id="{52D5A07D-AC98-4AA2-AE3B-AAB3D190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792" y="4010418"/>
            <a:ext cx="1591194" cy="1603433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7BDD8731-1A51-467D-B254-A26BDCA6E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3519193"/>
            <a:ext cx="1548518" cy="1499359"/>
          </a:xfrm>
          <a:prstGeom prst="rect">
            <a:avLst/>
          </a:prstGeom>
        </p:spPr>
      </p:pic>
      <p:pic>
        <p:nvPicPr>
          <p:cNvPr id="8" name="Picture Cloud Search">
            <a:extLst>
              <a:ext uri="{FF2B5EF4-FFF2-40B4-BE49-F238E27FC236}">
                <a16:creationId xmlns:a16="http://schemas.microsoft.com/office/drawing/2014/main" id="{61473561-7066-456E-8386-81C9E223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9" y="1824165"/>
            <a:ext cx="1719221" cy="16948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3206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Trends">
            <a:extLst>
              <a:ext uri="{FF2B5EF4-FFF2-40B4-BE49-F238E27FC236}">
                <a16:creationId xmlns:a16="http://schemas.microsoft.com/office/drawing/2014/main" id="{24F8E01A-BEFF-4CE9-B904-9AF22804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504250"/>
            <a:ext cx="2017951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Design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Design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6C3BF5E-A89B-458F-BFF7-4AC5ED69A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Right">
            <a:extLst>
              <a:ext uri="{FF2B5EF4-FFF2-40B4-BE49-F238E27FC236}">
                <a16:creationId xmlns:a16="http://schemas.microsoft.com/office/drawing/2014/main" id="{F8C04885-E1BF-4E45-9D0D-49D31DBB13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313999"/>
            <a:ext cx="5426147" cy="4836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18" name="Text Placeholder Left">
            <a:extLst>
              <a:ext uri="{FF2B5EF4-FFF2-40B4-BE49-F238E27FC236}">
                <a16:creationId xmlns:a16="http://schemas.microsoft.com/office/drawing/2014/main" id="{3641D9F5-77B6-46F0-8F5A-0F9DEF18C9C8}"/>
              </a:ext>
            </a:extLst>
          </p:cNvPr>
          <p:cNvSpPr txBox="1">
            <a:spLocks/>
          </p:cNvSpPr>
          <p:nvPr/>
        </p:nvSpPr>
        <p:spPr>
          <a:xfrm>
            <a:off x="190402" y="1313999"/>
            <a:ext cx="5426148" cy="48361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3538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1700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985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070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1550" indent="-3619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Traditional Marketing</a:t>
            </a:r>
            <a:endParaRPr lang="bg-BG" b="1"/>
          </a:p>
          <a:p>
            <a:pPr lvl="1"/>
            <a:r>
              <a:rPr lang="en-US"/>
              <a:t>Expensive</a:t>
            </a:r>
          </a:p>
          <a:p>
            <a:pPr lvl="1"/>
            <a:r>
              <a:rPr lang="en-US"/>
              <a:t>Non-flexible</a:t>
            </a:r>
          </a:p>
          <a:p>
            <a:pPr lvl="1"/>
            <a:r>
              <a:rPr lang="en-US"/>
              <a:t>Hard to scale</a:t>
            </a:r>
          </a:p>
          <a:p>
            <a:pPr lvl="1"/>
            <a:r>
              <a:rPr lang="en-US"/>
              <a:t>Performed from specific location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A664DE3B-583F-42FC-BCDD-9F12A915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2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C3AF57FA-03D4-4B5E-8CF2-232317F2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D4A9A17-DB1A-422E-94C1-035C106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Concepts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 Creative">
  <a:themeElements>
    <a:clrScheme name="Custom 1">
      <a:dk1>
        <a:srgbClr val="54546D"/>
      </a:dk1>
      <a:lt1>
        <a:srgbClr val="B78BD5"/>
      </a:lt1>
      <a:dk2>
        <a:srgbClr val="9B5DC6"/>
      </a:dk2>
      <a:lt2>
        <a:srgbClr val="FFFFFF"/>
      </a:lt2>
      <a:accent1>
        <a:srgbClr val="815DC6"/>
      </a:accent1>
      <a:accent2>
        <a:srgbClr val="00B050"/>
      </a:accent2>
      <a:accent3>
        <a:srgbClr val="826DDD"/>
      </a:accent3>
      <a:accent4>
        <a:srgbClr val="665EB8"/>
      </a:accent4>
      <a:accent5>
        <a:srgbClr val="45A5ED"/>
      </a:accent5>
      <a:accent6>
        <a:srgbClr val="5982DB"/>
      </a:accent6>
      <a:hlink>
        <a:srgbClr val="B182D3"/>
      </a:hlink>
      <a:folHlink>
        <a:srgbClr val="666699"/>
      </a:folHlink>
    </a:clrScheme>
    <a:fontScheme name="SoftUni Creativ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4646</TotalTime>
  <Words>573</Words>
  <Application>Microsoft Office PowerPoint</Application>
  <PresentationFormat>Widescreen</PresentationFormat>
  <Paragraphs>124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Creative</vt:lpstr>
      <vt:lpstr>Introduction to Creative and Design</vt:lpstr>
      <vt:lpstr>Sli.do Code</vt:lpstr>
      <vt:lpstr>Table of Contents</vt:lpstr>
      <vt:lpstr>Design Fundamentals</vt:lpstr>
      <vt:lpstr>Elements of Design</vt:lpstr>
      <vt:lpstr>Learn to Search in Internet!</vt:lpstr>
      <vt:lpstr>Design Trends</vt:lpstr>
      <vt:lpstr>Traditional vs. Digital Marketing</vt:lpstr>
      <vt:lpstr>Digital Marketing Concepts</vt:lpstr>
      <vt:lpstr>Did You Know?</vt:lpstr>
      <vt:lpstr>Diplomas and Certificates</vt:lpstr>
      <vt:lpstr>Sample Code</vt:lpstr>
      <vt:lpstr>Summary</vt:lpstr>
      <vt:lpstr>Questions?</vt:lpstr>
      <vt:lpstr>Partners</vt:lpstr>
      <vt:lpstr>License</vt:lpstr>
      <vt:lpstr>About SoftUni Creative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Creative Presentation</dc:title>
  <dc:subject>Graphic Design and Creative</dc:subject>
  <dc:creator>SoftUni Creative</dc:creator>
  <cp:keywords>SoftUni Creative; SoftUni, design; graphic design; creative; UI design; user experience; 3D graphics; multimedia; video; motion graphics; Web design; UX; training; course</cp:keywords>
  <dc:description>© SoftUni – https://softuni.org_x000d_
© SoftUni Creative – https://creative.softuni.bg_x000d_
_x000d_
Copyrighted document. Unauthorized copy, reproduction or use is not permitted.</dc:description>
  <cp:lastModifiedBy>Svetlin Nakov</cp:lastModifiedBy>
  <cp:revision>4</cp:revision>
  <dcterms:created xsi:type="dcterms:W3CDTF">2018-05-23T13:08:44Z</dcterms:created>
  <dcterms:modified xsi:type="dcterms:W3CDTF">2020-10-20T21:31:01Z</dcterms:modified>
  <cp:category>design;graphic design;creative</cp:category>
</cp:coreProperties>
</file>