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50"/>
  </p:notesMasterIdLst>
  <p:handoutMasterIdLst>
    <p:handoutMasterId r:id="rId51"/>
  </p:handoutMasterIdLst>
  <p:sldIdLst>
    <p:sldId id="274" r:id="rId3"/>
    <p:sldId id="276" r:id="rId4"/>
    <p:sldId id="522" r:id="rId5"/>
    <p:sldId id="539" r:id="rId6"/>
    <p:sldId id="523" r:id="rId7"/>
    <p:sldId id="531" r:id="rId8"/>
    <p:sldId id="540" r:id="rId9"/>
    <p:sldId id="552" r:id="rId10"/>
    <p:sldId id="583" r:id="rId11"/>
    <p:sldId id="584" r:id="rId12"/>
    <p:sldId id="585" r:id="rId13"/>
    <p:sldId id="582" r:id="rId14"/>
    <p:sldId id="500" r:id="rId15"/>
    <p:sldId id="581" r:id="rId16"/>
    <p:sldId id="502" r:id="rId17"/>
    <p:sldId id="503" r:id="rId18"/>
    <p:sldId id="420" r:id="rId19"/>
    <p:sldId id="504" r:id="rId20"/>
    <p:sldId id="466" r:id="rId21"/>
    <p:sldId id="496" r:id="rId22"/>
    <p:sldId id="468" r:id="rId23"/>
    <p:sldId id="469" r:id="rId24"/>
    <p:sldId id="505" r:id="rId25"/>
    <p:sldId id="460" r:id="rId26"/>
    <p:sldId id="497" r:id="rId27"/>
    <p:sldId id="471" r:id="rId28"/>
    <p:sldId id="472" r:id="rId29"/>
    <p:sldId id="579" r:id="rId30"/>
    <p:sldId id="586" r:id="rId31"/>
    <p:sldId id="475" r:id="rId32"/>
    <p:sldId id="476" r:id="rId33"/>
    <p:sldId id="478" r:id="rId34"/>
    <p:sldId id="477" r:id="rId35"/>
    <p:sldId id="479" r:id="rId36"/>
    <p:sldId id="453" r:id="rId37"/>
    <p:sldId id="483" r:id="rId38"/>
    <p:sldId id="484" r:id="rId39"/>
    <p:sldId id="485" r:id="rId40"/>
    <p:sldId id="507" r:id="rId41"/>
    <p:sldId id="486" r:id="rId42"/>
    <p:sldId id="487" r:id="rId43"/>
    <p:sldId id="488" r:id="rId44"/>
    <p:sldId id="508" r:id="rId45"/>
    <p:sldId id="494" r:id="rId46"/>
    <p:sldId id="577" r:id="rId47"/>
    <p:sldId id="489" r:id="rId48"/>
    <p:sldId id="289" r:id="rId4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274"/>
            <p14:sldId id="276"/>
          </p14:sldIdLst>
        </p14:section>
        <p14:section name="Content" id="{DDDC0699-22AF-49C1-9AD1-362FB3AC3845}">
          <p14:sldIdLst>
            <p14:sldId id="522"/>
            <p14:sldId id="539"/>
            <p14:sldId id="523"/>
            <p14:sldId id="531"/>
            <p14:sldId id="540"/>
            <p14:sldId id="552"/>
            <p14:sldId id="583"/>
            <p14:sldId id="584"/>
            <p14:sldId id="585"/>
            <p14:sldId id="582"/>
            <p14:sldId id="500"/>
            <p14:sldId id="581"/>
            <p14:sldId id="502"/>
            <p14:sldId id="503"/>
            <p14:sldId id="420"/>
            <p14:sldId id="504"/>
            <p14:sldId id="466"/>
            <p14:sldId id="496"/>
            <p14:sldId id="468"/>
            <p14:sldId id="469"/>
            <p14:sldId id="505"/>
            <p14:sldId id="460"/>
            <p14:sldId id="497"/>
            <p14:sldId id="471"/>
            <p14:sldId id="472"/>
            <p14:sldId id="579"/>
            <p14:sldId id="586"/>
            <p14:sldId id="475"/>
            <p14:sldId id="476"/>
            <p14:sldId id="478"/>
            <p14:sldId id="477"/>
            <p14:sldId id="479"/>
            <p14:sldId id="453"/>
            <p14:sldId id="483"/>
            <p14:sldId id="484"/>
            <p14:sldId id="485"/>
            <p14:sldId id="507"/>
            <p14:sldId id="486"/>
            <p14:sldId id="487"/>
            <p14:sldId id="488"/>
            <p14:sldId id="508"/>
            <p14:sldId id="494"/>
          </p14:sldIdLst>
        </p14:section>
        <p14:section name="Conclusion" id="{E5D38F90-EA9B-40C4-BC0D-66DEDBA59E45}">
          <p14:sldIdLst>
            <p14:sldId id="577"/>
            <p14:sldId id="489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99A3"/>
    <a:srgbClr val="5E919B"/>
    <a:srgbClr val="A6C4E2"/>
    <a:srgbClr val="38808C"/>
    <a:srgbClr val="32737E"/>
    <a:srgbClr val="2F6B75"/>
    <a:srgbClr val="4193A1"/>
    <a:srgbClr val="50A9B8"/>
    <a:srgbClr val="5EC1B8"/>
    <a:srgbClr val="F0F5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 autoAdjust="0"/>
    <p:restoredTop sz="94533" autoAdjust="0"/>
  </p:normalViewPr>
  <p:slideViewPr>
    <p:cSldViewPr>
      <p:cViewPr varScale="1">
        <p:scale>
          <a:sx n="82" d="100"/>
          <a:sy n="82" d="100"/>
        </p:scale>
        <p:origin x="629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2480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01-Nov-20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01-Nov-20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9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0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7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26268" y="6781800"/>
            <a:ext cx="12215093" cy="180611"/>
          </a:xfrm>
          <a:prstGeom prst="rect">
            <a:avLst/>
          </a:prstGeom>
          <a:solidFill>
            <a:srgbClr val="50A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5" name="Picture 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492738" y="2530041"/>
            <a:ext cx="2882026" cy="3119890"/>
          </a:xfrm>
          <a:prstGeom prst="rect">
            <a:avLst/>
          </a:prstGeom>
        </p:spPr>
      </p:pic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rgbClr val="38808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11" name="Picture Logo SoftUni" descr="SoftUni logo">
            <a:extLst>
              <a:ext uri="{FF2B5EF4-FFF2-40B4-BE49-F238E27FC236}">
                <a16:creationId xmlns:a16="http://schemas.microsoft.com/office/drawing/2014/main" id="{0DFB9743-7B88-4712-8A60-AD79FDAB60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99" y="5958860"/>
            <a:ext cx="1812856" cy="627064"/>
          </a:xfrm>
          <a:prstGeom prst="rect">
            <a:avLst/>
          </a:prstGeom>
        </p:spPr>
      </p:pic>
      <p:pic>
        <p:nvPicPr>
          <p:cNvPr id="8" name="Picture Logo Software University">
            <a:extLst>
              <a:ext uri="{FF2B5EF4-FFF2-40B4-BE49-F238E27FC236}">
                <a16:creationId xmlns:a16="http://schemas.microsoft.com/office/drawing/2014/main" id="{38F8E1A2-DB16-475C-A4E6-0345065D3E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673965" y="6010242"/>
            <a:ext cx="1859441" cy="524301"/>
          </a:xfrm>
          <a:prstGeom prst="rect">
            <a:avLst/>
          </a:prstGeom>
        </p:spPr>
      </p:pic>
      <p:pic>
        <p:nvPicPr>
          <p:cNvPr id="20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1E6AE6B1-34A6-9141-8CDD-1A493A0F7EF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9" y="5995518"/>
            <a:ext cx="1669830" cy="553748"/>
          </a:xfrm>
          <a:prstGeom prst="rect">
            <a:avLst/>
          </a:prstGeom>
          <a:noFill/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61572" y="5432479"/>
            <a:ext cx="5432840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61572" y="4940540"/>
            <a:ext cx="5432840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rgbClr val="2F6B75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1572" y="2710067"/>
            <a:ext cx="5437955" cy="20870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308887"/>
            <a:ext cx="10962447" cy="121728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rgbClr val="2F6B75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254857"/>
            <a:ext cx="10962447" cy="9532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5400">
                <a:solidFill>
                  <a:srgbClr val="38808C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3" y="1988840"/>
            <a:ext cx="10958580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51" y="1196126"/>
            <a:ext cx="11808021" cy="556112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marL="361950" marR="0" lvl="0" indent="-361950" algn="l" defTabSz="1218438" rtl="0" eaLnBrk="1" fontAlgn="auto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Level</a:t>
            </a:r>
            <a:endParaRPr kumimoji="0" lang="en-US" sz="2598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Bottom">
            <a:extLst>
              <a:ext uri="{FF2B5EF4-FFF2-40B4-BE49-F238E27FC236}">
                <a16:creationId xmlns:a16="http://schemas.microsoft.com/office/drawing/2014/main" id="{40A7DD93-1955-4C46-BE0C-1BA6F306BB36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Rectangle Bottom Copyright">
            <a:extLst>
              <a:ext uri="{FF2B5EF4-FFF2-40B4-BE49-F238E27FC236}">
                <a16:creationId xmlns:a16="http://schemas.microsoft.com/office/drawing/2014/main" id="{57A2AA11-15F2-40ED-B6A7-35907756C63B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" name="Questions Text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693812" y="548680"/>
            <a:ext cx="5760639" cy="1335131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R="0" lvl="0" indent="0" defTabSz="913852" eaLnBrk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</a:pPr>
            <a:r>
              <a:rPr kumimoji="0" lang="bg-BG" sz="9600" b="1" i="0" u="none" strike="noStrike" cap="none" spc="0" normalizeH="0" baseline="0" noProof="0" dirty="0">
                <a:ln>
                  <a:noFill/>
                </a:ln>
                <a:solidFill>
                  <a:srgbClr val="38808C"/>
                </a:solidFill>
                <a:effectLst/>
                <a:uLnTx/>
                <a:uFillTx/>
                <a:latin typeface="Calibri" panose="020F0502020204030204"/>
              </a:rPr>
              <a:t>Въпроси</a:t>
            </a:r>
            <a:r>
              <a:rPr kumimoji="0" lang="en-US" sz="9600" b="1" i="0" u="none" strike="noStrike" cap="none" spc="0" normalizeH="0" baseline="0" noProof="0" dirty="0">
                <a:ln>
                  <a:noFill/>
                </a:ln>
                <a:solidFill>
                  <a:srgbClr val="38808C"/>
                </a:solidFill>
                <a:effectLst/>
                <a:uLnTx/>
                <a:uFillTx/>
                <a:latin typeface="Calibri" panose="020F0502020204030204"/>
              </a:rPr>
              <a:t>?</a:t>
            </a:r>
          </a:p>
        </p:txBody>
      </p:sp>
      <p:pic>
        <p:nvPicPr>
          <p:cNvPr id="4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399641C-0D14-4ADE-BCD2-22D0DE8191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8" y="198529"/>
            <a:ext cx="2071940" cy="687096"/>
          </a:xfrm>
          <a:prstGeom prst="rect">
            <a:avLst/>
          </a:prstGeom>
          <a:noFill/>
        </p:spPr>
      </p:pic>
      <p:pic>
        <p:nvPicPr>
          <p:cNvPr id="40" name="Picture SoftUni Mascot" descr="SoftUni mascot with open hand">
            <a:extLst>
              <a:ext uri="{FF2B5EF4-FFF2-40B4-BE49-F238E27FC236}">
                <a16:creationId xmlns:a16="http://schemas.microsoft.com/office/drawing/2014/main" id="{2D57D125-85DF-48B1-BE63-19C83B8FF7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41" name="Group SoftUni Brands">
            <a:extLst>
              <a:ext uri="{FF2B5EF4-FFF2-40B4-BE49-F238E27FC236}">
                <a16:creationId xmlns:a16="http://schemas.microsoft.com/office/drawing/2014/main" id="{6CC93586-B540-4942-B92F-F5C88554C373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43" name="Picture SoftUni Kids Logo" descr="SoftUni Kids logo">
              <a:extLst>
                <a:ext uri="{FF2B5EF4-FFF2-40B4-BE49-F238E27FC236}">
                  <a16:creationId xmlns:a16="http://schemas.microsoft.com/office/drawing/2014/main" id="{C2B26F14-AE91-4462-9B10-C0EAD8F59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44" name="Picture SoftUni Foundation Logo" descr="SoftUni Foundation logo">
              <a:extLst>
                <a:ext uri="{FF2B5EF4-FFF2-40B4-BE49-F238E27FC236}">
                  <a16:creationId xmlns:a16="http://schemas.microsoft.com/office/drawing/2014/main" id="{14BE61F4-C0CF-4D8C-B0F1-D2E298BA23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45" name="Picture SoftUni Digital Logo" descr="SoftUni Digital logo">
              <a:extLst>
                <a:ext uri="{FF2B5EF4-FFF2-40B4-BE49-F238E27FC236}">
                  <a16:creationId xmlns:a16="http://schemas.microsoft.com/office/drawing/2014/main" id="{62B70DA5-2F7E-41A5-9435-F867885852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46" name="Picture SoftUni Creative Logo" descr="SoftUni Creative logo">
              <a:extLst>
                <a:ext uri="{FF2B5EF4-FFF2-40B4-BE49-F238E27FC236}">
                  <a16:creationId xmlns:a16="http://schemas.microsoft.com/office/drawing/2014/main" id="{B8E0E759-B2CA-49F1-8E16-15A9551A7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47" name="Picture SoftUni Svetlina Logo" descr="SoftUni Svetlina logo">
              <a:extLst>
                <a:ext uri="{FF2B5EF4-FFF2-40B4-BE49-F238E27FC236}">
                  <a16:creationId xmlns:a16="http://schemas.microsoft.com/office/drawing/2014/main" id="{3E9C4EF6-B27D-4B77-92CF-39CE25AAC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48" name="Picture Software University Logo" descr="Software University logo">
              <a:extLst>
                <a:ext uri="{FF2B5EF4-FFF2-40B4-BE49-F238E27FC236}">
                  <a16:creationId xmlns:a16="http://schemas.microsoft.com/office/drawing/2014/main" id="{60D9B6BD-0485-453E-B36C-03EE443B0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49" name="Straight Connector 6">
              <a:extLst>
                <a:ext uri="{FF2B5EF4-FFF2-40B4-BE49-F238E27FC236}">
                  <a16:creationId xmlns:a16="http://schemas.microsoft.com/office/drawing/2014/main" id="{A0947A08-40A1-4D5C-9D6B-8085B184B6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5">
              <a:extLst>
                <a:ext uri="{FF2B5EF4-FFF2-40B4-BE49-F238E27FC236}">
                  <a16:creationId xmlns:a16="http://schemas.microsoft.com/office/drawing/2014/main" id="{9241F8E3-A09C-42DA-B173-AE73DBA05A6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4">
              <a:extLst>
                <a:ext uri="{FF2B5EF4-FFF2-40B4-BE49-F238E27FC236}">
                  <a16:creationId xmlns:a16="http://schemas.microsoft.com/office/drawing/2014/main" id="{8CF0790D-582C-4786-B6CA-6D326CD6A5A5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3">
              <a:extLst>
                <a:ext uri="{FF2B5EF4-FFF2-40B4-BE49-F238E27FC236}">
                  <a16:creationId xmlns:a16="http://schemas.microsoft.com/office/drawing/2014/main" id="{10512484-4F27-43C8-A442-C8A83E84CE5B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">
              <a:extLst>
                <a:ext uri="{FF2B5EF4-FFF2-40B4-BE49-F238E27FC236}">
                  <a16:creationId xmlns:a16="http://schemas.microsoft.com/office/drawing/2014/main" id="{01C3E348-DF54-49BD-A701-92216051413F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">
              <a:extLst>
                <a:ext uri="{FF2B5EF4-FFF2-40B4-BE49-F238E27FC236}">
                  <a16:creationId xmlns:a16="http://schemas.microsoft.com/office/drawing/2014/main" id="{8CD50B5F-581D-4123-98B7-1B3CB0273610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Horizontal">
              <a:extLst>
                <a:ext uri="{FF2B5EF4-FFF2-40B4-BE49-F238E27FC236}">
                  <a16:creationId xmlns:a16="http://schemas.microsoft.com/office/drawing/2014/main" id="{46595803-32F6-4E3C-8A68-842D58D972B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0">
              <a:extLst>
                <a:ext uri="{FF2B5EF4-FFF2-40B4-BE49-F238E27FC236}">
                  <a16:creationId xmlns:a16="http://schemas.microsoft.com/office/drawing/2014/main" id="{A904C140-3330-45BC-9D1A-59CAF4AD652B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8" name="Picture SoftUni Logo" descr="SoftUni logo">
              <a:extLst>
                <a:ext uri="{FF2B5EF4-FFF2-40B4-BE49-F238E27FC236}">
                  <a16:creationId xmlns:a16="http://schemas.microsoft.com/office/drawing/2014/main" id="{4FE46308-320D-4409-886A-11D6B2E8D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ock Sc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73F8900-B9C1-4211-8C62-7FE0F2685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684212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09" y="5098868"/>
            <a:ext cx="779006" cy="172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874B7EF-786D-4CB7-A6E2-CAA4AA6AEA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5E84E69E-6CC8-4A1F-9120-E077E13FBC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8675" y="100750"/>
            <a:ext cx="9010153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30521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C6F8B0C1-9F2E-4CA9-96DD-943ADD51A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Top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SoftUni Mascot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6780" y="3458229"/>
            <a:ext cx="2439200" cy="2995107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5" y="1314451"/>
            <a:ext cx="9426090" cy="535491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2" name="Logo SoftUni Svetlina">
            <a:extLst>
              <a:ext uri="{FF2B5EF4-FFF2-40B4-BE49-F238E27FC236}">
                <a16:creationId xmlns:a16="http://schemas.microsoft.com/office/drawing/2014/main" id="{7B304674-314D-44C4-B485-DB6489C613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3338387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rgbClr val="38808C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471048"/>
            <a:ext cx="6878490" cy="175433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52BAB8F-28D4-574C-8744-6F571747F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1" y="1121144"/>
            <a:ext cx="10146172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DC8090C-C6A7-452B-BE79-A76C05E16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Bottom"/>
          <p:cNvSpPr/>
          <p:nvPr/>
        </p:nvSpPr>
        <p:spPr>
          <a:xfrm>
            <a:off x="1" y="6237312"/>
            <a:ext cx="12188825" cy="620691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28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Bottom"/>
          <p:cNvSpPr/>
          <p:nvPr/>
        </p:nvSpPr>
        <p:spPr>
          <a:xfrm>
            <a:off x="5160306" y="4816202"/>
            <a:ext cx="1868214" cy="1868701"/>
          </a:xfrm>
          <a:prstGeom prst="ellipse">
            <a:avLst/>
          </a:prstGeom>
          <a:solidFill>
            <a:srgbClr val="4193A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Uni Svetlina Down">
            <a:extLst>
              <a:ext uri="{FF2B5EF4-FFF2-40B4-BE49-F238E27FC236}">
                <a16:creationId xmlns:a16="http://schemas.microsoft.com/office/drawing/2014/main" id="{F0DB679B-864B-DE4C-8CE8-CCCA66F0C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93" y="5110630"/>
            <a:ext cx="1060087" cy="1250664"/>
          </a:xfrm>
          <a:prstGeom prst="rect">
            <a:avLst/>
          </a:prstGeom>
        </p:spPr>
      </p:pic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912DE2F3-D132-445C-A9AD-F9E1168E1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3587" y="198529"/>
            <a:ext cx="1935481" cy="687096"/>
          </a:xfrm>
          <a:prstGeom prst="rect">
            <a:avLst/>
          </a:prstGeom>
          <a:noFill/>
        </p:spPr>
      </p:pic>
      <p:sp>
        <p:nvSpPr>
          <p:cNvPr id="13" name="Rectangle Top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17685F87-8495-4C56-8C0B-FFC13CD66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SoftUni Background">
            <a:extLst>
              <a:ext uri="{FF2B5EF4-FFF2-40B4-BE49-F238E27FC236}">
                <a16:creationId xmlns:a16="http://schemas.microsoft.com/office/drawing/2014/main" id="{BDFD63EF-6D60-464A-A2CB-CAF22A24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88" r:id="rId5"/>
    <p:sldLayoutId id="2147483674" r:id="rId6"/>
    <p:sldLayoutId id="2147483675" r:id="rId7"/>
    <p:sldLayoutId id="2147483677" r:id="rId8"/>
    <p:sldLayoutId id="2147483678" r:id="rId9"/>
    <p:sldLayoutId id="2147483679" r:id="rId10"/>
    <p:sldLayoutId id="2147483680" r:id="rId11"/>
    <p:sldLayoutId id="214748368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rgbClr val="38808C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28849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noProof="1"/>
              <a:t>СофтУни</a:t>
            </a:r>
            <a:r>
              <a:rPr lang="en-US" noProof="1"/>
              <a:t> 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61572" y="5432479"/>
            <a:ext cx="3848664" cy="444793"/>
          </a:xfrm>
        </p:spPr>
        <p:txBody>
          <a:bodyPr/>
          <a:lstStyle/>
          <a:p>
            <a:r>
              <a:rPr lang="bg-BG" noProof="1"/>
              <a:t>Учителски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1572" y="4940540"/>
            <a:ext cx="3848664" cy="506796"/>
          </a:xfrm>
        </p:spPr>
        <p:txBody>
          <a:bodyPr/>
          <a:lstStyle/>
          <a:p>
            <a:r>
              <a:rPr lang="en-US" dirty="0"/>
              <a:t>SoftUni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Вложени </a:t>
            </a:r>
            <a:r>
              <a:rPr lang="en-US" dirty="0"/>
              <a:t>if </a:t>
            </a:r>
            <a:r>
              <a:rPr lang="bg-BG" dirty="0"/>
              <a:t>конструкции и</a:t>
            </a:r>
            <a:br>
              <a:rPr lang="bg-BG" dirty="0"/>
            </a:br>
            <a:r>
              <a:rPr lang="bg-BG" dirty="0"/>
              <a:t>по-сложни логически условия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E71065-3B72-4021-9DD9-9C07F3434F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06" y="2184093"/>
            <a:ext cx="2932841" cy="24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612" y="3238078"/>
            <a:ext cx="6410325" cy="31432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 на проследяване на изпълнението на програмата</a:t>
            </a:r>
          </a:p>
          <a:p>
            <a:pPr lvl="1"/>
            <a:r>
              <a:rPr lang="bg-BG" dirty="0"/>
              <a:t>Това ни позволява да откриваме грешки (бъгове)</a:t>
            </a:r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3749" y="4342196"/>
            <a:ext cx="2095597" cy="662392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22F2F8-741E-4783-B268-222AB076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76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Натискане на </a:t>
            </a:r>
            <a:r>
              <a:rPr lang="en-US" sz="3000" dirty="0">
                <a:solidFill>
                  <a:schemeClr val="bg1"/>
                </a:solidFill>
              </a:rPr>
              <a:t>[F5]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дебъг </a:t>
            </a:r>
            <a:r>
              <a:rPr lang="bg-BG" sz="3000" dirty="0"/>
              <a:t>режим</a:t>
            </a:r>
          </a:p>
          <a:p>
            <a:r>
              <a:rPr lang="bg-BG" sz="3000" dirty="0"/>
              <a:t>Можем да преминем към следващата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000" dirty="0"/>
              <a:t> с </a:t>
            </a:r>
            <a:r>
              <a:rPr lang="en-US" sz="3000" dirty="0">
                <a:solidFill>
                  <a:schemeClr val="bg1"/>
                </a:solidFill>
              </a:rPr>
              <a:t>[</a:t>
            </a:r>
            <a:r>
              <a:rPr lang="bg-BG" sz="3000" dirty="0">
                <a:solidFill>
                  <a:schemeClr val="bg1"/>
                </a:solidFill>
              </a:rPr>
              <a:t>F</a:t>
            </a:r>
            <a:r>
              <a:rPr lang="en-US" sz="3000" dirty="0">
                <a:solidFill>
                  <a:schemeClr val="bg1"/>
                </a:solidFill>
              </a:rPr>
              <a:t>10]</a:t>
            </a:r>
          </a:p>
          <a:p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bg1"/>
                </a:solidFill>
              </a:rPr>
              <a:t>[F9]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стопери –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breakpoints</a:t>
            </a:r>
          </a:p>
          <a:p>
            <a:pPr lvl="1"/>
            <a:r>
              <a:rPr lang="bg-BG" sz="3000" dirty="0"/>
              <a:t>До тях можем директно да стигнем използвайки </a:t>
            </a:r>
            <a:r>
              <a:rPr lang="en-US" sz="3000" dirty="0">
                <a:solidFill>
                  <a:schemeClr val="bg1"/>
                </a:solidFill>
              </a:rPr>
              <a:t>[F</a:t>
            </a:r>
            <a:r>
              <a:rPr lang="bg-BG" sz="3000" dirty="0">
                <a:solidFill>
                  <a:schemeClr val="bg1"/>
                </a:solidFill>
              </a:rPr>
              <a:t>9</a:t>
            </a:r>
            <a:r>
              <a:rPr lang="en-US" sz="3000" dirty="0">
                <a:solidFill>
                  <a:schemeClr val="bg1"/>
                </a:solidFill>
              </a:rPr>
              <a:t>]</a:t>
            </a:r>
            <a:endParaRPr lang="bg-BG" sz="3000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885" y="3789040"/>
            <a:ext cx="7135178" cy="26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B059267-CC14-4B8D-9284-446E66A63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889-D5B2-4B1E-B823-519975AF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Проверка за множество стойности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switch-case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89512" y="16002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</p:spTree>
    <p:extLst>
      <p:ext uri="{BB962C8B-B14F-4D97-AF65-F5344CB8AC3E}">
        <p14:creationId xmlns:p14="http://schemas.microsoft.com/office/powerpoint/2010/main" val="3677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if/else if/else 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35494"/>
            <a:ext cx="3352800" cy="46535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21" y="2132856"/>
            <a:ext cx="2570320" cy="1396426"/>
          </a:xfrm>
          <a:prstGeom prst="wedgeRoundRectCallout">
            <a:avLst>
              <a:gd name="adj1" fmla="val -66531"/>
              <a:gd name="adj2" fmla="val -39397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switch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case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2996952"/>
            <a:ext cx="3544741" cy="1396426"/>
          </a:xfrm>
          <a:prstGeom prst="wedgeRoundRectCallout">
            <a:avLst>
              <a:gd name="adj1" fmla="val 66214"/>
              <a:gd name="adj2" fmla="val -32403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стойности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07784"/>
            <a:ext cx="1723938" cy="2305992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13776"/>
            <a:ext cx="1723938" cy="1131254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21" y="4177703"/>
            <a:ext cx="4497386" cy="1396427"/>
          </a:xfrm>
          <a:prstGeom prst="wedgeRoundRectCallout">
            <a:avLst>
              <a:gd name="adj1" fmla="val -59972"/>
              <a:gd name="adj2" fmla="val 34079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</a:t>
            </a:r>
            <a:r>
              <a:rPr lang="bg-BG" sz="2800" b="1" dirty="0">
                <a:solidFill>
                  <a:schemeClr val="bg2"/>
                </a:solidFill>
              </a:rPr>
              <a:t>ако няма съвпадение с </a:t>
            </a:r>
            <a:r>
              <a:rPr lang="bg-BG" sz="2800" b="1" dirty="0">
                <a:solidFill>
                  <a:srgbClr val="FFFFFF"/>
                </a:solidFill>
              </a:rPr>
              <a:t>нито един случай</a:t>
            </a: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2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000" dirty="0"/>
              <a:t>Чете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цяло число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bg-BG" sz="3000" dirty="0"/>
              <a:t>въведено от потребителя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 текст </a:t>
            </a:r>
            <a:r>
              <a:rPr lang="en-US" sz="2800" dirty="0"/>
              <a:t>(</a:t>
            </a:r>
            <a:r>
              <a:rPr lang="bg-BG" sz="2800" dirty="0"/>
              <a:t>на английски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bg-BG" sz="2800" dirty="0"/>
              <a:t>Отпечатва на конзолата </a:t>
            </a:r>
            <a:r>
              <a:rPr lang="en-US" sz="2800" dirty="0"/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r>
              <a:rPr lang="bg-BG" sz="2800" dirty="0"/>
              <a:t>, ако числото не е в диапазона 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2800" dirty="0"/>
              <a:t>Примерен вход и изход</a:t>
            </a:r>
            <a:r>
              <a:rPr lang="en-US" sz="2800" dirty="0"/>
              <a:t>:</a:t>
            </a:r>
            <a:endParaRPr lang="bg-BG" sz="28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Ден от седмицата –</a:t>
            </a:r>
            <a:r>
              <a:rPr lang="en-US" dirty="0"/>
              <a:t> </a:t>
            </a:r>
            <a:r>
              <a:rPr lang="bg-BG" dirty="0"/>
              <a:t>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765820" y="4978439"/>
            <a:ext cx="2672762" cy="547341"/>
            <a:chOff x="1422327" y="4670269"/>
            <a:chExt cx="2672762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9536" y="4670269"/>
              <a:ext cx="15855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Monday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327" y="4670269"/>
              <a:ext cx="479307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bg-BG" sz="28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380096" y="4941168"/>
            <a:ext cx="2981563" cy="584612"/>
            <a:chOff x="1418807" y="5648264"/>
            <a:chExt cx="2981563" cy="5846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510" y="5648264"/>
              <a:ext cx="1927860" cy="5663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dirty="0">
                  <a:latin typeface="Consolas" panose="020B0609020204030204" pitchFamily="49" charset="0"/>
                </a:rPr>
                <a:t>Thursday</a:t>
              </a:r>
              <a:endParaRPr lang="bg-BG" sz="2800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807" y="5685535"/>
              <a:ext cx="44341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800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7C600C-38FD-4C54-9883-FC4EFC6F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4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–</a:t>
            </a:r>
            <a:r>
              <a:rPr lang="en-US" dirty="0"/>
              <a:t> </a:t>
            </a:r>
            <a:r>
              <a:rPr lang="bg-BG" dirty="0"/>
              <a:t>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021576" y="1419650"/>
            <a:ext cx="8069472" cy="503368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345CEC-D2A8-40A0-8F4C-216A2A7F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2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Чрез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</a:rPr>
              <a:t>switch-case</a:t>
            </a:r>
            <a:r>
              <a:rPr lang="en-US" sz="3000" dirty="0"/>
              <a:t>, </a:t>
            </a:r>
            <a:r>
              <a:rPr lang="bg-BG" sz="3000" dirty="0"/>
              <a:t>можем да изпълняваме един и същ код за</a:t>
            </a:r>
            <a:r>
              <a:rPr lang="en-US" sz="3000" dirty="0"/>
              <a:t> </a:t>
            </a:r>
            <a:r>
              <a:rPr lang="bg-BG" sz="3000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7512" y="1796683"/>
            <a:ext cx="3733800" cy="490935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en-US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cas</a:t>
            </a: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е 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default: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0412" y="2755189"/>
            <a:ext cx="2133600" cy="2133600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0E9BBED-BDFA-4443-A949-FA9DD71D1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7412" y="2755189"/>
            <a:ext cx="2994110" cy="1553301"/>
          </a:xfrm>
          <a:prstGeom prst="wedgeRoundRectCallout">
            <a:avLst>
              <a:gd name="adj1" fmla="val -62355"/>
              <a:gd name="adj2" fmla="val 38371"/>
              <a:gd name="adj3" fmla="val 16667"/>
            </a:avLst>
          </a:prstGeom>
          <a:solidFill>
            <a:srgbClr val="50A9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50D9DE99-85A0-48F7-B393-490B5E8DC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939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2012" y="4876800"/>
            <a:ext cx="8001000" cy="820738"/>
          </a:xfrm>
        </p:spPr>
        <p:txBody>
          <a:bodyPr>
            <a:noAutofit/>
          </a:bodyPr>
          <a:lstStyle/>
          <a:p>
            <a:r>
              <a:rPr lang="bg-BG" sz="4400" dirty="0"/>
              <a:t>Вложени условни конструкции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A51D8-A0E0-45E9-8B6A-EFD301002A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0819" y="2235129"/>
            <a:ext cx="3265801" cy="9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2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Само при изпълнение на първото условие се преминава към </a:t>
            </a:r>
            <a:br>
              <a:rPr lang="en-US" sz="3200" dirty="0"/>
            </a:br>
            <a:r>
              <a:rPr lang="bg-BG" sz="3200" dirty="0"/>
              <a:t>вложената проверка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Вложени проверки</a:t>
            </a:r>
            <a:endParaRPr lang="en-US" sz="40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212" y="2494406"/>
            <a:ext cx="9296400" cy="38990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5812" y="3942206"/>
            <a:ext cx="8610600" cy="1981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6063952"/>
            <a:ext cx="4509308" cy="533400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rgbClr val="50A9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Вложена </a:t>
            </a:r>
            <a:r>
              <a:rPr lang="en-US" sz="2800" b="1" dirty="0">
                <a:solidFill>
                  <a:schemeClr val="bg2"/>
                </a:solidFill>
              </a:rPr>
              <a:t>if</a:t>
            </a:r>
            <a:r>
              <a:rPr lang="bg-BG" sz="2800" b="1" dirty="0">
                <a:solidFill>
                  <a:schemeClr val="bg2"/>
                </a:solidFill>
              </a:rPr>
              <a:t> конструкция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70B62C2-ED2A-44EB-A3DD-BE9A17393C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1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Чете от потребителя: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Възраст</a:t>
            </a:r>
          </a:p>
          <a:p>
            <a:pPr lvl="2">
              <a:lnSpc>
                <a:spcPct val="110000"/>
              </a:lnSpc>
            </a:pPr>
            <a:r>
              <a:rPr lang="bg-BG" sz="2800" dirty="0"/>
              <a:t>Пол</a:t>
            </a:r>
          </a:p>
          <a:p>
            <a:pPr lvl="1">
              <a:lnSpc>
                <a:spcPct val="110000"/>
              </a:lnSpc>
            </a:pPr>
            <a:r>
              <a:rPr lang="bg-BG" sz="2800" dirty="0"/>
              <a:t>Принтира обръщение според въведените данни, както е показано на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схемата</a:t>
            </a:r>
            <a:r>
              <a:rPr lang="en-US" sz="2800" dirty="0"/>
              <a:t> (</a:t>
            </a:r>
            <a:r>
              <a:rPr lang="bg-BG" sz="2800" dirty="0"/>
              <a:t>в следващия слайд</a:t>
            </a:r>
            <a:r>
              <a:rPr lang="en-US" sz="2800" dirty="0"/>
              <a:t>)</a:t>
            </a:r>
            <a:endParaRPr lang="bg-BG" sz="2800" dirty="0"/>
          </a:p>
          <a:p>
            <a:pPr>
              <a:lnSpc>
                <a:spcPct val="110000"/>
              </a:lnSpc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lnSpc>
                <a:spcPct val="110000"/>
              </a:lnSpc>
            </a:pPr>
            <a:endParaRPr lang="bg-BG" sz="3000" dirty="0"/>
          </a:p>
          <a:p>
            <a:pPr lvl="2">
              <a:lnSpc>
                <a:spcPct val="110000"/>
              </a:lnSpc>
            </a:pP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Обръщение според възраст и пол</a:t>
            </a:r>
            <a:r>
              <a:rPr lang="en-US" sz="3800" dirty="0"/>
              <a:t> – </a:t>
            </a:r>
            <a:r>
              <a:rPr lang="bg-BG" sz="3800" dirty="0"/>
              <a:t>условие</a:t>
            </a:r>
            <a:endParaRPr lang="en-US" sz="3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1188852" y="5617866"/>
            <a:ext cx="2121547" cy="892552"/>
            <a:chOff x="1684152" y="5496496"/>
            <a:chExt cx="2121547" cy="892552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72221" y="5617866"/>
            <a:ext cx="1863082" cy="892552"/>
            <a:chOff x="4307530" y="5496496"/>
            <a:chExt cx="1863082" cy="89255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89255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6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412" y="1524000"/>
            <a:ext cx="4231147" cy="1996943"/>
          </a:xfrm>
          <a:prstGeom prst="rect">
            <a:avLst/>
          </a:prstGeom>
        </p:spPr>
      </p:pic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5213640C-4005-4B53-A860-A92803FF1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84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  <a:p>
            <a:r>
              <a:rPr lang="bg-BG" dirty="0"/>
              <a:t>Дебъгване</a:t>
            </a:r>
            <a:endParaRPr lang="en-US" dirty="0"/>
          </a:p>
          <a:p>
            <a:r>
              <a:rPr lang="bg-BG" dirty="0"/>
              <a:t>Проверки за съвпадение</a:t>
            </a:r>
            <a:endParaRPr lang="en-US" dirty="0"/>
          </a:p>
          <a:p>
            <a:r>
              <a:rPr lang="bg-BG" dirty="0"/>
              <a:t>Вложени</a:t>
            </a:r>
            <a:r>
              <a:rPr lang="en-US" dirty="0"/>
              <a:t> </a:t>
            </a:r>
            <a:r>
              <a:rPr lang="bg-BG" dirty="0"/>
              <a:t>условни конструкции</a:t>
            </a:r>
            <a:endParaRPr lang="en-US" dirty="0"/>
          </a:p>
          <a:p>
            <a:r>
              <a:rPr lang="bg-BG" dirty="0"/>
              <a:t>По-сложни проверки</a:t>
            </a:r>
          </a:p>
          <a:p>
            <a:pPr marL="723900" lvl="1" indent="-420688"/>
            <a:r>
              <a:rPr lang="bg-BG" dirty="0"/>
              <a:t>Логическо "</a:t>
            </a:r>
            <a:r>
              <a:rPr lang="bg-BG" b="1" dirty="0">
                <a:solidFill>
                  <a:srgbClr val="FFC000"/>
                </a:solidFill>
              </a:rPr>
              <a:t>и</a:t>
            </a:r>
            <a:r>
              <a:rPr lang="bg-BG" dirty="0"/>
              <a:t>"</a:t>
            </a:r>
            <a:r>
              <a:rPr lang="en-US" dirty="0"/>
              <a:t>, "</a:t>
            </a:r>
            <a:r>
              <a:rPr lang="bg-BG" b="1" dirty="0">
                <a:solidFill>
                  <a:srgbClr val="FFC000"/>
                </a:solidFill>
              </a:rPr>
              <a:t>или</a:t>
            </a:r>
            <a:r>
              <a:rPr lang="bg-BG" dirty="0"/>
              <a:t>", </a:t>
            </a:r>
            <a:r>
              <a:rPr lang="bg-BG" b="1" dirty="0">
                <a:solidFill>
                  <a:srgbClr val="FFC000"/>
                </a:solidFill>
              </a:rPr>
              <a:t>отрицание</a:t>
            </a:r>
            <a:r>
              <a:rPr lang="bg-BG" dirty="0"/>
              <a:t> и</a:t>
            </a:r>
            <a:br>
              <a:rPr lang="bg-BG" dirty="0"/>
            </a:br>
            <a:r>
              <a:rPr lang="bg-BG" b="1" dirty="0">
                <a:solidFill>
                  <a:srgbClr val="FFC000"/>
                </a:solidFill>
              </a:rPr>
              <a:t>приоритет на условия</a:t>
            </a:r>
          </a:p>
          <a:p>
            <a:r>
              <a:rPr lang="bg-BG" dirty="0"/>
              <a:t>Решаване на изпитна задача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1E00CE-10E9-40C7-B645-5389B8415ED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496924" y="1320119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1565AC4C-60BD-4195-A8CA-A4A143854A81}"/>
              </a:ext>
            </a:extLst>
          </p:cNvPr>
          <p:cNvSpPr/>
          <p:nvPr/>
        </p:nvSpPr>
        <p:spPr>
          <a:xfrm>
            <a:off x="1341884" y="5086680"/>
            <a:ext cx="2029713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"Miss" 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FD9D4411-309E-49C1-AF2B-2B04D0DDD6EE}"/>
              </a:ext>
            </a:extLst>
          </p:cNvPr>
          <p:cNvSpPr/>
          <p:nvPr/>
        </p:nvSpPr>
        <p:spPr>
          <a:xfrm>
            <a:off x="6757552" y="5082581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"Master" 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D2EDC53-2F62-47AB-9BFC-D6A45E761DE1}"/>
              </a:ext>
            </a:extLst>
          </p:cNvPr>
          <p:cNvSpPr/>
          <p:nvPr/>
        </p:nvSpPr>
        <p:spPr bwMode="auto">
          <a:xfrm>
            <a:off x="5235441" y="512978"/>
            <a:ext cx="2690303" cy="788437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839BE1-023C-4CFF-9C14-11A7DC75820C}"/>
              </a:ext>
            </a:extLst>
          </p:cNvPr>
          <p:cNvGrpSpPr/>
          <p:nvPr/>
        </p:nvGrpSpPr>
        <p:grpSpPr>
          <a:xfrm>
            <a:off x="2805623" y="3450745"/>
            <a:ext cx="1826420" cy="1582240"/>
            <a:chOff x="2696312" y="3142293"/>
            <a:chExt cx="1826420" cy="1582240"/>
          </a:xfrm>
        </p:grpSpPr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A4E70B9E-6569-4A73-A2C3-314765DD334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02F48-CB27-4F92-8342-FC733262C99F}"/>
                </a:ext>
              </a:extLst>
            </p:cNvPr>
            <p:cNvSpPr txBox="1"/>
            <p:nvPr/>
          </p:nvSpPr>
          <p:spPr>
            <a:xfrm>
              <a:off x="3011236" y="3651383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age &lt; 16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C4050EB-2124-406F-BD92-0AAFF9382C72}"/>
              </a:ext>
            </a:extLst>
          </p:cNvPr>
          <p:cNvGrpSpPr/>
          <p:nvPr/>
        </p:nvGrpSpPr>
        <p:grpSpPr>
          <a:xfrm>
            <a:off x="2331334" y="3889041"/>
            <a:ext cx="710451" cy="1195524"/>
            <a:chOff x="2331334" y="3762033"/>
            <a:chExt cx="710451" cy="119552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4AC3C0-E3CF-4931-9056-C601409078A6}"/>
                </a:ext>
              </a:extLst>
            </p:cNvPr>
            <p:cNvSpPr txBox="1"/>
            <p:nvPr/>
          </p:nvSpPr>
          <p:spPr>
            <a:xfrm>
              <a:off x="2331334" y="376203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5E0DBA9-5AFE-4DBD-82C7-B0A35725C03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38079" y="4112742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C9D7B88-13ED-43A7-9285-62FCC3828366}"/>
              </a:ext>
            </a:extLst>
          </p:cNvPr>
          <p:cNvGrpSpPr/>
          <p:nvPr/>
        </p:nvGrpSpPr>
        <p:grpSpPr>
          <a:xfrm>
            <a:off x="4594556" y="3903439"/>
            <a:ext cx="770445" cy="1183240"/>
            <a:chOff x="4591459" y="3776431"/>
            <a:chExt cx="770445" cy="118324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301BF33-4109-4F75-AB8E-336C15FEE775}"/>
                </a:ext>
              </a:extLst>
            </p:cNvPr>
            <p:cNvSpPr txBox="1"/>
            <p:nvPr/>
          </p:nvSpPr>
          <p:spPr>
            <a:xfrm>
              <a:off x="4591459" y="3776431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0EF32022-AD66-4713-884C-075CD3624E8A}"/>
                </a:ext>
              </a:extLst>
            </p:cNvPr>
            <p:cNvCxnSpPr>
              <a:cxnSpLocks/>
              <a:stCxn id="16" idx="3"/>
              <a:endCxn id="130" idx="0"/>
            </p:cNvCxnSpPr>
            <p:nvPr/>
          </p:nvCxnSpPr>
          <p:spPr>
            <a:xfrm>
              <a:off x="4632043" y="4114857"/>
              <a:ext cx="450827" cy="84481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71905F0-A03E-43B7-8A72-6EA4C7CB158F}"/>
              </a:ext>
            </a:extLst>
          </p:cNvPr>
          <p:cNvGrpSpPr/>
          <p:nvPr/>
        </p:nvGrpSpPr>
        <p:grpSpPr>
          <a:xfrm>
            <a:off x="8335991" y="3556008"/>
            <a:ext cx="1826420" cy="1582240"/>
            <a:chOff x="2366488" y="4108502"/>
            <a:chExt cx="1826420" cy="1582240"/>
          </a:xfrm>
        </p:grpSpPr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CC28B582-9228-4C41-A089-B16C0AA94A20}"/>
                </a:ext>
              </a:extLst>
            </p:cNvPr>
            <p:cNvSpPr/>
            <p:nvPr/>
          </p:nvSpPr>
          <p:spPr bwMode="auto">
            <a:xfrm>
              <a:off x="2366488" y="4108502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788B33F-CEB0-4501-83F7-092D72A6CDC7}"/>
                </a:ext>
              </a:extLst>
            </p:cNvPr>
            <p:cNvSpPr txBox="1"/>
            <p:nvPr/>
          </p:nvSpPr>
          <p:spPr>
            <a:xfrm>
              <a:off x="2693742" y="4611699"/>
              <a:ext cx="1325525" cy="5397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age &lt; 16</a:t>
              </a: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0AA4530-C6C8-41A6-BAE1-A4CA285976D5}"/>
              </a:ext>
            </a:extLst>
          </p:cNvPr>
          <p:cNvGrpSpPr/>
          <p:nvPr/>
        </p:nvGrpSpPr>
        <p:grpSpPr>
          <a:xfrm>
            <a:off x="7839917" y="3941681"/>
            <a:ext cx="710451" cy="1140899"/>
            <a:chOff x="7918159" y="3814673"/>
            <a:chExt cx="710451" cy="114089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1925AD-3CC4-4197-AB5B-2222E192CB31}"/>
                </a:ext>
              </a:extLst>
            </p:cNvPr>
            <p:cNvSpPr txBox="1"/>
            <p:nvPr/>
          </p:nvSpPr>
          <p:spPr>
            <a:xfrm>
              <a:off x="7918159" y="3814673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C451A3C0-E540-4DA3-B3DC-0FA8C526E1EF}"/>
                </a:ext>
              </a:extLst>
            </p:cNvPr>
            <p:cNvCxnSpPr>
              <a:cxnSpLocks/>
              <a:stCxn id="39" idx="1"/>
              <a:endCxn id="53" idx="1"/>
            </p:cNvCxnSpPr>
            <p:nvPr/>
          </p:nvCxnSpPr>
          <p:spPr>
            <a:xfrm rot="10800000" flipV="1">
              <a:off x="8044007" y="4220119"/>
              <a:ext cx="351565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1E84CDA-F51C-4E53-8289-2031F5A38F9F}"/>
              </a:ext>
            </a:extLst>
          </p:cNvPr>
          <p:cNvGrpSpPr/>
          <p:nvPr/>
        </p:nvGrpSpPr>
        <p:grpSpPr>
          <a:xfrm>
            <a:off x="10088017" y="3923578"/>
            <a:ext cx="806492" cy="1154907"/>
            <a:chOff x="10138266" y="3796570"/>
            <a:chExt cx="806492" cy="115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B18D6B-FCB5-4DDA-8FCB-5FDB41A6A6D7}"/>
                </a:ext>
              </a:extLst>
            </p:cNvPr>
            <p:cNvSpPr txBox="1"/>
            <p:nvPr/>
          </p:nvSpPr>
          <p:spPr>
            <a:xfrm>
              <a:off x="10138266" y="3796570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67DE1F34-B64D-4222-BB98-5B492BD5170A}"/>
                </a:ext>
              </a:extLst>
            </p:cNvPr>
            <p:cNvCxnSpPr>
              <a:cxnSpLocks/>
              <a:stCxn id="39" idx="3"/>
              <a:endCxn id="101" idx="0"/>
            </p:cNvCxnSpPr>
            <p:nvPr/>
          </p:nvCxnSpPr>
          <p:spPr>
            <a:xfrm>
              <a:off x="10221991" y="4220120"/>
              <a:ext cx="593756" cy="731357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Parallelogram 100">
            <a:extLst>
              <a:ext uri="{FF2B5EF4-FFF2-40B4-BE49-F238E27FC236}">
                <a16:creationId xmlns:a16="http://schemas.microsoft.com/office/drawing/2014/main" id="{2A94C171-85E9-4A78-BC4C-673309D0ADDD}"/>
              </a:ext>
            </a:extLst>
          </p:cNvPr>
          <p:cNvSpPr/>
          <p:nvPr/>
        </p:nvSpPr>
        <p:spPr>
          <a:xfrm>
            <a:off x="9631387" y="5078485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"Mr."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4B0980-C125-41C2-878A-1368309B7A49}"/>
              </a:ext>
            </a:extLst>
          </p:cNvPr>
          <p:cNvGrpSpPr/>
          <p:nvPr/>
        </p:nvGrpSpPr>
        <p:grpSpPr>
          <a:xfrm>
            <a:off x="5408600" y="1898432"/>
            <a:ext cx="2176647" cy="2022747"/>
            <a:chOff x="5468180" y="1771424"/>
            <a:chExt cx="2176647" cy="2022747"/>
          </a:xfrm>
        </p:grpSpPr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EC0DA02B-5D27-4449-8A4D-B94CFE634E61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419DE0-F0AC-4D73-B1BC-50F2B10DA111}"/>
                </a:ext>
              </a:extLst>
            </p:cNvPr>
            <p:cNvSpPr txBox="1"/>
            <p:nvPr/>
          </p:nvSpPr>
          <p:spPr>
            <a:xfrm>
              <a:off x="5604072" y="2353348"/>
              <a:ext cx="1894888" cy="8782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gender</a:t>
              </a:r>
              <a:br>
                <a:rPr lang="en-US" sz="2000" dirty="0"/>
              </a:br>
              <a:r>
                <a:rPr lang="en-US" sz="2000" dirty="0"/>
                <a:t>equals </a:t>
              </a:r>
              <a:r>
                <a:rPr lang="bg-BG" sz="2000" dirty="0"/>
                <a:t>'</a:t>
              </a:r>
              <a:r>
                <a:rPr lang="en-US" sz="2000" dirty="0"/>
                <a:t>f</a:t>
              </a:r>
              <a:r>
                <a:rPr lang="bg-BG" sz="2000" dirty="0"/>
                <a:t>'</a:t>
              </a:r>
              <a:endParaRPr lang="en-US" sz="20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3F485D8-2BEE-4D57-B114-6FD432D9D557}"/>
              </a:ext>
            </a:extLst>
          </p:cNvPr>
          <p:cNvGrpSpPr/>
          <p:nvPr/>
        </p:nvGrpSpPr>
        <p:grpSpPr>
          <a:xfrm>
            <a:off x="7565075" y="2439550"/>
            <a:ext cx="1684126" cy="1116458"/>
            <a:chOff x="7535490" y="2427072"/>
            <a:chExt cx="1684126" cy="111645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2DEC098-F319-4039-B337-C1B65849A9BE}"/>
                </a:ext>
              </a:extLst>
            </p:cNvPr>
            <p:cNvSpPr txBox="1"/>
            <p:nvPr/>
          </p:nvSpPr>
          <p:spPr>
            <a:xfrm flipH="1">
              <a:off x="7535490" y="2427072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38656E3C-2F43-41A0-818A-663BFEC759B3}"/>
                </a:ext>
              </a:extLst>
            </p:cNvPr>
            <p:cNvCxnSpPr>
              <a:cxnSpLocks/>
              <a:stCxn id="7" idx="3"/>
              <a:endCxn id="39" idx="0"/>
            </p:cNvCxnSpPr>
            <p:nvPr/>
          </p:nvCxnSpPr>
          <p:spPr>
            <a:xfrm>
              <a:off x="7555662" y="2897328"/>
              <a:ext cx="1663954" cy="646202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3D2DDF9-E335-4ECF-90C2-8092726754C6}"/>
              </a:ext>
            </a:extLst>
          </p:cNvPr>
          <p:cNvGrpSpPr/>
          <p:nvPr/>
        </p:nvGrpSpPr>
        <p:grpSpPr>
          <a:xfrm>
            <a:off x="3718833" y="2439550"/>
            <a:ext cx="2176084" cy="1011195"/>
            <a:chOff x="3718834" y="2423912"/>
            <a:chExt cx="2176084" cy="101119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A846782-9124-42E9-98FC-8B3CCF25A5D2}"/>
                </a:ext>
              </a:extLst>
            </p:cNvPr>
            <p:cNvSpPr txBox="1"/>
            <p:nvPr/>
          </p:nvSpPr>
          <p:spPr>
            <a:xfrm>
              <a:off x="5008881" y="2423912"/>
              <a:ext cx="886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888C84AF-6B1F-4A46-B68A-EA8C4EBB983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rot="10800000" flipV="1">
              <a:off x="3718834" y="2881773"/>
              <a:ext cx="1708998" cy="5533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E5910476-5D14-4FA5-A422-DFE89DAB54A6}"/>
              </a:ext>
            </a:extLst>
          </p:cNvPr>
          <p:cNvSpPr/>
          <p:nvPr/>
        </p:nvSpPr>
        <p:spPr>
          <a:xfrm>
            <a:off x="4068013" y="5086679"/>
            <a:ext cx="2029713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Print "Ms." </a:t>
            </a:r>
          </a:p>
        </p:txBody>
      </p:sp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9D6BF1D0-5CDE-4DEB-BFE4-EFFDD80BA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27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53" grpId="0" animBg="1"/>
      <p:bldP spid="101" grpId="0" animBg="1"/>
      <p:bldP spid="1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2800" dirty="0"/>
              <a:t>Чете от потребителя:</a:t>
            </a:r>
          </a:p>
          <a:p>
            <a:pPr lvl="2"/>
            <a:r>
              <a:rPr lang="bg-BG" sz="2600" dirty="0"/>
              <a:t>Име на продукт</a:t>
            </a:r>
          </a:p>
          <a:p>
            <a:pPr lvl="2"/>
            <a:r>
              <a:rPr lang="bg-BG" sz="2600" dirty="0"/>
              <a:t>Град</a:t>
            </a:r>
          </a:p>
          <a:p>
            <a:pPr lvl="2"/>
            <a:r>
              <a:rPr lang="bg-BG" sz="2600" dirty="0"/>
              <a:t>Количество</a:t>
            </a:r>
          </a:p>
          <a:p>
            <a:pPr lvl="1"/>
            <a:r>
              <a:rPr lang="bg-BG" sz="3000" dirty="0"/>
              <a:t>Пресмята цената му спрямо таблицата:</a:t>
            </a:r>
          </a:p>
          <a:p>
            <a:pPr lvl="1"/>
            <a:endParaRPr lang="bg-BG" sz="3000" dirty="0"/>
          </a:p>
          <a:p>
            <a:endParaRPr lang="bg-BG" sz="3000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0012" y="4724400"/>
          <a:ext cx="9092954" cy="1922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5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2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5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8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4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483" y="1484784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3BC7571-3D26-4C1F-84DD-9BABF2696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56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812" y="1496298"/>
            <a:ext cx="11815018" cy="4644591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061024" y="2519294"/>
            <a:ext cx="3009581" cy="1384995"/>
            <a:chOff x="1146741" y="3175610"/>
            <a:chExt cx="3009581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146741" y="3175610"/>
              <a:ext cx="1559163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260480" y="3607464"/>
              <a:ext cx="89584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480245" y="2514600"/>
            <a:ext cx="3186838" cy="1384995"/>
            <a:chOff x="4301022" y="3100717"/>
            <a:chExt cx="3186838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01022" y="3100717"/>
              <a:ext cx="1784545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16243" y="3535375"/>
              <a:ext cx="8716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254780" y="2514600"/>
            <a:ext cx="3006987" cy="1384995"/>
            <a:chOff x="7552454" y="3087394"/>
            <a:chExt cx="3006987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552454" y="3087394"/>
              <a:ext cx="1357899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milk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43055" y="3526746"/>
              <a:ext cx="916386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5710" y="3051324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69990" y="3052559"/>
            <a:ext cx="343849" cy="311549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FB64BE4B-6406-4F08-A883-6E28B87E2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775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1438C1B-9281-4354-8221-79D9C9F03A37}"/>
              </a:ext>
            </a:extLst>
          </p:cNvPr>
          <p:cNvSpPr/>
          <p:nvPr/>
        </p:nvSpPr>
        <p:spPr bwMode="auto">
          <a:xfrm>
            <a:off x="4958675" y="242562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A2EEEFD-CA84-4C04-A6B5-403C99E084C5}"/>
              </a:ext>
            </a:extLst>
          </p:cNvPr>
          <p:cNvGrpSpPr/>
          <p:nvPr/>
        </p:nvGrpSpPr>
        <p:grpSpPr>
          <a:xfrm>
            <a:off x="4957790" y="756613"/>
            <a:ext cx="2441709" cy="1167137"/>
            <a:chOff x="4865686" y="801103"/>
            <a:chExt cx="2441709" cy="1167137"/>
          </a:xfrm>
          <a:solidFill>
            <a:srgbClr val="5EC1B8"/>
          </a:solidFill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28B10C-8605-4731-8F2F-9E5B2E189787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6168350" y="801103"/>
              <a:ext cx="407" cy="584459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D13180C-437E-4746-AC23-D373209E7EDF}"/>
                </a:ext>
              </a:extLst>
            </p:cNvPr>
            <p:cNvSpPr/>
            <p:nvPr/>
          </p:nvSpPr>
          <p:spPr bwMode="auto">
            <a:xfrm>
              <a:off x="4865686" y="13716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price = 0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C48F2E-5A0C-4849-A8FF-50C7724A43D4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6177761" y="1918662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1BFE5AF-F7CE-499F-8D45-C02E1CC7C798}"/>
              </a:ext>
            </a:extLst>
          </p:cNvPr>
          <p:cNvSpPr/>
          <p:nvPr/>
        </p:nvSpPr>
        <p:spPr bwMode="auto">
          <a:xfrm>
            <a:off x="1341884" y="5851642"/>
            <a:ext cx="2223200" cy="6096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1.20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35ECE0-4114-440C-95E4-1E082BBECD00}"/>
              </a:ext>
            </a:extLst>
          </p:cNvPr>
          <p:cNvSpPr/>
          <p:nvPr/>
        </p:nvSpPr>
        <p:spPr bwMode="auto">
          <a:xfrm>
            <a:off x="6992844" y="4325414"/>
            <a:ext cx="2546907" cy="784933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and products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9EB802C-F16C-45C4-BD1E-2D15A28D8AB5}"/>
              </a:ext>
            </a:extLst>
          </p:cNvPr>
          <p:cNvSpPr/>
          <p:nvPr/>
        </p:nvSpPr>
        <p:spPr bwMode="auto">
          <a:xfrm>
            <a:off x="4652850" y="5869648"/>
            <a:ext cx="2546907" cy="78105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Check the other products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and set price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6551425-40D3-4166-BDC9-A51A7D32E6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740456">
            <a:off x="9175246" y="1264839"/>
            <a:ext cx="2215005" cy="17923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16F68-EB68-4B3C-ABA0-502ED27D057E}"/>
              </a:ext>
            </a:extLst>
          </p:cNvPr>
          <p:cNvGrpSpPr/>
          <p:nvPr/>
        </p:nvGrpSpPr>
        <p:grpSpPr>
          <a:xfrm>
            <a:off x="5264246" y="2460585"/>
            <a:ext cx="1828799" cy="1752600"/>
            <a:chOff x="5111152" y="1320889"/>
            <a:chExt cx="2596610" cy="2263066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E785356-2990-4C4D-9A4F-FCF6AF404E3D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F834BA-C9F8-4DFF-AE5A-4FF963C5CEBB}"/>
                </a:ext>
              </a:extLst>
            </p:cNvPr>
            <p:cNvSpPr txBox="1"/>
            <p:nvPr/>
          </p:nvSpPr>
          <p:spPr>
            <a:xfrm>
              <a:off x="5111152" y="2108042"/>
              <a:ext cx="2495553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dirty="0">
                  <a:solidFill>
                    <a:sysClr val="windowText" lastClr="000000"/>
                  </a:solidFill>
                </a:rPr>
                <a:t>town == "Sofia"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EB5AAAE-66C3-4EA4-A0D0-4BFAAF254223}"/>
              </a:ext>
            </a:extLst>
          </p:cNvPr>
          <p:cNvGrpSpPr/>
          <p:nvPr/>
        </p:nvGrpSpPr>
        <p:grpSpPr>
          <a:xfrm>
            <a:off x="4219812" y="2935376"/>
            <a:ext cx="1477470" cy="876299"/>
            <a:chOff x="4130812" y="2970341"/>
            <a:chExt cx="1477470" cy="876299"/>
          </a:xfrm>
        </p:grpSpPr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E178E436-C8EF-40C8-9FEE-AC07C8190685}"/>
                </a:ext>
              </a:extLst>
            </p:cNvPr>
            <p:cNvCxnSpPr>
              <a:cxnSpLocks/>
              <a:stCxn id="13" idx="1"/>
              <a:endCxn id="31" idx="0"/>
            </p:cNvCxnSpPr>
            <p:nvPr/>
          </p:nvCxnSpPr>
          <p:spPr>
            <a:xfrm rot="10800000" flipV="1">
              <a:off x="4130812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A6F4A23-AA6B-4109-BE88-92F6333B27D8}"/>
                </a:ext>
              </a:extLst>
            </p:cNvPr>
            <p:cNvSpPr txBox="1"/>
            <p:nvPr/>
          </p:nvSpPr>
          <p:spPr>
            <a:xfrm>
              <a:off x="4742212" y="297034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4083CC-2652-456E-9708-CB7C47B24940}"/>
              </a:ext>
            </a:extLst>
          </p:cNvPr>
          <p:cNvGrpSpPr/>
          <p:nvPr/>
        </p:nvGrpSpPr>
        <p:grpSpPr>
          <a:xfrm>
            <a:off x="6962852" y="2978888"/>
            <a:ext cx="1303446" cy="1337195"/>
            <a:chOff x="6873851" y="3013853"/>
            <a:chExt cx="1445654" cy="1337195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A8076776-03F4-4588-923B-2CB7ACFD4A33}"/>
                </a:ext>
              </a:extLst>
            </p:cNvPr>
            <p:cNvCxnSpPr>
              <a:cxnSpLocks/>
              <a:stCxn id="13" idx="3"/>
              <a:endCxn id="48" idx="0"/>
            </p:cNvCxnSpPr>
            <p:nvPr/>
          </p:nvCxnSpPr>
          <p:spPr>
            <a:xfrm>
              <a:off x="7018248" y="3362519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F439E43-74BB-4CBA-8684-0542D600F190}"/>
                </a:ext>
              </a:extLst>
            </p:cNvPr>
            <p:cNvSpPr txBox="1"/>
            <p:nvPr/>
          </p:nvSpPr>
          <p:spPr>
            <a:xfrm>
              <a:off x="6873851" y="3013853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A079D1-10E5-4F97-B0E0-AAE021016818}"/>
              </a:ext>
            </a:extLst>
          </p:cNvPr>
          <p:cNvGrpSpPr/>
          <p:nvPr/>
        </p:nvGrpSpPr>
        <p:grpSpPr>
          <a:xfrm>
            <a:off x="3304748" y="3811676"/>
            <a:ext cx="1983580" cy="1752600"/>
            <a:chOff x="5110210" y="1320889"/>
            <a:chExt cx="2816375" cy="2263066"/>
          </a:xfrm>
        </p:grpSpPr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CAABD32B-F5D6-4DA5-9609-201DDEA13A39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60C421-81A8-43F7-98EE-6F6399CFB90E}"/>
                </a:ext>
              </a:extLst>
            </p:cNvPr>
            <p:cNvSpPr txBox="1"/>
            <p:nvPr/>
          </p:nvSpPr>
          <p:spPr>
            <a:xfrm>
              <a:off x="5110210" y="2124733"/>
              <a:ext cx="2816375" cy="6553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700" dirty="0">
                  <a:solidFill>
                    <a:sysClr val="windowText" lastClr="000000"/>
                  </a:solidFill>
                </a:rPr>
                <a:t>product == "beer"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C050478-BC35-4F70-AF93-7041E094671B}"/>
              </a:ext>
            </a:extLst>
          </p:cNvPr>
          <p:cNvGrpSpPr/>
          <p:nvPr/>
        </p:nvGrpSpPr>
        <p:grpSpPr>
          <a:xfrm>
            <a:off x="2453483" y="4243606"/>
            <a:ext cx="1047598" cy="1598705"/>
            <a:chOff x="2772878" y="4529296"/>
            <a:chExt cx="1411167" cy="1598705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5BAD390-E271-4C7A-A027-525AFB2AE8CB}"/>
                </a:ext>
              </a:extLst>
            </p:cNvPr>
            <p:cNvCxnSpPr>
              <a:cxnSpLocks/>
              <a:stCxn id="32" idx="1"/>
              <a:endCxn id="46" idx="0"/>
            </p:cNvCxnSpPr>
            <p:nvPr/>
          </p:nvCxnSpPr>
          <p:spPr>
            <a:xfrm rot="10800000" flipV="1">
              <a:off x="2772878" y="4964335"/>
              <a:ext cx="1146695" cy="1163666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4D2B1E-FD03-4344-8A3C-CC0398FC7532}"/>
                </a:ext>
              </a:extLst>
            </p:cNvPr>
            <p:cNvSpPr txBox="1"/>
            <p:nvPr/>
          </p:nvSpPr>
          <p:spPr>
            <a:xfrm>
              <a:off x="3132702" y="4529296"/>
              <a:ext cx="1051343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true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8CB9161-7D74-46CA-B3DE-3635FFD4F9EB}"/>
              </a:ext>
            </a:extLst>
          </p:cNvPr>
          <p:cNvGrpSpPr/>
          <p:nvPr/>
        </p:nvGrpSpPr>
        <p:grpSpPr>
          <a:xfrm>
            <a:off x="5000930" y="4258621"/>
            <a:ext cx="884916" cy="1606661"/>
            <a:chOff x="5634734" y="4299411"/>
            <a:chExt cx="884916" cy="1606661"/>
          </a:xfrm>
        </p:grpSpPr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D7E36027-214E-4037-A658-DB63ADC459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3269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11C6DCC-413E-470A-8226-2EB25E496F26}"/>
                </a:ext>
              </a:extLst>
            </p:cNvPr>
            <p:cNvSpPr txBox="1"/>
            <p:nvPr/>
          </p:nvSpPr>
          <p:spPr>
            <a:xfrm>
              <a:off x="5634734" y="4299411"/>
              <a:ext cx="866070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600" dirty="0"/>
                <a:t>false</a:t>
              </a:r>
            </a:p>
          </p:txBody>
        </p:sp>
      </p:grpSp>
      <p:sp>
        <p:nvSpPr>
          <p:cNvPr id="33" name="Slide Number Placeholder 1">
            <a:extLst>
              <a:ext uri="{FF2B5EF4-FFF2-40B4-BE49-F238E27FC236}">
                <a16:creationId xmlns:a16="http://schemas.microsoft.com/office/drawing/2014/main" id="{BA28A99A-043A-4195-95E7-BFB5D2FEB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42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6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Квартално магазинче - решение</a:t>
            </a:r>
            <a:endParaRPr lang="en-US" sz="38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295400"/>
            <a:ext cx="10363200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CBE8819-E7CD-47D2-833C-4855D1B58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53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5142688" y="1628800"/>
            <a:ext cx="2209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2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410278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13" y="1097333"/>
            <a:ext cx="11804821" cy="5570355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</a:pPr>
            <a:r>
              <a:rPr lang="bg-BG" dirty="0"/>
              <a:t>Връщат булеви резултат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true</a:t>
            </a:r>
            <a:r>
              <a:rPr lang="bg-BG" dirty="0"/>
              <a:t> или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false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12415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097004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676847" y="2683325"/>
            <a:ext cx="1468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"&amp;&amp;"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28790" y="4624617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38835" y="335439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5965725" y="3354394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4977035" y="2683325"/>
            <a:ext cx="1758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"||"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579887" y="3311096"/>
            <a:ext cx="1676400" cy="1600200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01064" y="2725814"/>
            <a:ext cx="2834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!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" - 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ОТРИЦАНИЕ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1053852" y="5694347"/>
            <a:ext cx="2426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400" dirty="0"/>
              <a:t>Вярност на двете</a:t>
            </a:r>
            <a:br>
              <a:rPr lang="en-US" sz="2400" dirty="0"/>
            </a:br>
            <a:r>
              <a:rPr lang="bg-BG" sz="2400" dirty="0"/>
              <a:t>условия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078325" y="5690365"/>
            <a:ext cx="355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/>
              <a:t>Вярност на едното</a:t>
            </a:r>
            <a:br>
              <a:rPr lang="en-US" sz="2400" dirty="0"/>
            </a:br>
            <a:r>
              <a:rPr lang="bg-BG" sz="2400" dirty="0">
                <a:solidFill>
                  <a:schemeClr val="tx2">
                    <a:lumMod val="75000"/>
                  </a:schemeClr>
                </a:solidFill>
              </a:rPr>
              <a:t>или</a:t>
            </a:r>
            <a:r>
              <a:rPr lang="bg-BG" sz="2400" dirty="0"/>
              <a:t> на другото условие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847593" y="5841967"/>
            <a:ext cx="3140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Отрицание на условие</a:t>
            </a:r>
            <a:endParaRPr lang="en-US" sz="2400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18099" y="4624617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279744" y="4658081"/>
            <a:ext cx="276686" cy="147818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13985" y="3311096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13984" y="3373158"/>
            <a:ext cx="2283837" cy="1603414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1">
            <a:extLst>
              <a:ext uri="{FF2B5EF4-FFF2-40B4-BE49-F238E27FC236}">
                <a16:creationId xmlns:a16="http://schemas.microsoft.com/office/drawing/2014/main" id="{803B40BD-0E6B-48EC-A7CF-499112A8B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20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bg-BG" dirty="0"/>
              <a:t>Проверява изпълнението на няколко условия </a:t>
            </a:r>
            <a:br>
              <a:rPr lang="en-US" dirty="0"/>
            </a:b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число 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едновременно</a:t>
            </a:r>
            <a:r>
              <a:rPr lang="en-US" dirty="0"/>
              <a:t>:</a:t>
            </a:r>
            <a:r>
              <a:rPr lang="bg-BG" dirty="0"/>
              <a:t> 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по-голямо от 5 и по-малко от 10</a:t>
            </a:r>
            <a:endParaRPr lang="en-US" dirty="0"/>
          </a:p>
          <a:p>
            <a:pPr lvl="1">
              <a:lnSpc>
                <a:spcPct val="115000"/>
              </a:lnSpc>
            </a:pPr>
            <a:r>
              <a:rPr lang="bg-BG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9111" y="4876800"/>
            <a:ext cx="7747501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((a &gt; 5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09012" y="2746168"/>
            <a:ext cx="285068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solidFill>
                  <a:srgbClr val="50A9B8"/>
                </a:solidFill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57BEA17-4F40-4BA3-A2BC-2F093DEE2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862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въведеното число от потребителя е в </a:t>
            </a:r>
            <a:br>
              <a:rPr lang="bg-BG" dirty="0"/>
            </a:br>
            <a:r>
              <a:rPr lang="bg-BG" dirty="0"/>
              <a:t>интервала </a:t>
            </a:r>
            <a:r>
              <a:rPr lang="en-US" dirty="0"/>
              <a:t>[</a:t>
            </a:r>
            <a:r>
              <a:rPr lang="bg-BG" dirty="0"/>
              <a:t>-100</a:t>
            </a:r>
            <a:r>
              <a:rPr lang="en-US" dirty="0"/>
              <a:t>,</a:t>
            </a:r>
            <a:r>
              <a:rPr lang="bg-BG" dirty="0"/>
              <a:t> 100</a:t>
            </a:r>
            <a:r>
              <a:rPr lang="en-US" dirty="0"/>
              <a:t>] </a:t>
            </a:r>
            <a:r>
              <a:rPr lang="bg-BG" dirty="0"/>
              <a:t>и е различно от 0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Yes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ако е в интервала и различно от 0,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No</a:t>
            </a:r>
            <a:r>
              <a:rPr lang="en-US" dirty="0"/>
              <a:t>" </a:t>
            </a:r>
            <a:br>
              <a:rPr lang="bg-BG" dirty="0"/>
            </a:br>
            <a:r>
              <a:rPr lang="bg-BG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Число в интервала </a:t>
            </a:r>
            <a:r>
              <a:rPr lang="en-US" dirty="0"/>
              <a:t>-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21495" y="5199474"/>
            <a:ext cx="2210817" cy="523220"/>
            <a:chOff x="650909" y="5821489"/>
            <a:chExt cx="2210817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36878"/>
              <a:ext cx="839217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59988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6314855" y="5199474"/>
            <a:ext cx="2083813" cy="523220"/>
            <a:chOff x="8902663" y="5766487"/>
            <a:chExt cx="2083813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81876"/>
              <a:ext cx="786158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6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4001215" y="5199474"/>
            <a:ext cx="1661149" cy="523220"/>
            <a:chOff x="4959756" y="5790366"/>
            <a:chExt cx="1661149" cy="5232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756" y="5790366"/>
              <a:ext cx="42507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805755"/>
              <a:ext cx="636013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2886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C0EB00DF-A7A4-45F9-A155-2A1522E52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746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интервала –</a:t>
            </a:r>
            <a:r>
              <a:rPr lang="en-US" dirty="0"/>
              <a:t>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E8A2AD-B220-4F8A-9E1C-22658C022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41" y="1569430"/>
            <a:ext cx="10225140" cy="459587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(number &gt;= -100 &amp;&amp; number &lt;= 100 &amp;&amp; number !=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28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1797F21-AB74-49EB-AF97-94994CE7C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7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850432E-05CE-4E1C-B2AB-2EAF6328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97152"/>
            <a:ext cx="10958928" cy="944263"/>
          </a:xfrm>
        </p:spPr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2" y="1385091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03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353" y="1196125"/>
            <a:ext cx="11619059" cy="5201066"/>
          </a:xfrm>
        </p:spPr>
        <p:txBody>
          <a:bodyPr>
            <a:normAutofit/>
          </a:bodyPr>
          <a:lstStyle/>
          <a:p>
            <a:r>
              <a:rPr lang="bg-BG" dirty="0"/>
              <a:t>Проверява дали е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изпълнено поне едно </a:t>
            </a:r>
            <a:r>
              <a:rPr lang="bg-BG" dirty="0"/>
              <a:t>измежду няколко условия</a:t>
            </a:r>
            <a:endParaRPr lang="en-US" dirty="0"/>
          </a:p>
          <a:p>
            <a:pPr>
              <a:lnSpc>
                <a:spcPct val="115000"/>
              </a:lnSpc>
            </a:pPr>
            <a:r>
              <a:rPr lang="bg-BG" dirty="0"/>
              <a:t>Пример: проверка дали въведената дума</a:t>
            </a:r>
            <a:r>
              <a:rPr lang="en-US" dirty="0"/>
              <a:t> </a:t>
            </a:r>
            <a:r>
              <a:rPr lang="bg-BG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Example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Demo</a:t>
            </a:r>
            <a:r>
              <a:rPr lang="en-US" dirty="0"/>
              <a:t>"</a:t>
            </a:r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220395" y="2105561"/>
            <a:ext cx="285068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rgbClr val="50A9B8"/>
                </a:solidFill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96" y="4343400"/>
            <a:ext cx="8643087" cy="10310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6BE00C3-48A5-4AE3-A42F-3778ABBF9B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21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banana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apple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kiwi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cherry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lemon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grapes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r>
              <a:rPr lang="bg-BG" dirty="0"/>
              <a:t>Зеленчуци: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tomato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cucumber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pepper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carrot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200" dirty="0"/>
              <a:t>Примерен вход и изход:</a:t>
            </a:r>
            <a:endParaRPr lang="en-US" sz="3200" dirty="0"/>
          </a:p>
          <a:p>
            <a:pPr>
              <a:spcBef>
                <a:spcPts val="1000"/>
              </a:spcBef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6822" y="5873973"/>
            <a:ext cx="2943564" cy="523220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3285" y="5808433"/>
            <a:ext cx="3458219" cy="523220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4612" y="5840804"/>
            <a:ext cx="4099536" cy="540203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8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AAD7CFDF-62E9-4F2C-9947-9BE71C008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760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0893" y="1492316"/>
            <a:ext cx="11187038" cy="40291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string food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(food == "banana"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"apple"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"kiwi"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"cherry"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"lemon"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"grapes")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Console.Writeline("fruit"); 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(food == "tomato"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food == "cucumber"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food == "pepper"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food == "carrot")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Console.Writeline("vegetable");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Console.Writeline("unknown");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3268189-AB75-4655-8345-3D048EACC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529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3158" y="1151121"/>
            <a:ext cx="11804822" cy="5570355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Чрез скоби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можем да приоритизираме условия 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02" y="1981200"/>
            <a:ext cx="1094691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7F94D95-916A-403A-AE3F-EAE9C39A7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1572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Проверява дали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не е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изпълнено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дадено услови</a:t>
            </a:r>
            <a:r>
              <a:rPr lang="en-US" dirty="0"/>
              <a:t>e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Проверка дали</a:t>
            </a:r>
            <a:r>
              <a:rPr lang="en-US" dirty="0"/>
              <a:t> </a:t>
            </a:r>
            <a:r>
              <a:rPr lang="bg-BG" dirty="0"/>
              <a:t>число е по-голямо от 10 и е четно: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60616" y="3312533"/>
            <a:ext cx="9626284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689433" y="3278873"/>
            <a:ext cx="12954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6600" dirty="0">
                <a:solidFill>
                  <a:srgbClr val="50A9B8"/>
                </a:solidFill>
                <a:latin typeface="Consolas" panose="020B0609020204030204" pitchFamily="49" charset="0"/>
              </a:rPr>
              <a:t>!</a:t>
            </a:r>
            <a:endParaRPr lang="en-US" sz="16600" dirty="0">
              <a:solidFill>
                <a:srgbClr val="50A9B8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C128D9B-2A5F-491C-B4AE-C4C2DD3A4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769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проверки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344" y="1466603"/>
            <a:ext cx="1894590" cy="233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/>
            <a:r>
              <a:rPr lang="bg-BG" sz="3200" dirty="0"/>
              <a:t>Чете потребителски вход:</a:t>
            </a:r>
          </a:p>
          <a:p>
            <a:pPr lvl="2"/>
            <a:r>
              <a:rPr lang="bg-BG" sz="3200" dirty="0"/>
              <a:t>Продукт</a:t>
            </a:r>
          </a:p>
          <a:p>
            <a:pPr lvl="2"/>
            <a:r>
              <a:rPr lang="bg-BG" sz="3200" dirty="0"/>
              <a:t>Ден</a:t>
            </a:r>
          </a:p>
          <a:p>
            <a:pPr lvl="2"/>
            <a:r>
              <a:rPr lang="bg-BG" sz="3200" dirty="0"/>
              <a:t>Количество</a:t>
            </a:r>
          </a:p>
          <a:p>
            <a:pPr lvl="1"/>
            <a:r>
              <a:rPr lang="bg-BG" sz="3200" dirty="0"/>
              <a:t>Извежда сумата, която трябва да се заплати според </a:t>
            </a:r>
            <a:r>
              <a:rPr lang="en-US" sz="3200" dirty="0"/>
              <a:t> </a:t>
            </a:r>
            <a:r>
              <a:rPr lang="bg-BG" sz="3200" dirty="0"/>
              <a:t>деня и </a:t>
            </a:r>
            <a:br>
              <a:rPr lang="en-US" sz="3200" dirty="0"/>
            </a:br>
            <a:r>
              <a:rPr lang="bg-BG" sz="3200" dirty="0"/>
              <a:t>продукта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5098-E2BD-4CDE-8090-D90CB166E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297" y="2143421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70088-9D74-4E7F-BB37-30BB134C2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397" y="2707717"/>
            <a:ext cx="1143000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7F61F-1F92-4B4F-8912-19E8CE9747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90" y="2143421"/>
            <a:ext cx="1677988" cy="1677988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17295CE-DA6A-47B3-B1AD-E006A3A8A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638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работни дни </a:t>
            </a:r>
            <a:r>
              <a:rPr lang="bg-BG" sz="3200" dirty="0"/>
              <a:t>продава на следните цени:</a:t>
            </a:r>
          </a:p>
          <a:p>
            <a:endParaRPr lang="bg-BG" sz="3200" dirty="0"/>
          </a:p>
          <a:p>
            <a:endParaRPr lang="bg-BG" sz="3200" dirty="0"/>
          </a:p>
          <a:p>
            <a:r>
              <a:rPr lang="bg-BG" sz="3200" dirty="0"/>
              <a:t>В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почивни дни </a:t>
            </a:r>
            <a:r>
              <a:rPr lang="bg-BG" sz="3200" dirty="0"/>
              <a:t>цените са по-високи:</a:t>
            </a:r>
          </a:p>
          <a:p>
            <a:endParaRPr lang="bg-BG" sz="3200" dirty="0"/>
          </a:p>
          <a:p>
            <a:endParaRPr lang="bg-BG" sz="3200" dirty="0"/>
          </a:p>
          <a:p>
            <a:pPr>
              <a:spcBef>
                <a:spcPts val="1800"/>
              </a:spcBef>
            </a:pPr>
            <a:r>
              <a:rPr lang="bg-BG" sz="3200" dirty="0"/>
              <a:t>Примерен</a:t>
            </a:r>
            <a:br>
              <a:rPr lang="bg-BG" sz="3200" dirty="0"/>
            </a:br>
            <a:r>
              <a:rPr lang="bg-BG" sz="3200" dirty="0"/>
              <a:t>вход и изход: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Магазин за плодове</a:t>
            </a:r>
            <a:r>
              <a:rPr lang="en-US" dirty="0"/>
              <a:t> -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381591" y="5220374"/>
            <a:ext cx="156982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apple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Tuesday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59982" y="5619940"/>
            <a:ext cx="915988" cy="4935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365500" y="5220374"/>
            <a:ext cx="1537648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orange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Sunday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675812" y="5615392"/>
            <a:ext cx="914400" cy="5026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2.70</a:t>
            </a:r>
          </a:p>
        </p:txBody>
      </p:sp>
      <p:sp>
        <p:nvSpPr>
          <p:cNvPr id="13" name="Right Arrow 6">
            <a:extLst>
              <a:ext uri="{FF2B5EF4-FFF2-40B4-BE49-F238E27FC236}">
                <a16:creationId xmlns:a16="http://schemas.microsoft.com/office/drawing/2014/main" id="{10CBA5C2-F76B-4AD7-8836-A7DD9332FAAD}"/>
              </a:ext>
            </a:extLst>
          </p:cNvPr>
          <p:cNvSpPr/>
          <p:nvPr/>
        </p:nvSpPr>
        <p:spPr>
          <a:xfrm>
            <a:off x="5120165" y="574359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ight Arrow 6">
            <a:extLst>
              <a:ext uri="{FF2B5EF4-FFF2-40B4-BE49-F238E27FC236}">
                <a16:creationId xmlns:a16="http://schemas.microsoft.com/office/drawing/2014/main" id="{C6252EF7-0AF9-4C23-8E8C-530C73D74965}"/>
              </a:ext>
            </a:extLst>
          </p:cNvPr>
          <p:cNvSpPr/>
          <p:nvPr/>
        </p:nvSpPr>
        <p:spPr>
          <a:xfrm>
            <a:off x="9137080" y="5743594"/>
            <a:ext cx="304800" cy="246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8012" y="1905000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Table 14"/>
          <p:cNvGraphicFramePr>
            <a:graphicFrameLocks noGrp="1"/>
          </p:cNvGraphicFramePr>
          <p:nvPr/>
        </p:nvGraphicFramePr>
        <p:xfrm>
          <a:off x="608012" y="3845543"/>
          <a:ext cx="10818812" cy="10236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18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49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70799">
                  <a:extLst>
                    <a:ext uri="{9D8B030D-6E8A-4147-A177-3AD203B41FA5}">
                      <a16:colId xmlns:a16="http://schemas.microsoft.com/office/drawing/2014/main" val="177163716"/>
                    </a:ext>
                  </a:extLst>
                </a:gridCol>
                <a:gridCol w="1448836">
                  <a:extLst>
                    <a:ext uri="{9D8B030D-6E8A-4147-A177-3AD203B41FA5}">
                      <a16:colId xmlns:a16="http://schemas.microsoft.com/office/drawing/2014/main" val="2658179377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плод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banana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grapefruit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kiwi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pineapple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grapes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цена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7A3DED12-1898-44D7-8356-F395A81B9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48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Магазин за плодове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3955" y="1379959"/>
            <a:ext cx="11353800" cy="50013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(day == "saturday" || day == "sunday")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2.70;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(fruit == "apple") price = 1.25;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  <a:endParaRPr lang="en-US" sz="29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(day == "monday" || day == "tuesday" || 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	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"wednesday" || day == "thursday" || </a:t>
            </a:r>
            <a:r>
              <a:rPr lang="bg-BG" sz="29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00" b="1" noProof="1"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day == "friday")</a:t>
            </a:r>
            <a:endParaRPr lang="bg-BG" sz="2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9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900" b="1" noProof="1">
                <a:latin typeface="Consolas" pitchFamily="49" charset="0"/>
                <a:cs typeface="Consolas" pitchFamily="49" charset="0"/>
              </a:rPr>
              <a:t> (fruit == "banana") price = 2.50;</a:t>
            </a:r>
            <a:r>
              <a:rPr lang="bg-BG" sz="2900" b="1" i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 </a:t>
            </a:r>
            <a:r>
              <a:rPr lang="bg-BG" sz="29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C5AB92C0-7104-444C-8FED-6AC0ED471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74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A1812A73-D81A-4BC5-BFC9-63A1839F0A89}"/>
              </a:ext>
            </a:extLst>
          </p:cNvPr>
          <p:cNvSpPr/>
          <p:nvPr/>
        </p:nvSpPr>
        <p:spPr bwMode="auto">
          <a:xfrm>
            <a:off x="5469426" y="476672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8F9813-7DB0-456B-A5D2-855AC05CC5CC}"/>
              </a:ext>
            </a:extLst>
          </p:cNvPr>
          <p:cNvGrpSpPr/>
          <p:nvPr/>
        </p:nvGrpSpPr>
        <p:grpSpPr>
          <a:xfrm>
            <a:off x="5469426" y="991022"/>
            <a:ext cx="2441709" cy="1511040"/>
            <a:chOff x="4865686" y="762000"/>
            <a:chExt cx="2441709" cy="1511040"/>
          </a:xfrm>
          <a:solidFill>
            <a:srgbClr val="5EC1B8"/>
          </a:solidFill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2E1749A-073B-43DC-A4CD-B69E54B8D8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98C8FF-06AB-4AB8-BD1C-D7A5E8CB3F51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price = 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8140DB-20FE-4ECF-AD14-6B5AA3594A5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538" y="181584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93ED17F-3DD3-4FE2-92E8-C3CDE6F792DA}"/>
              </a:ext>
            </a:extLst>
          </p:cNvPr>
          <p:cNvSpPr/>
          <p:nvPr/>
        </p:nvSpPr>
        <p:spPr bwMode="auto">
          <a:xfrm>
            <a:off x="7629048" y="4371595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days, products and set “price”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76EF7-2096-490E-BD29-D20E3D50D746}"/>
              </a:ext>
            </a:extLst>
          </p:cNvPr>
          <p:cNvSpPr/>
          <p:nvPr/>
        </p:nvSpPr>
        <p:spPr bwMode="auto">
          <a:xfrm>
            <a:off x="5476355" y="5733230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products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and set price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68A11F-EA08-4905-912E-371B64039FCA}"/>
              </a:ext>
            </a:extLst>
          </p:cNvPr>
          <p:cNvSpPr/>
          <p:nvPr/>
        </p:nvSpPr>
        <p:spPr bwMode="auto">
          <a:xfrm>
            <a:off x="1701924" y="5755999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2.70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0CCC1E-BD96-4E8D-9F2A-3529332B5D7F}"/>
              </a:ext>
            </a:extLst>
          </p:cNvPr>
          <p:cNvGrpSpPr/>
          <p:nvPr/>
        </p:nvGrpSpPr>
        <p:grpSpPr>
          <a:xfrm>
            <a:off x="4402626" y="2525380"/>
            <a:ext cx="4450384" cy="2141480"/>
            <a:chOff x="3798886" y="2296358"/>
            <a:chExt cx="4450384" cy="214148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2ECC70-A72E-44DD-97B5-5EE394B86999}"/>
                </a:ext>
              </a:extLst>
            </p:cNvPr>
            <p:cNvGrpSpPr/>
            <p:nvPr/>
          </p:nvGrpSpPr>
          <p:grpSpPr>
            <a:xfrm>
              <a:off x="4920349" y="2296358"/>
              <a:ext cx="2348126" cy="2141480"/>
              <a:chOff x="4865685" y="1219200"/>
              <a:chExt cx="2546907" cy="2417685"/>
            </a:xfrm>
          </p:grpSpPr>
          <p:sp>
            <p:nvSpPr>
              <p:cNvPr id="12" name="Diamond 11">
                <a:extLst>
                  <a:ext uri="{FF2B5EF4-FFF2-40B4-BE49-F238E27FC236}">
                    <a16:creationId xmlns:a16="http://schemas.microsoft.com/office/drawing/2014/main" id="{53A9DF50-91E4-48A0-A980-4416AF66F33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3588F-B4CD-49B8-8ACA-C8209682C352}"/>
                  </a:ext>
                </a:extLst>
              </p:cNvPr>
              <p:cNvSpPr txBox="1"/>
              <p:nvPr/>
            </p:nvSpPr>
            <p:spPr>
              <a:xfrm>
                <a:off x="5124743" y="2054940"/>
                <a:ext cx="2200536" cy="84244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day == “Saturday” ||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day == “Sunday”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A1AED09-5535-4A79-9078-466635E0FD14}"/>
                </a:ext>
              </a:extLst>
            </p:cNvPr>
            <p:cNvGrpSpPr/>
            <p:nvPr/>
          </p:nvGrpSpPr>
          <p:grpSpPr>
            <a:xfrm>
              <a:off x="3798886" y="3000954"/>
              <a:ext cx="1127545" cy="696620"/>
              <a:chOff x="3798886" y="3000954"/>
              <a:chExt cx="1127545" cy="696620"/>
            </a:xfrm>
          </p:grpSpPr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698E390-065A-4139-A425-A7A10113469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798886" y="3367098"/>
                <a:ext cx="1127545" cy="330476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EE3EB7-83DF-46AC-90FF-22476F1478B4}"/>
                  </a:ext>
                </a:extLst>
              </p:cNvPr>
              <p:cNvSpPr txBox="1"/>
              <p:nvPr/>
            </p:nvSpPr>
            <p:spPr>
              <a:xfrm>
                <a:off x="4073745" y="3000954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B606CC-5DB4-430F-A874-50B0662F17EE}"/>
                </a:ext>
              </a:extLst>
            </p:cNvPr>
            <p:cNvGrpSpPr/>
            <p:nvPr/>
          </p:nvGrpSpPr>
          <p:grpSpPr>
            <a:xfrm>
              <a:off x="7102712" y="3006268"/>
              <a:ext cx="1146558" cy="1124768"/>
              <a:chOff x="7102712" y="3006268"/>
              <a:chExt cx="1146558" cy="1124768"/>
            </a:xfrm>
          </p:grpSpPr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146964F8-6BA9-4FE1-ABF3-F4AB89980E19}"/>
                  </a:ext>
                </a:extLst>
              </p:cNvPr>
              <p:cNvCxnSpPr>
                <a:stCxn id="12" idx="3"/>
                <a:endCxn id="30" idx="0"/>
              </p:cNvCxnSpPr>
              <p:nvPr/>
            </p:nvCxnSpPr>
            <p:spPr>
              <a:xfrm>
                <a:off x="7268475" y="3367098"/>
                <a:ext cx="980795" cy="76393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4F3F16-A699-4B0E-BACC-FA4991CA603B}"/>
                  </a:ext>
                </a:extLst>
              </p:cNvPr>
              <p:cNvSpPr txBox="1"/>
              <p:nvPr/>
            </p:nvSpPr>
            <p:spPr>
              <a:xfrm>
                <a:off x="7102712" y="3006268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1DB50D3-E230-4676-8368-1877D67FFD14}"/>
              </a:ext>
            </a:extLst>
          </p:cNvPr>
          <p:cNvGrpSpPr/>
          <p:nvPr/>
        </p:nvGrpSpPr>
        <p:grpSpPr>
          <a:xfrm>
            <a:off x="2925887" y="3926596"/>
            <a:ext cx="3774430" cy="1821430"/>
            <a:chOff x="2710779" y="3697574"/>
            <a:chExt cx="3774430" cy="18214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E86BDF-5836-4A45-977E-37BE58E0850E}"/>
                </a:ext>
              </a:extLst>
            </p:cNvPr>
            <p:cNvGrpSpPr/>
            <p:nvPr/>
          </p:nvGrpSpPr>
          <p:grpSpPr>
            <a:xfrm>
              <a:off x="3203141" y="3697574"/>
              <a:ext cx="1960377" cy="1821430"/>
              <a:chOff x="4865685" y="1219200"/>
              <a:chExt cx="2546907" cy="2417685"/>
            </a:xfrm>
          </p:grpSpPr>
          <p:sp>
            <p:nvSpPr>
              <p:cNvPr id="27" name="Diamond 26">
                <a:extLst>
                  <a:ext uri="{FF2B5EF4-FFF2-40B4-BE49-F238E27FC236}">
                    <a16:creationId xmlns:a16="http://schemas.microsoft.com/office/drawing/2014/main" id="{CC6F1446-C73F-4781-AA1B-631C1B21F099}"/>
                  </a:ext>
                </a:extLst>
              </p:cNvPr>
              <p:cNvSpPr/>
              <p:nvPr/>
            </p:nvSpPr>
            <p:spPr bwMode="auto">
              <a:xfrm>
                <a:off x="4865685" y="1219200"/>
                <a:ext cx="2546907" cy="2417685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F3B9F2-A995-4B03-BB55-FC54C5C94212}"/>
                  </a:ext>
                </a:extLst>
              </p:cNvPr>
              <p:cNvSpPr txBox="1"/>
              <p:nvPr/>
            </p:nvSpPr>
            <p:spPr>
              <a:xfrm>
                <a:off x="5124743" y="2140085"/>
                <a:ext cx="2254254" cy="63097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fruit == “banana”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7269D25-5556-4C26-8D57-443A5E9EFCD3}"/>
                </a:ext>
              </a:extLst>
            </p:cNvPr>
            <p:cNvGrpSpPr/>
            <p:nvPr/>
          </p:nvGrpSpPr>
          <p:grpSpPr>
            <a:xfrm>
              <a:off x="2710779" y="4247793"/>
              <a:ext cx="691760" cy="1267646"/>
              <a:chOff x="2710779" y="4247793"/>
              <a:chExt cx="691760" cy="1267646"/>
            </a:xfrm>
          </p:grpSpPr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2AE262A3-6E93-457A-8283-74D7A0CEE972}"/>
                  </a:ext>
                </a:extLst>
              </p:cNvPr>
              <p:cNvCxnSpPr>
                <a:stCxn id="27" idx="1"/>
                <a:endCxn id="37" idx="0"/>
              </p:cNvCxnSpPr>
              <p:nvPr/>
            </p:nvCxnSpPr>
            <p:spPr>
              <a:xfrm rot="10800000" flipV="1">
                <a:off x="2710779" y="4608288"/>
                <a:ext cx="492363" cy="90715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030E47-8C97-4473-A0B8-684A531280D1}"/>
                  </a:ext>
                </a:extLst>
              </p:cNvPr>
              <p:cNvSpPr txBox="1"/>
              <p:nvPr/>
            </p:nvSpPr>
            <p:spPr>
              <a:xfrm>
                <a:off x="2760668" y="4247793"/>
                <a:ext cx="641871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27ABE63-FDC9-4153-B8E2-ABF0C0550DB3}"/>
                </a:ext>
              </a:extLst>
            </p:cNvPr>
            <p:cNvGrpSpPr/>
            <p:nvPr/>
          </p:nvGrpSpPr>
          <p:grpSpPr>
            <a:xfrm>
              <a:off x="4977612" y="4247793"/>
              <a:ext cx="1507597" cy="1244878"/>
              <a:chOff x="4977612" y="4247793"/>
              <a:chExt cx="1507597" cy="1244878"/>
            </a:xfrm>
          </p:grpSpPr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1EAD8FC2-BF30-4EB6-A09A-A1353F3D93EA}"/>
                  </a:ext>
                </a:extLst>
              </p:cNvPr>
              <p:cNvCxnSpPr>
                <a:stCxn id="27" idx="3"/>
                <a:endCxn id="33" idx="0"/>
              </p:cNvCxnSpPr>
              <p:nvPr/>
            </p:nvCxnSpPr>
            <p:spPr>
              <a:xfrm>
                <a:off x="5163518" y="4608289"/>
                <a:ext cx="1321691" cy="884382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F66C1E-49DF-4804-BA0D-179D62ED31BD}"/>
                  </a:ext>
                </a:extLst>
              </p:cNvPr>
              <p:cNvSpPr txBox="1"/>
              <p:nvPr/>
            </p:nvSpPr>
            <p:spPr>
              <a:xfrm>
                <a:off x="4977612" y="4247793"/>
                <a:ext cx="676303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9C72ED94-8341-49BA-94E2-86D62E732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787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1. Коя променлива е наименувана правилно</a:t>
            </a:r>
            <a:r>
              <a:rPr lang="en-US" dirty="0"/>
              <a:t>?</a:t>
            </a:r>
          </a:p>
          <a:p>
            <a:pPr marL="514350" indent="-514350">
              <a:buAutoNum type="arabicPeriod"/>
            </a:pPr>
            <a:endParaRPr lang="bg-B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246B03-AA95-4DB9-8B15-0117432455A7}"/>
              </a:ext>
            </a:extLst>
          </p:cNvPr>
          <p:cNvGrpSpPr/>
          <p:nvPr/>
        </p:nvGrpSpPr>
        <p:grpSpPr>
          <a:xfrm>
            <a:off x="6094412" y="2057400"/>
            <a:ext cx="3405137" cy="2343211"/>
            <a:chOff x="4685451" y="4653849"/>
            <a:chExt cx="3806179" cy="2980015"/>
          </a:xfrm>
        </p:grpSpPr>
        <p:sp>
          <p:nvSpPr>
            <p:cNvPr id="20" name="Speech Bubble: Oval 19">
              <a:extLst>
                <a:ext uri="{FF2B5EF4-FFF2-40B4-BE49-F238E27FC236}">
                  <a16:creationId xmlns:a16="http://schemas.microsoft.com/office/drawing/2014/main" id="{ACF47EB7-185A-4A6B-B401-54AF17EF61ED}"/>
                </a:ext>
              </a:extLst>
            </p:cNvPr>
            <p:cNvSpPr/>
            <p:nvPr/>
          </p:nvSpPr>
          <p:spPr bwMode="auto">
            <a:xfrm>
              <a:off x="4928628" y="4653849"/>
              <a:ext cx="3560531" cy="2980015"/>
            </a:xfrm>
            <a:prstGeom prst="wedgeEllipseCallout">
              <a:avLst>
                <a:gd name="adj1" fmla="val -29974"/>
                <a:gd name="adj2" fmla="val 60507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900793-D749-4B46-9124-C17720B714D4}"/>
                </a:ext>
              </a:extLst>
            </p:cNvPr>
            <p:cNvSpPr txBox="1"/>
            <p:nvPr/>
          </p:nvSpPr>
          <p:spPr>
            <a:xfrm>
              <a:off x="4685451" y="5703636"/>
              <a:ext cx="3806179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SavedMoney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4C2715-28FC-4F23-8C86-D9AAFE309FF3}"/>
              </a:ext>
            </a:extLst>
          </p:cNvPr>
          <p:cNvGrpSpPr/>
          <p:nvPr/>
        </p:nvGrpSpPr>
        <p:grpSpPr>
          <a:xfrm>
            <a:off x="990346" y="4230120"/>
            <a:ext cx="3732466" cy="1275547"/>
            <a:chOff x="828200" y="2000154"/>
            <a:chExt cx="4380185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808160C5-AE44-435C-9489-C929AEE86AA4}"/>
                </a:ext>
              </a:extLst>
            </p:cNvPr>
            <p:cNvSpPr/>
            <p:nvPr/>
          </p:nvSpPr>
          <p:spPr bwMode="auto">
            <a:xfrm>
              <a:off x="960893" y="2000154"/>
              <a:ext cx="4114800" cy="1493675"/>
            </a:xfrm>
            <a:prstGeom prst="wedgeRoundRectCallout">
              <a:avLst>
                <a:gd name="adj1" fmla="val 33659"/>
                <a:gd name="adj2" fmla="val 75576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25C0FD-7737-4728-A1A5-04544FEDE4EA}"/>
                </a:ext>
              </a:extLst>
            </p:cNvPr>
            <p:cNvSpPr txBox="1"/>
            <p:nvPr/>
          </p:nvSpPr>
          <p:spPr>
            <a:xfrm>
              <a:off x="828200" y="2300599"/>
              <a:ext cx="4380185" cy="89278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спестениПари</a:t>
              </a:r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0A5B59-968B-4B2D-AE7A-48F218E2F320}"/>
              </a:ext>
            </a:extLst>
          </p:cNvPr>
          <p:cNvGrpSpPr/>
          <p:nvPr/>
        </p:nvGrpSpPr>
        <p:grpSpPr>
          <a:xfrm>
            <a:off x="7238746" y="4588293"/>
            <a:ext cx="3505200" cy="1275547"/>
            <a:chOff x="8138855" y="2320388"/>
            <a:chExt cx="2993647" cy="1266985"/>
          </a:xfrm>
        </p:grpSpPr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AFC2D7E6-355F-4AE9-9702-98C790EA336D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861895-A35B-404B-B7F1-818649FD562E}"/>
                </a:ext>
              </a:extLst>
            </p:cNvPr>
            <p:cNvSpPr txBox="1"/>
            <p:nvPr/>
          </p:nvSpPr>
          <p:spPr>
            <a:xfrm>
              <a:off x="8332954" y="2576440"/>
              <a:ext cx="2690186" cy="64559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spesteniPari4ki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CA66E9B-7F39-4FEC-BEA7-05008F1F0F8F}"/>
              </a:ext>
            </a:extLst>
          </p:cNvPr>
          <p:cNvGrpSpPr/>
          <p:nvPr/>
        </p:nvGrpSpPr>
        <p:grpSpPr>
          <a:xfrm>
            <a:off x="2709669" y="2521394"/>
            <a:ext cx="3435996" cy="1524000"/>
            <a:chOff x="1039935" y="4225124"/>
            <a:chExt cx="5767434" cy="2021280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7524A535-E5A8-41B9-AA18-F40C1CBD1271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8E74DF-49CB-41CC-B9AE-B95C965599BC}"/>
                </a:ext>
              </a:extLst>
            </p:cNvPr>
            <p:cNvSpPr txBox="1"/>
            <p:nvPr/>
          </p:nvSpPr>
          <p:spPr>
            <a:xfrm>
              <a:off x="1095265" y="4654291"/>
              <a:ext cx="5486139" cy="10564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>
                  <a:latin typeface="Consolas" panose="020B0609020204030204" pitchFamily="49" charset="0"/>
                </a:rPr>
                <a:t>savedMoney</a:t>
              </a:r>
            </a:p>
          </p:txBody>
        </p:sp>
      </p:grp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01C58479-46BF-4F1A-ABB6-C38837060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11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от потребителя: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Обем на продажби </a:t>
            </a:r>
            <a:r>
              <a:rPr lang="en-US" dirty="0"/>
              <a:t>(</a:t>
            </a:r>
            <a:r>
              <a:rPr lang="bg-BG" dirty="0"/>
              <a:t>реално число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Изчислява комисионната, която дадена фирма дава на </a:t>
            </a:r>
            <a:br>
              <a:rPr lang="en-US" dirty="0"/>
            </a:br>
            <a:r>
              <a:rPr lang="bg-BG" dirty="0"/>
              <a:t>търговците според града и обема на продажбите</a:t>
            </a:r>
          </a:p>
          <a:p>
            <a:pPr lvl="1"/>
            <a:r>
              <a:rPr lang="bg-BG" dirty="0"/>
              <a:t>Извежда стойността на комисионната, закръглена до 2 </a:t>
            </a:r>
            <a:br>
              <a:rPr lang="en-US" dirty="0"/>
            </a:br>
            <a:r>
              <a:rPr lang="bg-BG" dirty="0"/>
              <a:t>цифри след десетичната запетая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условие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2946-52EB-47D1-9C07-2C09AC7CD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12" y="1600200"/>
            <a:ext cx="1734884" cy="1734884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85717D7-8E90-47D1-AF9F-4C55E868E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248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5504" y="768560"/>
            <a:ext cx="11815018" cy="5201066"/>
          </a:xfrm>
        </p:spPr>
        <p:txBody>
          <a:bodyPr/>
          <a:lstStyle/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pPr>
              <a:spcBef>
                <a:spcPts val="1800"/>
              </a:spcBef>
            </a:pPr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– условие</a:t>
            </a:r>
            <a:r>
              <a:rPr lang="en-US"/>
              <a:t> (2)</a:t>
            </a:r>
            <a:r>
              <a:rPr lang="bg-BG"/>
              <a:t> 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BBAE6-E215-4321-9A1B-BF492B9B2288}"/>
              </a:ext>
            </a:extLst>
          </p:cNvPr>
          <p:cNvGrpSpPr/>
          <p:nvPr/>
        </p:nvGrpSpPr>
        <p:grpSpPr>
          <a:xfrm>
            <a:off x="1065212" y="4564345"/>
            <a:ext cx="3568431" cy="908275"/>
            <a:chOff x="1816008" y="5254388"/>
            <a:chExt cx="3568431" cy="908275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231458" y="5442298"/>
              <a:ext cx="1152981" cy="53245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600" b="1" dirty="0">
                  <a:latin typeface="Consolas" panose="020B0609020204030204" pitchFamily="49" charset="0"/>
                </a:rPr>
                <a:t>27.50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816008" y="5254388"/>
              <a:ext cx="1593952" cy="90827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15000"/>
                </a:lnSpc>
                <a:spcBef>
                  <a:spcPts val="400"/>
                </a:spcBef>
                <a:spcAft>
                  <a:spcPts val="0"/>
                </a:spcAft>
              </a:pPr>
              <a:r>
                <a:rPr lang="en-US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Plovdiv</a:t>
              </a:r>
            </a:p>
            <a:p>
              <a:r>
                <a:rPr lang="bg-BG" sz="2600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499.99</a:t>
              </a:r>
              <a:endParaRPr lang="it-IT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" name="Right Arrow 7"/>
            <p:cNvSpPr/>
            <p:nvPr/>
          </p:nvSpPr>
          <p:spPr>
            <a:xfrm>
              <a:off x="3630209" y="5594225"/>
              <a:ext cx="38100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3167CEF-A3F1-4ED3-82AB-2D0C0EEB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913" y="4023961"/>
            <a:ext cx="2143985" cy="2143985"/>
          </a:xfrm>
          <a:prstGeom prst="rect">
            <a:avLst/>
          </a:prstGeom>
        </p:spPr>
      </p:pic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836612" y="1414783"/>
          <a:ext cx="10515600" cy="201421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2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83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 / цена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≤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500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1 000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1 000 &lt;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 &gt;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kumimoji="1" lang="bg-BG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</a:t>
                      </a:r>
                      <a:endParaRPr kumimoji="1" 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7%</a:t>
                      </a:r>
                      <a:endParaRPr kumimoji="1" 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83245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24176"/>
                  </a:ext>
                </a:extLst>
              </a:tr>
            </a:tbl>
          </a:graphicData>
        </a:graphic>
      </p:graphicFrame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B9EE3170-F626-437E-AD8D-1825B3706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88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Търговски комисионни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4212" y="1377148"/>
            <a:ext cx="10944000" cy="486287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double commission = -1.0;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if (sales &gt;= 0 &amp;&amp; sales &lt;= 500) comission = 0.05;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else if (sales &gt; 500 &amp;&amp; sales &lt;= 1000) comission = 0.07;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"Varna")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if (town == "Plovdiv")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price ranges…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if (commission &gt;=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Console.WriteLine("{0:f2}", sales * commission);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else </a:t>
            </a:r>
            <a:endParaRPr lang="bg-BG" sz="25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Console.WriteLine("error");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597623A-CE9A-4114-9B0C-1089C079D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365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5CADF1B4-2C4E-4378-BC70-A991708B77AB}"/>
              </a:ext>
            </a:extLst>
          </p:cNvPr>
          <p:cNvSpPr/>
          <p:nvPr/>
        </p:nvSpPr>
        <p:spPr bwMode="auto">
          <a:xfrm>
            <a:off x="5104444" y="376386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905DF1-D6E0-4BE8-807F-68C00F26321A}"/>
              </a:ext>
            </a:extLst>
          </p:cNvPr>
          <p:cNvGrpSpPr/>
          <p:nvPr/>
        </p:nvGrpSpPr>
        <p:grpSpPr>
          <a:xfrm>
            <a:off x="5104444" y="890736"/>
            <a:ext cx="2441709" cy="1524000"/>
            <a:chOff x="4865686" y="762000"/>
            <a:chExt cx="2441709" cy="1524000"/>
          </a:xfrm>
          <a:solidFill>
            <a:srgbClr val="5EC1B8"/>
          </a:solidFill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96B3DD-872D-4747-9A47-C37AD356AFEA}"/>
                </a:ext>
              </a:extLst>
            </p:cNvPr>
            <p:cNvCxnSpPr>
              <a:cxnSpLocks/>
            </p:cNvCxnSpPr>
            <p:nvPr/>
          </p:nvCxnSpPr>
          <p:spPr>
            <a:xfrm>
              <a:off x="6094412" y="7620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763B2-1BBA-424C-9E12-7F03B4E71C5C}"/>
                </a:ext>
              </a:extLst>
            </p:cNvPr>
            <p:cNvSpPr/>
            <p:nvPr/>
          </p:nvSpPr>
          <p:spPr bwMode="auto">
            <a:xfrm>
              <a:off x="4865686" y="1219200"/>
              <a:ext cx="2441709" cy="596640"/>
            </a:xfrm>
            <a:prstGeom prst="rect">
              <a:avLst/>
            </a:prstGeom>
            <a:grpFill/>
            <a:ln w="19050">
              <a:solidFill>
                <a:srgbClr val="50A9B8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commission = -1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D9C2AC7-5023-45BE-9C51-9E52DC64E6D3}"/>
                </a:ext>
              </a:extLst>
            </p:cNvPr>
            <p:cNvCxnSpPr>
              <a:cxnSpLocks/>
            </p:cNvCxnSpPr>
            <p:nvPr/>
          </p:nvCxnSpPr>
          <p:spPr>
            <a:xfrm>
              <a:off x="6070246" y="1828800"/>
              <a:ext cx="0" cy="457200"/>
            </a:xfrm>
            <a:prstGeom prst="straightConnector1">
              <a:avLst/>
            </a:prstGeom>
            <a:grpFill/>
            <a:ln w="57150">
              <a:solidFill>
                <a:srgbClr val="50A9B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4C3276-B759-4E41-B911-45E315B422C7}"/>
              </a:ext>
            </a:extLst>
          </p:cNvPr>
          <p:cNvGrpSpPr/>
          <p:nvPr/>
        </p:nvGrpSpPr>
        <p:grpSpPr>
          <a:xfrm>
            <a:off x="4536691" y="2414736"/>
            <a:ext cx="3718136" cy="1833261"/>
            <a:chOff x="4317333" y="2495550"/>
            <a:chExt cx="3718136" cy="183326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ABDC2A8-E6E7-4852-9F9F-F73655B3D4A4}"/>
                </a:ext>
              </a:extLst>
            </p:cNvPr>
            <p:cNvGrpSpPr/>
            <p:nvPr/>
          </p:nvGrpSpPr>
          <p:grpSpPr>
            <a:xfrm>
              <a:off x="5175247" y="2495550"/>
              <a:ext cx="1828799" cy="1752600"/>
              <a:chOff x="5111152" y="1320889"/>
              <a:chExt cx="2596610" cy="2263066"/>
            </a:xfrm>
          </p:grpSpPr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DF4F6B7A-3F7E-4B92-A36C-8446010E59B2}"/>
                  </a:ext>
                </a:extLst>
              </p:cNvPr>
              <p:cNvSpPr/>
              <p:nvPr/>
            </p:nvSpPr>
            <p:spPr bwMode="auto">
              <a:xfrm>
                <a:off x="5111152" y="1320889"/>
                <a:ext cx="2596610" cy="2263066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A049AF-FB0D-410F-807F-1B63B884558E}"/>
                  </a:ext>
                </a:extLst>
              </p:cNvPr>
              <p:cNvSpPr txBox="1"/>
              <p:nvPr/>
            </p:nvSpPr>
            <p:spPr>
              <a:xfrm>
                <a:off x="5111152" y="2108042"/>
                <a:ext cx="2504657" cy="65537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town == “Sofia”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F8B31C-3D69-4606-A6A4-248E8BD5A52F}"/>
                </a:ext>
              </a:extLst>
            </p:cNvPr>
            <p:cNvGrpSpPr/>
            <p:nvPr/>
          </p:nvGrpSpPr>
          <p:grpSpPr>
            <a:xfrm>
              <a:off x="4317333" y="2993523"/>
              <a:ext cx="1262259" cy="814695"/>
              <a:chOff x="4317333" y="2993523"/>
              <a:chExt cx="1262259" cy="814695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3BEF7A34-9357-485E-B6EF-F74BAC3859F1}"/>
                  </a:ext>
                </a:extLst>
              </p:cNvPr>
              <p:cNvCxnSpPr>
                <a:cxnSpLocks/>
                <a:stCxn id="22" idx="1"/>
                <a:endCxn id="32" idx="0"/>
              </p:cNvCxnSpPr>
              <p:nvPr/>
            </p:nvCxnSpPr>
            <p:spPr>
              <a:xfrm rot="10800000" flipV="1">
                <a:off x="4317333" y="3371849"/>
                <a:ext cx="857914" cy="436369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5487FF9-EE24-443B-B799-955A1AF40B34}"/>
                  </a:ext>
                </a:extLst>
              </p:cNvPr>
              <p:cNvSpPr txBox="1"/>
              <p:nvPr/>
            </p:nvSpPr>
            <p:spPr>
              <a:xfrm>
                <a:off x="4713522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8843F57-50B2-4068-AE72-C65C95E47CA1}"/>
                </a:ext>
              </a:extLst>
            </p:cNvPr>
            <p:cNvGrpSpPr/>
            <p:nvPr/>
          </p:nvGrpSpPr>
          <p:grpSpPr>
            <a:xfrm>
              <a:off x="6851903" y="2993523"/>
              <a:ext cx="1183566" cy="1335288"/>
              <a:chOff x="6851903" y="2993523"/>
              <a:chExt cx="1183566" cy="1335288"/>
            </a:xfrm>
          </p:grpSpPr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85255394-B649-486B-A616-3935FC8DD9D4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004046" y="3371850"/>
                <a:ext cx="1031423" cy="956961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8A75BA-CCFF-433F-8E9D-2D9178428086}"/>
                  </a:ext>
                </a:extLst>
              </p:cNvPr>
              <p:cNvSpPr txBox="1"/>
              <p:nvPr/>
            </p:nvSpPr>
            <p:spPr>
              <a:xfrm>
                <a:off x="6851903" y="2993523"/>
                <a:ext cx="866070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BC7C7-4733-42B6-B8C8-228DE8E7C3ED}"/>
              </a:ext>
            </a:extLst>
          </p:cNvPr>
          <p:cNvGrpSpPr/>
          <p:nvPr/>
        </p:nvGrpSpPr>
        <p:grpSpPr>
          <a:xfrm>
            <a:off x="2756532" y="3727405"/>
            <a:ext cx="3758196" cy="2168869"/>
            <a:chOff x="2564169" y="3809999"/>
            <a:chExt cx="4110465" cy="246025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23A167-B4AC-4541-A9F3-C228C8F428EC}"/>
                </a:ext>
              </a:extLst>
            </p:cNvPr>
            <p:cNvGrpSpPr/>
            <p:nvPr/>
          </p:nvGrpSpPr>
          <p:grpSpPr>
            <a:xfrm>
              <a:off x="3404307" y="3809999"/>
              <a:ext cx="2213763" cy="2141346"/>
              <a:chOff x="4394885" y="1320888"/>
              <a:chExt cx="3143198" cy="2765038"/>
            </a:xfrm>
          </p:grpSpPr>
          <p:sp>
            <p:nvSpPr>
              <p:cNvPr id="32" name="Diamond 31">
                <a:extLst>
                  <a:ext uri="{FF2B5EF4-FFF2-40B4-BE49-F238E27FC236}">
                    <a16:creationId xmlns:a16="http://schemas.microsoft.com/office/drawing/2014/main" id="{AADBCAFA-2258-4ADC-8B39-AEFB77266662}"/>
                  </a:ext>
                </a:extLst>
              </p:cNvPr>
              <p:cNvSpPr/>
              <p:nvPr/>
            </p:nvSpPr>
            <p:spPr bwMode="auto">
              <a:xfrm>
                <a:off x="4394885" y="1320888"/>
                <a:ext cx="3143198" cy="2765038"/>
              </a:xfrm>
              <a:prstGeom prst="diamond">
                <a:avLst/>
              </a:prstGeom>
              <a:solidFill>
                <a:srgbClr val="5EC1B8">
                  <a:alpha val="80000"/>
                </a:srgbClr>
              </a:solidFill>
              <a:ln w="19050">
                <a:solidFill>
                  <a:srgbClr val="50A9B8">
                    <a:alpha val="80000"/>
                  </a:srgb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CBD052-F41E-4D09-9ED3-9115B9BACA5D}"/>
                  </a:ext>
                </a:extLst>
              </p:cNvPr>
              <p:cNvSpPr txBox="1"/>
              <p:nvPr/>
            </p:nvSpPr>
            <p:spPr>
              <a:xfrm>
                <a:off x="4882345" y="2109260"/>
                <a:ext cx="2314046" cy="114145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ysClr val="windowText" lastClr="000000"/>
                    </a:solidFill>
                  </a:rPr>
                  <a:t>sales &gt;= 0 &amp;&amp; </a:t>
                </a:r>
              </a:p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700" dirty="0">
                    <a:solidFill>
                      <a:sysClr val="windowText" lastClr="000000"/>
                    </a:solidFill>
                  </a:rPr>
                  <a:t>sales &lt;= 500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D4CD92B-D3C7-4521-9FFC-90273AA823D9}"/>
                </a:ext>
              </a:extLst>
            </p:cNvPr>
            <p:cNvGrpSpPr/>
            <p:nvPr/>
          </p:nvGrpSpPr>
          <p:grpSpPr>
            <a:xfrm>
              <a:off x="2564169" y="4420543"/>
              <a:ext cx="1148769" cy="1378187"/>
              <a:chOff x="2564169" y="4420543"/>
              <a:chExt cx="1148769" cy="1378187"/>
            </a:xfrm>
          </p:grpSpPr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9F5522F1-0F50-4A19-9870-534B997D3D71}"/>
                  </a:ext>
                </a:extLst>
              </p:cNvPr>
              <p:cNvCxnSpPr>
                <a:cxnSpLocks/>
                <a:stCxn id="32" idx="1"/>
                <a:endCxn id="35" idx="0"/>
              </p:cNvCxnSpPr>
              <p:nvPr/>
            </p:nvCxnSpPr>
            <p:spPr>
              <a:xfrm rot="10800000" flipV="1">
                <a:off x="2564169" y="4880672"/>
                <a:ext cx="840138" cy="918058"/>
              </a:xfrm>
              <a:prstGeom prst="bentConnector2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E07E83-EADC-486D-89E2-A4D424935D99}"/>
                  </a:ext>
                </a:extLst>
              </p:cNvPr>
              <p:cNvSpPr txBox="1"/>
              <p:nvPr/>
            </p:nvSpPr>
            <p:spPr>
              <a:xfrm>
                <a:off x="2872800" y="4420543"/>
                <a:ext cx="840138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true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991278-75CE-4F4B-AE66-2913818A023F}"/>
                </a:ext>
              </a:extLst>
            </p:cNvPr>
            <p:cNvGrpSpPr/>
            <p:nvPr/>
          </p:nvGrpSpPr>
          <p:grpSpPr>
            <a:xfrm>
              <a:off x="5489347" y="4444943"/>
              <a:ext cx="1185287" cy="1825308"/>
              <a:chOff x="5489347" y="4444943"/>
              <a:chExt cx="1185287" cy="1825308"/>
            </a:xfrm>
          </p:grpSpPr>
          <p:cxnSp>
            <p:nvCxnSpPr>
              <p:cNvPr id="28" name="Connector: Elbow 27">
                <a:extLst>
                  <a:ext uri="{FF2B5EF4-FFF2-40B4-BE49-F238E27FC236}">
                    <a16:creationId xmlns:a16="http://schemas.microsoft.com/office/drawing/2014/main" id="{9AEDBB2E-D3C2-445D-8AD2-61012CBF9917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 rot="16200000" flipH="1">
                <a:off x="5655147" y="5250763"/>
                <a:ext cx="1243548" cy="795427"/>
              </a:xfrm>
              <a:prstGeom prst="bentConnector3">
                <a:avLst>
                  <a:gd name="adj1" fmla="val -216"/>
                </a:avLst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77C2CB6-3701-4D24-A83D-5EBDF2AE6C7C}"/>
                  </a:ext>
                </a:extLst>
              </p:cNvPr>
              <p:cNvSpPr txBox="1"/>
              <p:nvPr/>
            </p:nvSpPr>
            <p:spPr>
              <a:xfrm>
                <a:off x="5489347" y="4444943"/>
                <a:ext cx="866069" cy="5392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l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false</a:t>
                </a:r>
              </a:p>
            </p:txBody>
          </p: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1CA06-AA5E-4EC9-BF51-3939BE03E329}"/>
              </a:ext>
            </a:extLst>
          </p:cNvPr>
          <p:cNvSpPr/>
          <p:nvPr/>
        </p:nvSpPr>
        <p:spPr bwMode="auto">
          <a:xfrm>
            <a:off x="1532570" y="5480599"/>
            <a:ext cx="2447923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commission = 0.05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41159E-9BE9-42E1-B306-D8D6A1F1784F}"/>
              </a:ext>
            </a:extLst>
          </p:cNvPr>
          <p:cNvSpPr/>
          <p:nvPr/>
        </p:nvSpPr>
        <p:spPr bwMode="auto">
          <a:xfrm>
            <a:off x="4900590" y="5767536"/>
            <a:ext cx="2750761" cy="6858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sales ranges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and set commission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E85733-7D06-46E2-B068-F33636F37BC1}"/>
              </a:ext>
            </a:extLst>
          </p:cNvPr>
          <p:cNvSpPr/>
          <p:nvPr/>
        </p:nvSpPr>
        <p:spPr bwMode="auto">
          <a:xfrm>
            <a:off x="7030865" y="4238005"/>
            <a:ext cx="2447923" cy="95696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Check the other towns, sales ranges and set commission</a:t>
            </a:r>
          </a:p>
        </p:txBody>
      </p:sp>
      <p:sp>
        <p:nvSpPr>
          <p:cNvPr id="34" name="Slide Number Placeholder 1">
            <a:extLst>
              <a:ext uri="{FF2B5EF4-FFF2-40B4-BE49-F238E27FC236}">
                <a16:creationId xmlns:a16="http://schemas.microsoft.com/office/drawing/2014/main" id="{FE055E71-6635-43A0-A8A3-AC53FDD87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09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 animBg="1"/>
      <p:bldP spid="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Решаване на задачи в клас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219200"/>
            <a:ext cx="2209799" cy="27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1764" y="1327478"/>
            <a:ext cx="9289032" cy="5300339"/>
            <a:chOff x="472011" y="1508786"/>
            <a:chExt cx="399345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993457" cy="4865561"/>
            </a:xfrm>
            <a:prstGeom prst="roundRect">
              <a:avLst>
                <a:gd name="adj" fmla="val 1991"/>
              </a:avLst>
            </a:prstGeom>
            <a:solidFill>
              <a:srgbClr val="32737E"/>
            </a:solidFill>
            <a:ln>
              <a:solidFill>
                <a:srgbClr val="3880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2436" y="1674524"/>
              <a:ext cx="71686" cy="4563370"/>
            </a:xfrm>
            <a:prstGeom prst="roundRect">
              <a:avLst>
                <a:gd name="adj" fmla="val 50000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952133" y="1859909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rgbClr val="699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766820" y="4109398"/>
            <a:ext cx="2165797" cy="2343938"/>
          </a:xfrm>
          <a:prstGeom prst="rect">
            <a:avLst/>
          </a:prstGeom>
        </p:spPr>
      </p:pic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EC328EB4-09BD-DB4D-AA33-ACB51B110F31}"/>
              </a:ext>
            </a:extLst>
          </p:cNvPr>
          <p:cNvSpPr txBox="1">
            <a:spLocks/>
          </p:cNvSpPr>
          <p:nvPr/>
        </p:nvSpPr>
        <p:spPr>
          <a:xfrm>
            <a:off x="709579" y="1556792"/>
            <a:ext cx="7899820" cy="4903329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Конструкцията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Вложени условни конструкции</a:t>
            </a:r>
            <a:r>
              <a:rPr lang="en-US" sz="3200" dirty="0">
                <a:solidFill>
                  <a:schemeClr val="bg2"/>
                </a:solidFill>
              </a:rPr>
              <a:t>:</a:t>
            </a:r>
            <a:endParaRPr lang="bg-BG" sz="3200" dirty="0">
              <a:solidFill>
                <a:schemeClr val="bg2"/>
              </a:solidFill>
            </a:endParaRPr>
          </a:p>
          <a:p>
            <a:pPr>
              <a:lnSpc>
                <a:spcPct val="12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По-сложни проверки с 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US" sz="3200" dirty="0">
                <a:solidFill>
                  <a:schemeClr val="bg2"/>
                </a:solidFill>
              </a:rPr>
              <a:t>,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!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4D56B7A3-932C-4FB0-A13B-2B08BCCD6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918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247" y="1219200"/>
            <a:ext cx="11808021" cy="5185625"/>
          </a:xfrm>
        </p:spPr>
        <p:txBody>
          <a:bodyPr/>
          <a:lstStyle/>
          <a:p>
            <a:r>
              <a:rPr lang="bg-BG" dirty="0"/>
              <a:t>2. Каква</a:t>
            </a:r>
            <a:r>
              <a:rPr lang="en-US" dirty="0"/>
              <a:t> </a:t>
            </a:r>
            <a:r>
              <a:rPr lang="bg-BG" dirty="0"/>
              <a:t>стойност ще присвои променливата </a:t>
            </a:r>
            <a:r>
              <a:rPr lang="en-US" dirty="0"/>
              <a:t>"</a:t>
            </a:r>
            <a:r>
              <a:rPr lang="en-US" b="1" dirty="0"/>
              <a:t>isGreater</a:t>
            </a:r>
            <a:r>
              <a:rPr lang="en-US" dirty="0"/>
              <a:t>":</a:t>
            </a:r>
            <a:endParaRPr lang="bg-BG" dirty="0"/>
          </a:p>
          <a:p>
            <a:pPr marL="514350" indent="-514350">
              <a:buFont typeface="+mj-lt"/>
              <a:buAutoNum type="romanLcPeriod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5820" y="1943827"/>
            <a:ext cx="6243097" cy="573500"/>
          </a:xfrm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n-US" dirty="0"/>
              <a:t>bool isGreater = (5 + 3) &gt; (3 + 4);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1522412" y="4627462"/>
            <a:ext cx="3165416" cy="1126526"/>
            <a:chOff x="1022647" y="3317410"/>
            <a:chExt cx="4114800" cy="1493675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8</a:t>
              </a:r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3520064" y="2840996"/>
            <a:ext cx="2739202" cy="2113933"/>
            <a:chOff x="5324029" y="4364468"/>
            <a:chExt cx="3048000" cy="2438818"/>
          </a:xfrm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6212822" y="2840996"/>
            <a:ext cx="2673350" cy="2068754"/>
            <a:chOff x="8009996" y="2415485"/>
            <a:chExt cx="3048000" cy="2133600"/>
          </a:xfrm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431455" y="48158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15</a:t>
              </a:r>
              <a:endParaRPr lang="en-US" dirty="0"/>
            </a:p>
          </p:txBody>
        </p:sp>
      </p:grp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DA79E463-1181-4C63-A6F5-23083F5B0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56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3. Какво</a:t>
            </a:r>
            <a:r>
              <a:rPr lang="en-US" dirty="0"/>
              <a:t> </a:t>
            </a:r>
            <a:r>
              <a:rPr lang="bg-BG" dirty="0"/>
              <a:t>ще се отпечата на конзолата, ако изпълним следната логическа проверка</a:t>
            </a:r>
            <a:r>
              <a:rPr lang="en-US" dirty="0"/>
              <a:t>:</a:t>
            </a:r>
            <a:endParaRPr lang="bg-BG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804" y="2492896"/>
            <a:ext cx="6844513" cy="3708809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if ("caseSensitive" == "CaseSensitive")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  </a:t>
            </a:r>
            <a:r>
              <a:rPr lang="en-US" dirty="0"/>
              <a:t>Console.WriteLine("Svetlin");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else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{</a:t>
            </a:r>
            <a:endParaRPr lang="bg-BG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dirty="0"/>
              <a:t>  </a:t>
            </a:r>
            <a:r>
              <a:rPr lang="en-US" dirty="0"/>
              <a:t>Console.WriteLine("Petar");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393966" y="3892704"/>
            <a:ext cx="2460493" cy="126698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39636" y="4524155"/>
              <a:ext cx="5204849" cy="1168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No output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136804" y="1986766"/>
            <a:ext cx="2620229" cy="1216634"/>
            <a:chOff x="8449006" y="2365561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449006" y="2365561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72001" y="2600528"/>
              <a:ext cx="1752781" cy="7970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600" b="1" dirty="0">
                  <a:solidFill>
                    <a:schemeClr val="bg2"/>
                  </a:solidFill>
                </a:rPr>
                <a:t>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522180" y="3186466"/>
            <a:ext cx="2533940" cy="1216634"/>
            <a:chOff x="1063130" y="3246971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085213" y="3473958"/>
              <a:ext cx="4070632" cy="105750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>
                  <a:latin typeface="Consolas" panose="020B0609020204030204" pitchFamily="49" charset="0"/>
                </a:rPr>
                <a:t>Svetlin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998585" y="4700593"/>
            <a:ext cx="2329136" cy="1752743"/>
            <a:chOff x="5448319" y="4570824"/>
            <a:chExt cx="314125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448319" y="5253065"/>
              <a:ext cx="2756606" cy="107433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  <a:latin typeface="Consolas" panose="020B0609020204030204" pitchFamily="49" charset="0"/>
                </a:rPr>
                <a:t>Petar</a:t>
              </a:r>
              <a:endParaRPr lang="en-US" sz="2800" b="1" dirty="0">
                <a:solidFill>
                  <a:schemeClr val="bg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56604337-D440-4DC1-96CC-595715142E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537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305" y="1331111"/>
            <a:ext cx="12685811" cy="5185625"/>
          </a:xfrm>
        </p:spPr>
        <p:txBody>
          <a:bodyPr>
            <a:normAutofit/>
          </a:bodyPr>
          <a:lstStyle/>
          <a:p>
            <a:r>
              <a:rPr lang="bg-BG" sz="3300" dirty="0"/>
              <a:t>4. Какъв ще е резултатът от изпълнението на следната програма</a:t>
            </a:r>
            <a:r>
              <a:rPr lang="en-US" sz="3300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endParaRPr lang="bg-BG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  <a:p>
            <a:pPr marL="514350" indent="-514350">
              <a:buFont typeface="+mj-lt"/>
              <a:buAutoNum type="arabicPeriod" startAt="5"/>
            </a:pPr>
            <a:endParaRPr lang="en-US" sz="33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509F60BC-61DD-4E58-8FB6-FD115FB4AE2B}"/>
              </a:ext>
            </a:extLst>
          </p:cNvPr>
          <p:cNvSpPr txBox="1">
            <a:spLocks/>
          </p:cNvSpPr>
          <p:nvPr/>
        </p:nvSpPr>
        <p:spPr>
          <a:xfrm>
            <a:off x="693813" y="2052552"/>
            <a:ext cx="70770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Console.WriteLine(</a:t>
            </a:r>
            <a:r>
              <a:rPr lang="bg-BG" dirty="0"/>
              <a:t>123456 % 100 == 56</a:t>
            </a:r>
            <a:r>
              <a:rPr lang="en-US" dirty="0"/>
              <a:t>)</a:t>
            </a:r>
            <a:r>
              <a:rPr lang="bg-BG" dirty="0"/>
              <a:t>;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88E4EB-8531-4CD0-B9D8-2F39AD9F65D8}"/>
              </a:ext>
            </a:extLst>
          </p:cNvPr>
          <p:cNvGrpSpPr/>
          <p:nvPr/>
        </p:nvGrpSpPr>
        <p:grpSpPr>
          <a:xfrm>
            <a:off x="1065212" y="4853161"/>
            <a:ext cx="3165416" cy="1126526"/>
            <a:chOff x="1022647" y="3317410"/>
            <a:chExt cx="4114800" cy="1493675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1DA75899-990B-4D06-8739-F41BAAF7BB42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0BD5BC-43B1-46A2-BE30-1D545EA5B5CE}"/>
                </a:ext>
              </a:extLst>
            </p:cNvPr>
            <p:cNvSpPr txBox="1"/>
            <p:nvPr/>
          </p:nvSpPr>
          <p:spPr>
            <a:xfrm>
              <a:off x="1439941" y="3535838"/>
              <a:ext cx="3153816" cy="105681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dirty="0"/>
                <a:t>56</a:t>
              </a:r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C444B-2687-442D-894A-09F500686F8A}"/>
              </a:ext>
            </a:extLst>
          </p:cNvPr>
          <p:cNvGrpSpPr/>
          <p:nvPr/>
        </p:nvGrpSpPr>
        <p:grpSpPr>
          <a:xfrm>
            <a:off x="3182041" y="2931394"/>
            <a:ext cx="2739202" cy="2113933"/>
            <a:chOff x="5324029" y="4364468"/>
            <a:chExt cx="3048000" cy="2438818"/>
          </a:xfrm>
        </p:grpSpPr>
        <p:sp>
          <p:nvSpPr>
            <p:cNvPr id="24" name="Speech Bubble: Oval 23">
              <a:extLst>
                <a:ext uri="{FF2B5EF4-FFF2-40B4-BE49-F238E27FC236}">
                  <a16:creationId xmlns:a16="http://schemas.microsoft.com/office/drawing/2014/main" id="{797570B4-9D70-4A28-9ECB-0A3A35306FC4}"/>
                </a:ext>
              </a:extLst>
            </p:cNvPr>
            <p:cNvSpPr/>
            <p:nvPr/>
          </p:nvSpPr>
          <p:spPr bwMode="auto">
            <a:xfrm>
              <a:off x="5324029" y="4364468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0DDB8A-6066-479B-B906-92392BF928B1}"/>
                </a:ext>
              </a:extLst>
            </p:cNvPr>
            <p:cNvSpPr txBox="1"/>
            <p:nvPr/>
          </p:nvSpPr>
          <p:spPr>
            <a:xfrm>
              <a:off x="5679168" y="5102983"/>
              <a:ext cx="2337721" cy="9617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CF1999-79AC-4B59-92D8-B730E9E0FA4E}"/>
              </a:ext>
            </a:extLst>
          </p:cNvPr>
          <p:cNvGrpSpPr/>
          <p:nvPr/>
        </p:nvGrpSpPr>
        <p:grpSpPr>
          <a:xfrm>
            <a:off x="6045642" y="2889546"/>
            <a:ext cx="2673350" cy="2068754"/>
            <a:chOff x="8009996" y="2415485"/>
            <a:chExt cx="3048000" cy="2133600"/>
          </a:xfrm>
        </p:grpSpPr>
        <p:sp>
          <p:nvSpPr>
            <p:cNvPr id="27" name="Speech Bubble: Oval 26">
              <a:extLst>
                <a:ext uri="{FF2B5EF4-FFF2-40B4-BE49-F238E27FC236}">
                  <a16:creationId xmlns:a16="http://schemas.microsoft.com/office/drawing/2014/main" id="{0BBB9584-D912-4BB5-BC19-F496BB79D9A7}"/>
                </a:ext>
              </a:extLst>
            </p:cNvPr>
            <p:cNvSpPr/>
            <p:nvPr/>
          </p:nvSpPr>
          <p:spPr bwMode="auto">
            <a:xfrm>
              <a:off x="8009996" y="2415485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BDA03D3-6DC9-4EFA-B269-A196DBA4FD31}"/>
                </a:ext>
              </a:extLst>
            </p:cNvPr>
            <p:cNvSpPr txBox="1"/>
            <p:nvPr/>
          </p:nvSpPr>
          <p:spPr>
            <a:xfrm>
              <a:off x="8794623" y="3054463"/>
              <a:ext cx="1777668" cy="8883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795E5-15DE-47F8-A66F-9E8DD6DF83B6}"/>
              </a:ext>
            </a:extLst>
          </p:cNvPr>
          <p:cNvGrpSpPr/>
          <p:nvPr/>
        </p:nvGrpSpPr>
        <p:grpSpPr>
          <a:xfrm>
            <a:off x="7382317" y="4993545"/>
            <a:ext cx="3196539" cy="1172668"/>
            <a:chOff x="1051483" y="4124631"/>
            <a:chExt cx="4114800" cy="1493675"/>
          </a:xfrm>
          <a:solidFill>
            <a:srgbClr val="60BFB7"/>
          </a:solidFill>
        </p:grpSpPr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AD16357B-F9E9-48D5-A22D-CC1B3BCDE0E6}"/>
                </a:ext>
              </a:extLst>
            </p:cNvPr>
            <p:cNvSpPr/>
            <p:nvPr/>
          </p:nvSpPr>
          <p:spPr bwMode="auto">
            <a:xfrm>
              <a:off x="1051483" y="4124631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C38AE2-1C95-4473-9D99-837B81F811EB}"/>
                </a:ext>
              </a:extLst>
            </p:cNvPr>
            <p:cNvSpPr txBox="1"/>
            <p:nvPr/>
          </p:nvSpPr>
          <p:spPr>
            <a:xfrm>
              <a:off x="1351024" y="4363851"/>
              <a:ext cx="3515717" cy="101523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Error</a:t>
              </a:r>
            </a:p>
          </p:txBody>
        </p:sp>
      </p:grp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1F997F02-D1B6-45EF-89C4-9592069A5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391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671" y="1190234"/>
            <a:ext cx="11808021" cy="5185625"/>
          </a:xfrm>
        </p:spPr>
        <p:txBody>
          <a:bodyPr/>
          <a:lstStyle/>
          <a:p>
            <a:r>
              <a:rPr lang="bg-BG" dirty="0"/>
              <a:t>5. Какво ще се отпечата на конзолата, ако изпълним следната логическа 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6"/>
            </a:pPr>
            <a:endParaRPr lang="bg-BG" dirty="0"/>
          </a:p>
          <a:p>
            <a:pPr marL="514350" indent="-514350">
              <a:buFont typeface="+mj-lt"/>
              <a:buAutoNum type="arabicPeriod" startAt="6"/>
            </a:pPr>
            <a:endParaRPr lang="en-US" dirty="0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9023901" y="4274725"/>
            <a:ext cx="2864639" cy="1476635"/>
            <a:chOff x="1047227" y="4098001"/>
            <a:chExt cx="5767434" cy="2021280"/>
          </a:xfrm>
          <a:solidFill>
            <a:srgbClr val="60BFB7"/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897224" y="2639780"/>
            <a:ext cx="3148035" cy="1266985"/>
            <a:chOff x="8967919" y="2302916"/>
            <a:chExt cx="3148035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solidFill>
              <a:srgbClr val="F15721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078243" y="25734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No permission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57ED6C6-C64A-41C3-9B4B-0705318BDE88}"/>
              </a:ext>
            </a:extLst>
          </p:cNvPr>
          <p:cNvSpPr txBox="1">
            <a:spLocks/>
          </p:cNvSpPr>
          <p:nvPr/>
        </p:nvSpPr>
        <p:spPr>
          <a:xfrm>
            <a:off x="649634" y="2455932"/>
            <a:ext cx="6437782" cy="40858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string role = "Administrator";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if (role != "Administrator")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  Console.WriteLine("No permission");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else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  Console.WriteLine("Welcome");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}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22404" y="3946088"/>
            <a:ext cx="2921353" cy="1901866"/>
            <a:chOff x="5179086" y="4570824"/>
            <a:chExt cx="3410483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rgbClr val="6CBD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179086" y="5339166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300727" y="2249102"/>
            <a:ext cx="2533939" cy="1266985"/>
            <a:chOff x="1152867" y="3205863"/>
            <a:chExt cx="4114800" cy="1493675"/>
          </a:xfrm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152867" y="3205863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solidFill>
              <a:srgbClr val="F5C300">
                <a:alpha val="80000"/>
              </a:srgb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179170" y="3515556"/>
              <a:ext cx="4070632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"Welcome"</a:t>
              </a:r>
              <a:endParaRPr lang="en-US" sz="4000" dirty="0"/>
            </a:p>
          </p:txBody>
        </p:sp>
      </p:grp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F6BBDCE8-7CAF-4082-B2F8-3BE546944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04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Прости операции с дебъгер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524000"/>
            <a:ext cx="2220185" cy="222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 Cello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2329</Words>
  <Application>Microsoft Office PowerPoint</Application>
  <PresentationFormat>Custom</PresentationFormat>
  <Paragraphs>568</Paragraphs>
  <Slides>47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Wingdings</vt:lpstr>
      <vt:lpstr>Wingdings 2</vt:lpstr>
      <vt:lpstr>SoftUni</vt:lpstr>
      <vt:lpstr>По-сложни проверки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Дебъгване</vt:lpstr>
      <vt:lpstr>Дебъгване</vt:lpstr>
      <vt:lpstr>Дебъгване във Visual Studio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Квартално магазинче – условие</vt:lpstr>
      <vt:lpstr>Квартално магазинче – условие (2)</vt:lpstr>
      <vt:lpstr>PowerPoint Presentation</vt:lpstr>
      <vt:lpstr>Квартално магазинче - решение</vt:lpstr>
      <vt:lpstr>По-сложни проверки</vt:lpstr>
      <vt:lpstr>Булеви оператори</vt:lpstr>
      <vt:lpstr>Логическо "И"</vt:lpstr>
      <vt:lpstr>Число в интервала - условие</vt:lpstr>
      <vt:lpstr>Число в интервала – решение</vt:lpstr>
      <vt:lpstr>Логическо "ИЛИ"</vt:lpstr>
      <vt:lpstr>Плод или зеленчук – условие</vt:lpstr>
      <vt:lpstr>Плод или зеленчук - решение</vt:lpstr>
      <vt:lpstr>Приоритет на условия</vt:lpstr>
      <vt:lpstr>Логическо отрицание</vt:lpstr>
      <vt:lpstr>По-сложни проверки</vt:lpstr>
      <vt:lpstr>Магазин за плодове - условие</vt:lpstr>
      <vt:lpstr>Магазин за плодове - условие (2)</vt:lpstr>
      <vt:lpstr>Магазин за плодове - решение</vt:lpstr>
      <vt:lpstr>PowerPoint Presentation</vt:lpstr>
      <vt:lpstr>Търговски комисионни - условие</vt:lpstr>
      <vt:lpstr>Търговски комисионни – условие (2) </vt:lpstr>
      <vt:lpstr>Търговски комисионни - решение</vt:lpstr>
      <vt:lpstr>PowerPoint Presentation</vt:lpstr>
      <vt:lpstr>Вложени условни конструкции</vt:lpstr>
      <vt:lpstr>Какво научихме днес?</vt:lpstr>
      <vt:lpstr>PowerPoint Presentation</vt:lpstr>
      <vt:lpstr>Лиценз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SoftUni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
© Software University – https://softuni.bg
Copyrighted document. Unauthorized copy, reproduction or use is not permitted.</dc:description>
  <cp:lastModifiedBy>Svetlin Nakov</cp:lastModifiedBy>
  <cp:revision>28</cp:revision>
  <dcterms:created xsi:type="dcterms:W3CDTF">2020-05-22T09:36:57Z</dcterms:created>
  <dcterms:modified xsi:type="dcterms:W3CDTF">2020-10-31T22:21:12Z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