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503" r:id="rId2"/>
    <p:sldId id="276" r:id="rId3"/>
    <p:sldId id="492" r:id="rId4"/>
    <p:sldId id="402" r:id="rId5"/>
    <p:sldId id="353" r:id="rId6"/>
    <p:sldId id="497" r:id="rId7"/>
    <p:sldId id="501" r:id="rId8"/>
    <p:sldId id="502" r:id="rId9"/>
    <p:sldId id="407" r:id="rId10"/>
    <p:sldId id="499" r:id="rId11"/>
    <p:sldId id="409" r:id="rId12"/>
    <p:sldId id="410" r:id="rId13"/>
    <p:sldId id="411" r:id="rId14"/>
    <p:sldId id="494" r:id="rId15"/>
    <p:sldId id="394" r:id="rId16"/>
    <p:sldId id="395" r:id="rId17"/>
    <p:sldId id="388" r:id="rId18"/>
    <p:sldId id="495" r:id="rId19"/>
    <p:sldId id="496" r:id="rId20"/>
    <p:sldId id="397" r:id="rId21"/>
    <p:sldId id="391" r:id="rId22"/>
    <p:sldId id="349" r:id="rId23"/>
    <p:sldId id="401" r:id="rId24"/>
    <p:sldId id="504" r:id="rId25"/>
    <p:sldId id="490" r:id="rId26"/>
    <p:sldId id="491" r:id="rId27"/>
    <p:sldId id="493" r:id="rId28"/>
    <p:sldId id="505" r:id="rId29"/>
    <p:sldId id="405" r:id="rId30"/>
    <p:sldId id="50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Content" id="{66DCFE1F-60FD-44F2-BE82-706DDBC14898}">
          <p14:sldIdLst>
            <p14:sldId id="402"/>
            <p14:sldId id="353"/>
            <p14:sldId id="497"/>
            <p14:sldId id="501"/>
            <p14:sldId id="502"/>
            <p14:sldId id="407"/>
            <p14:sldId id="499"/>
            <p14:sldId id="409"/>
            <p14:sldId id="410"/>
            <p14:sldId id="411"/>
            <p14:sldId id="494"/>
            <p14:sldId id="394"/>
            <p14:sldId id="395"/>
            <p14:sldId id="388"/>
            <p14:sldId id="495"/>
            <p14:sldId id="496"/>
            <p14:sldId id="397"/>
            <p14:sldId id="391"/>
          </p14:sldIdLst>
        </p14:section>
        <p14:section name="Conclusion" id="{E19D07F1-86E2-47E9-B2AB-7ADC4F89DC12}">
          <p14:sldIdLst>
            <p14:sldId id="349"/>
            <p14:sldId id="401"/>
            <p14:sldId id="504"/>
            <p14:sldId id="490"/>
            <p14:sldId id="491"/>
            <p14:sldId id="493"/>
            <p14:sldId id="505"/>
            <p14:sldId id="4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3" d="100"/>
          <a:sy n="73" d="100"/>
        </p:scale>
        <p:origin x="302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25.8.2023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25-Aug-23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71718-1BDA-4269-9771-688DD5C9C1FA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5241B-A469-469A-BDFB-40AAD460BB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88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7F5B3-60B8-4112-BD32-824B35613B1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29768-B936-406A-AB72-3E5CB1745B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64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25F91-BEB9-4FEB-8003-E795A0C00FF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AD068-1034-43F2-BCE6-3C194E8EA1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50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F0CEA-D106-4544-8056-F8972DD2FEF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37C6D-1169-4B1D-902A-D7D149D1B1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1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6E557-EF59-49DA-A0CA-CB6C9F8962A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44400-A1C8-4ED4-9A78-225C5F93D9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1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F2ED-B998-44A3-9C54-4D14E42E102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5696B-071C-4FD8-A464-EE4096987C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3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9B34-0955-4B2F-BC7D-2070007C9C9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0D547-D31D-4C51-BED3-3501C41EE4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14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3F5D13-5093-40E8-8DC8-1ECB73910BB9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F472D7-3268-4798-A94F-DAC5BFE590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06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E7A9E-1098-405E-AFE2-AFCC15405A3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072DB-AB88-47BC-89E8-3D2C38A7A0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75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001B9-87E8-41DF-9660-49066574427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7244B-940D-44E8-8119-9B33768D89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5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62FF2B6-A04D-48A3-8B6A-B1A27A2AFFAB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D18547-85D3-487C-9BD5-462E7F069F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677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49F29-3F5C-4DB2-AA79-A17D5A6A90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C1A616-39F7-4D90-A521-962C4018B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88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3858-86C6-492C-B101-7EE82988ECC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F35A7-244F-4EA8-8534-E721F1729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412A3-FA8E-4877-92C6-DD3B150A457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EDD5C-44C0-4CBE-966E-7F26D199A0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57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29B73-8AF7-4F13-91D7-FFBE78726BF4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C60E1-27BF-4DC2-9207-3053C0687C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79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96099-EDA0-4854-B269-4776AD8BDD4B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732BD-8628-4246-9BDF-E7FF6F5E05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0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1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35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41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34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1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36.png"/><Relationship Id="rId22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3.jpeg"/><Relationship Id="rId7" Type="http://schemas.openxmlformats.org/officeDocument/2006/relationships/image" Target="../media/image4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6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Trainings @ SoftUni, The Software</a:t>
            </a:r>
            <a:br>
              <a:rPr lang="en-US" dirty="0"/>
            </a:br>
            <a:r>
              <a:rPr lang="en-US" dirty="0"/>
              <a:t>Engineering Program, Open Courses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SoftUni</a:t>
            </a:r>
          </a:p>
        </p:txBody>
      </p:sp>
      <p:pic>
        <p:nvPicPr>
          <p:cNvPr id="4" name="Picture Placeholder 5" descr="A person using a computer&#10;&#10;Description automatically generated">
            <a:extLst>
              <a:ext uri="{FF2B5EF4-FFF2-40B4-BE49-F238E27FC236}">
                <a16:creationId xmlns:a16="http://schemas.microsoft.com/office/drawing/2014/main" id="{3656B3B2-905B-3F32-BB53-0F64CC2F0CB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86000" y="2924668"/>
            <a:ext cx="3670560" cy="2068844"/>
          </a:xfr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B07293CE-0BF1-4F01-BE07-8B36E3A00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246000" y="1873452"/>
            <a:ext cx="5411422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class Person {</a:t>
            </a:r>
          </a:p>
          <a:p>
            <a:r>
              <a:rPr lang="en-US" noProof="1"/>
              <a:t>  constructor(name) {</a:t>
            </a:r>
          </a:p>
          <a:p>
            <a:r>
              <a:rPr lang="en-US" noProof="1"/>
              <a:t>    this.name = name;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  toString() {</a:t>
            </a:r>
          </a:p>
          <a:p>
            <a:r>
              <a:rPr lang="en-US" noProof="1"/>
              <a:t>    return `I'm ${this.name}`;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}</a:t>
            </a:r>
          </a:p>
          <a:p>
            <a:r>
              <a:rPr lang="en-US" noProof="1">
                <a:solidFill>
                  <a:schemeClr val="bg1"/>
                </a:solidFill>
              </a:rPr>
              <a:t>module.exports</a:t>
            </a:r>
            <a:r>
              <a:rPr lang="en-US" noProof="1"/>
              <a:t> = Person;</a:t>
            </a:r>
          </a:p>
        </p:txBody>
      </p:sp>
      <p:sp>
        <p:nvSpPr>
          <p:cNvPr id="24" name="Text Placeholder 3"/>
          <p:cNvSpPr txBox="1">
            <a:spLocks/>
          </p:cNvSpPr>
          <p:nvPr/>
        </p:nvSpPr>
        <p:spPr>
          <a:xfrm>
            <a:off x="246000" y="1286011"/>
            <a:ext cx="5411422" cy="5874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noProof="1"/>
              <a:t>person.js</a:t>
            </a:r>
          </a:p>
        </p:txBody>
      </p:sp>
      <p:sp>
        <p:nvSpPr>
          <p:cNvPr id="30" name="Text Placeholder 3"/>
          <p:cNvSpPr txBox="1">
            <a:spLocks/>
          </p:cNvSpPr>
          <p:nvPr/>
        </p:nvSpPr>
        <p:spPr>
          <a:xfrm>
            <a:off x="5969773" y="3148965"/>
            <a:ext cx="5958012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let Person = </a:t>
            </a:r>
            <a:r>
              <a:rPr lang="en-US" noProof="1">
                <a:solidFill>
                  <a:schemeClr val="bg1"/>
                </a:solidFill>
              </a:rPr>
              <a:t>require</a:t>
            </a:r>
            <a:r>
              <a:rPr lang="en-US" noProof="1"/>
              <a:t>('./person');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let p = new Person('Pesho');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console.log(p.toString());</a:t>
            </a: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5969773" y="2561524"/>
            <a:ext cx="5958012" cy="5874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algn="ctr"/>
            <a:r>
              <a:rPr lang="en-US" noProof="1"/>
              <a:t>app.js</a:t>
            </a:r>
          </a:p>
        </p:txBody>
      </p:sp>
      <p:sp>
        <p:nvSpPr>
          <p:cNvPr id="41" name="Oval 40"/>
          <p:cNvSpPr/>
          <p:nvPr/>
        </p:nvSpPr>
        <p:spPr>
          <a:xfrm>
            <a:off x="1311092" y="1968907"/>
            <a:ext cx="1193271" cy="42163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Freeform: Shape 41"/>
          <p:cNvSpPr/>
          <p:nvPr/>
        </p:nvSpPr>
        <p:spPr>
          <a:xfrm>
            <a:off x="2366715" y="1791275"/>
            <a:ext cx="6622182" cy="2405340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54627" y="5986294"/>
            <a:ext cx="1851811" cy="55758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/>
              </a:solidFill>
            </a:endParaRPr>
          </a:p>
        </p:txBody>
      </p:sp>
      <p:sp>
        <p:nvSpPr>
          <p:cNvPr id="44" name="Freeform: Shape 43"/>
          <p:cNvSpPr/>
          <p:nvPr/>
        </p:nvSpPr>
        <p:spPr>
          <a:xfrm>
            <a:off x="3541440" y="2484311"/>
            <a:ext cx="3753411" cy="3501983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  <a:gd name="connsiteX0" fmla="*/ 0 w 3485616"/>
              <a:gd name="connsiteY0" fmla="*/ 10349573 h 10349574"/>
              <a:gd name="connsiteX1" fmla="*/ 657886 w 3485616"/>
              <a:gd name="connsiteY1" fmla="*/ 133090 h 10349574"/>
              <a:gd name="connsiteX2" fmla="*/ 3485434 w 3485616"/>
              <a:gd name="connsiteY2" fmla="*/ 4901910 h 10349574"/>
              <a:gd name="connsiteX0" fmla="*/ 14249 w 3499865"/>
              <a:gd name="connsiteY0" fmla="*/ 10349573 h 10349574"/>
              <a:gd name="connsiteX1" fmla="*/ 672135 w 3499865"/>
              <a:gd name="connsiteY1" fmla="*/ 133090 h 10349574"/>
              <a:gd name="connsiteX2" fmla="*/ 3499683 w 3499865"/>
              <a:gd name="connsiteY2" fmla="*/ 4901910 h 10349574"/>
              <a:gd name="connsiteX0" fmla="*/ 5872 w 3491519"/>
              <a:gd name="connsiteY0" fmla="*/ 6629202 h 6629203"/>
              <a:gd name="connsiteX1" fmla="*/ 993123 w 3491519"/>
              <a:gd name="connsiteY1" fmla="*/ 776756 h 6629203"/>
              <a:gd name="connsiteX2" fmla="*/ 3491306 w 3491519"/>
              <a:gd name="connsiteY2" fmla="*/ 1181539 h 6629203"/>
              <a:gd name="connsiteX0" fmla="*/ 9992 w 3495668"/>
              <a:gd name="connsiteY0" fmla="*/ 6919687 h 6919688"/>
              <a:gd name="connsiteX1" fmla="*/ 997243 w 3495668"/>
              <a:gd name="connsiteY1" fmla="*/ 1067241 h 6919688"/>
              <a:gd name="connsiteX2" fmla="*/ 3495426 w 3495668"/>
              <a:gd name="connsiteY2" fmla="*/ 1472024 h 691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5668" h="6919688">
                <a:moveTo>
                  <a:pt x="9992" y="6919687"/>
                </a:moveTo>
                <a:cubicBezTo>
                  <a:pt x="-54183" y="5518267"/>
                  <a:pt x="181078" y="2708341"/>
                  <a:pt x="997243" y="1067241"/>
                </a:cubicBezTo>
                <a:cubicBezTo>
                  <a:pt x="1813408" y="-573859"/>
                  <a:pt x="3519032" y="-231067"/>
                  <a:pt x="3495426" y="1472024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6711445" y="3222631"/>
            <a:ext cx="1166812" cy="405377"/>
          </a:xfrm>
          <a:prstGeom prst="rect">
            <a:avLst/>
          </a:prstGeom>
          <a:solidFill>
            <a:schemeClr val="tx1">
              <a:lumMod val="40000"/>
              <a:lumOff val="60000"/>
              <a:alpha val="41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Elements (2)</a:t>
            </a:r>
          </a:p>
        </p:txBody>
      </p:sp>
    </p:spTree>
    <p:extLst>
      <p:ext uri="{BB962C8B-B14F-4D97-AF65-F5344CB8AC3E}">
        <p14:creationId xmlns:p14="http://schemas.microsoft.com/office/powerpoint/2010/main" val="390186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6" grpId="0" animBg="1"/>
      <p:bldP spid="4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530EA771-8746-4C8E-815E-10F52DA2B8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29800" y="4495800"/>
            <a:ext cx="1872000" cy="18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ES6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25687" y="4495800"/>
            <a:ext cx="1872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AMD, </a:t>
            </a:r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CommonJS</a:t>
            </a: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etc.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92000" y="4310400"/>
            <a:ext cx="2242800" cy="2242800"/>
            <a:chOff x="3790412" y="3548400"/>
            <a:chExt cx="2242800" cy="2242800"/>
          </a:xfrm>
          <a:solidFill>
            <a:schemeClr val="accent3"/>
          </a:solidFill>
        </p:grpSpPr>
        <p:sp>
          <p:nvSpPr>
            <p:cNvPr id="16" name="Diamond 15"/>
            <p:cNvSpPr/>
            <p:nvPr/>
          </p:nvSpPr>
          <p:spPr>
            <a:xfrm>
              <a:off x="3790412" y="3548400"/>
              <a:ext cx="2242800" cy="22428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66070" y="4408190"/>
              <a:ext cx="168247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Transpiler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76771" y="3524308"/>
            <a:ext cx="267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/>
              <a:t>Development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90200" y="4495800"/>
            <a:ext cx="1872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RequireJS, SystemJS, etc.</a:t>
            </a:r>
          </a:p>
        </p:txBody>
      </p:sp>
      <p:cxnSp>
        <p:nvCxnSpPr>
          <p:cNvPr id="20" name="Straight Connector 19"/>
          <p:cNvCxnSpPr>
            <a:stCxn id="13" idx="3"/>
            <a:endCxn id="16" idx="1"/>
          </p:cNvCxnSpPr>
          <p:nvPr/>
        </p:nvCxnSpPr>
        <p:spPr>
          <a:xfrm>
            <a:off x="3301800" y="5431800"/>
            <a:ext cx="490200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Connector 20"/>
          <p:cNvCxnSpPr>
            <a:stCxn id="16" idx="3"/>
            <a:endCxn id="14" idx="1"/>
          </p:cNvCxnSpPr>
          <p:nvPr/>
        </p:nvCxnSpPr>
        <p:spPr>
          <a:xfrm>
            <a:off x="6034801" y="5431800"/>
            <a:ext cx="490887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>
            <a:stCxn id="14" idx="3"/>
            <a:endCxn id="19" idx="1"/>
          </p:cNvCxnSpPr>
          <p:nvPr/>
        </p:nvCxnSpPr>
        <p:spPr>
          <a:xfrm>
            <a:off x="8397688" y="5431800"/>
            <a:ext cx="492513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Rectangle: Rounded Corners 24"/>
          <p:cNvSpPr/>
          <p:nvPr/>
        </p:nvSpPr>
        <p:spPr>
          <a:xfrm>
            <a:off x="1219200" y="4191000"/>
            <a:ext cx="7315200" cy="2514600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6" name="Rectangle: Rounded Corners 25"/>
          <p:cNvSpPr/>
          <p:nvPr/>
        </p:nvSpPr>
        <p:spPr>
          <a:xfrm>
            <a:off x="6250029" y="4191000"/>
            <a:ext cx="4849446" cy="2514600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07314" y="3524308"/>
            <a:ext cx="267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/>
              <a:t>Runtime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1429801" y="1392850"/>
            <a:ext cx="1871999" cy="21711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1575898" y="154917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1575898" y="221907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1575898" y="288898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Elements (3)</a:t>
            </a:r>
          </a:p>
        </p:txBody>
      </p:sp>
    </p:spTree>
    <p:extLst>
      <p:ext uri="{BB962C8B-B14F-4D97-AF65-F5344CB8AC3E}">
        <p14:creationId xmlns:p14="http://schemas.microsoft.com/office/powerpoint/2010/main" val="238557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>
            <a:extLst>
              <a:ext uri="{FF2B5EF4-FFF2-40B4-BE49-F238E27FC236}">
                <a16:creationId xmlns:a16="http://schemas.microsoft.com/office/drawing/2014/main" id="{92679846-5952-45FB-B2BB-DB3993CB9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4132" y="1235092"/>
            <a:ext cx="2286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1131195" y="3560802"/>
            <a:ext cx="762000" cy="553998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3480002" y="1235092"/>
            <a:ext cx="2286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4187065" y="3560802"/>
            <a:ext cx="762000" cy="55399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/>
          <p:nvPr/>
        </p:nvSpPr>
        <p:spPr>
          <a:xfrm>
            <a:off x="6426000" y="1231872"/>
            <a:ext cx="2286000" cy="22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1" name="Arrow: Right 10"/>
          <p:cNvSpPr/>
          <p:nvPr/>
        </p:nvSpPr>
        <p:spPr>
          <a:xfrm>
            <a:off x="7242935" y="3560802"/>
            <a:ext cx="762000" cy="553998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9481870" y="1231872"/>
            <a:ext cx="2286000" cy="22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10298806" y="3560802"/>
            <a:ext cx="762000" cy="553998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2" name="Group 21"/>
          <p:cNvGrpSpPr/>
          <p:nvPr/>
        </p:nvGrpSpPr>
        <p:grpSpPr>
          <a:xfrm>
            <a:off x="424132" y="4191000"/>
            <a:ext cx="2362200" cy="2362200"/>
            <a:chOff x="3275012" y="1676400"/>
            <a:chExt cx="4572000" cy="4572000"/>
          </a:xfrm>
        </p:grpSpPr>
        <p:sp>
          <p:nvSpPr>
            <p:cNvPr id="23" name="Rectangle 22"/>
            <p:cNvSpPr/>
            <p:nvPr/>
          </p:nvSpPr>
          <p:spPr>
            <a:xfrm>
              <a:off x="3275012" y="1676400"/>
              <a:ext cx="2286000" cy="228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61012" y="1676400"/>
              <a:ext cx="2286000" cy="22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75012" y="3962400"/>
              <a:ext cx="2286000" cy="228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61012" y="3962400"/>
              <a:ext cx="2286000" cy="228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417978" y="4191000"/>
            <a:ext cx="2362200" cy="2362200"/>
            <a:chOff x="4076923" y="4359279"/>
            <a:chExt cx="2362200" cy="2362200"/>
          </a:xfrm>
        </p:grpSpPr>
        <p:sp>
          <p:nvSpPr>
            <p:cNvPr id="28" name="Rectangle 27"/>
            <p:cNvSpPr/>
            <p:nvPr/>
          </p:nvSpPr>
          <p:spPr>
            <a:xfrm>
              <a:off x="5254769" y="4359279"/>
              <a:ext cx="11811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78550" y="4359279"/>
              <a:ext cx="1181100" cy="1181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76923" y="5540379"/>
              <a:ext cx="1181100" cy="1181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58023" y="5540379"/>
              <a:ext cx="1181100" cy="1181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15078" y="4191000"/>
            <a:ext cx="2362200" cy="2362200"/>
            <a:chOff x="6403147" y="4359279"/>
            <a:chExt cx="2362200" cy="2362200"/>
          </a:xfrm>
        </p:grpSpPr>
        <p:sp>
          <p:nvSpPr>
            <p:cNvPr id="34" name="Rectangle 33"/>
            <p:cNvSpPr/>
            <p:nvPr/>
          </p:nvSpPr>
          <p:spPr>
            <a:xfrm>
              <a:off x="6403147" y="4359279"/>
              <a:ext cx="1181100" cy="11811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584247" y="4359279"/>
              <a:ext cx="1181100" cy="1181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3147" y="5540379"/>
              <a:ext cx="1181100" cy="11811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584247" y="5540379"/>
              <a:ext cx="1181100" cy="11811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405669" y="4191000"/>
            <a:ext cx="2362200" cy="2362200"/>
            <a:chOff x="9367948" y="4359279"/>
            <a:chExt cx="2362200" cy="2362200"/>
          </a:xfrm>
        </p:grpSpPr>
        <p:sp>
          <p:nvSpPr>
            <p:cNvPr id="39" name="Rectangle 38"/>
            <p:cNvSpPr/>
            <p:nvPr/>
          </p:nvSpPr>
          <p:spPr>
            <a:xfrm>
              <a:off x="10545794" y="4359279"/>
              <a:ext cx="1181100" cy="11811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369575" y="4359279"/>
              <a:ext cx="1181100" cy="1181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367948" y="5540379"/>
              <a:ext cx="1181100" cy="11811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549048" y="5540379"/>
              <a:ext cx="1181100" cy="11811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Accents</a:t>
            </a:r>
          </a:p>
        </p:txBody>
      </p:sp>
    </p:spTree>
    <p:extLst>
      <p:ext uri="{BB962C8B-B14F-4D97-AF65-F5344CB8AC3E}">
        <p14:creationId xmlns:p14="http://schemas.microsoft.com/office/powerpoint/2010/main" val="394327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B0530CE8-9DDA-449B-B4D9-92E54CBD4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33" name="Group Table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3281374"/>
              </p:ext>
            </p:extLst>
          </p:nvPr>
        </p:nvGraphicFramePr>
        <p:xfrm>
          <a:off x="605997" y="1764000"/>
          <a:ext cx="10980003" cy="4480560"/>
        </p:xfrm>
        <a:graphic>
          <a:graphicData uri="http://schemas.openxmlformats.org/drawingml/2006/table">
            <a:tbl>
              <a:tblPr/>
              <a:tblGrid>
                <a:gridCol w="3240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5000">
                  <a:extLst>
                    <a:ext uri="{9D8B030D-6E8A-4147-A177-3AD203B41FA5}">
                      <a16:colId xmlns:a16="http://schemas.microsoft.com/office/drawing/2014/main" val="762382586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Employee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Department Name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Salary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Adam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Database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John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Database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Jane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10,000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George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Lila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Fred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Software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117856"/>
                  </a:ext>
                </a:extLst>
              </a:tr>
            </a:tbl>
          </a:graphicData>
        </a:graphic>
      </p:graphicFrame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Accents (2)</a:t>
            </a:r>
          </a:p>
        </p:txBody>
      </p:sp>
    </p:spTree>
    <p:extLst>
      <p:ext uri="{BB962C8B-B14F-4D97-AF65-F5344CB8AC3E}">
        <p14:creationId xmlns:p14="http://schemas.microsoft.com/office/powerpoint/2010/main" val="35214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7D100E81-EF9D-4E8F-9D74-BAF04520C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A6D4B6-7AD0-4B6E-8D58-5F612BCC7A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Sets in JS are collections of unique objects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insertion order </a:t>
            </a:r>
            <a:r>
              <a:rPr lang="en-US" dirty="0"/>
              <a:t>is preserved, with </a:t>
            </a:r>
            <a:r>
              <a:rPr lang="en-US" dirty="0">
                <a:solidFill>
                  <a:schemeClr val="accent1"/>
                </a:solidFill>
              </a:rPr>
              <a:t>no duplicates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4402" y="2672238"/>
            <a:ext cx="10363198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names = </a:t>
            </a:r>
            <a:r>
              <a:rPr lang="en-US" sz="2400" dirty="0">
                <a:solidFill>
                  <a:schemeClr val="bg1"/>
                </a:solidFill>
              </a:rPr>
              <a:t>new Set()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("Peter"); 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(20);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("Maria"); 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console.log(names.</a:t>
            </a:r>
            <a:r>
              <a:rPr lang="en-US" sz="2400" dirty="0">
                <a:solidFill>
                  <a:schemeClr val="bg1"/>
                </a:solidFill>
              </a:rPr>
              <a:t>has</a:t>
            </a:r>
            <a:r>
              <a:rPr lang="en-US" sz="2400" dirty="0">
                <a:solidFill>
                  <a:schemeClr val="tx1"/>
                </a:solidFill>
              </a:rPr>
              <a:t>('Peter')); </a:t>
            </a:r>
            <a:r>
              <a:rPr lang="en-US" sz="2400" dirty="0">
                <a:solidFill>
                  <a:schemeClr val="accent2"/>
                </a:solidFill>
              </a:rPr>
              <a:t>// true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("Maria"); </a:t>
            </a:r>
            <a:r>
              <a:rPr lang="en-US" sz="2400" dirty="0">
                <a:solidFill>
                  <a:schemeClr val="accent2"/>
                </a:solidFill>
              </a:rPr>
              <a:t>// Duplicates are skipped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delete</a:t>
            </a:r>
            <a:r>
              <a:rPr lang="en-US" sz="2400" dirty="0">
                <a:solidFill>
                  <a:schemeClr val="tx1"/>
                </a:solidFill>
              </a:rPr>
              <a:t>(20); </a:t>
            </a:r>
            <a:r>
              <a:rPr lang="en-US" sz="2400" dirty="0">
                <a:solidFill>
                  <a:schemeClr val="accent2"/>
                </a:solidFill>
              </a:rPr>
              <a:t>// Delete element if exists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for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(let name </a:t>
            </a:r>
            <a:r>
              <a:rPr lang="en-US" sz="2400" dirty="0">
                <a:solidFill>
                  <a:schemeClr val="bg1"/>
                </a:solidFill>
              </a:rPr>
              <a:t>of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names) console.log(name);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673" y="2550626"/>
            <a:ext cx="5194599" cy="563565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Class in JS</a:t>
            </a:r>
          </a:p>
        </p:txBody>
      </p:sp>
    </p:spTree>
    <p:extLst>
      <p:ext uri="{BB962C8B-B14F-4D97-AF65-F5344CB8AC3E}">
        <p14:creationId xmlns:p14="http://schemas.microsoft.com/office/powerpoint/2010/main" val="29278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FFBD7929-310C-4609-8097-4E92DF7331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2234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a JS function to extract all </a:t>
            </a:r>
            <a:r>
              <a:rPr lang="en-US" dirty="0">
                <a:solidFill>
                  <a:schemeClr val="accent1"/>
                </a:solidFill>
              </a:rPr>
              <a:t>unique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words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from a text</a:t>
            </a:r>
            <a:br>
              <a:rPr lang="en-US" dirty="0"/>
            </a:br>
            <a:r>
              <a:rPr lang="en-US" dirty="0"/>
              <a:t>(case insensitive)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Words are sequences of </a:t>
            </a:r>
            <a:r>
              <a:rPr lang="en-US" dirty="0">
                <a:solidFill>
                  <a:schemeClr val="accent1"/>
                </a:solidFill>
              </a:rPr>
              <a:t>letters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digits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_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input</a:t>
            </a:r>
            <a:r>
              <a:rPr lang="en-US" dirty="0"/>
              <a:t> comes as </a:t>
            </a:r>
            <a:r>
              <a:rPr lang="en-US" dirty="0">
                <a:solidFill>
                  <a:schemeClr val="accent1"/>
                </a:solidFill>
              </a:rPr>
              <a:t>array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of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strings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output</a:t>
            </a:r>
            <a:r>
              <a:rPr lang="en-US" dirty="0"/>
              <a:t> should hold the words in their </a:t>
            </a:r>
            <a:r>
              <a:rPr lang="en-US" dirty="0">
                <a:solidFill>
                  <a:schemeClr val="accent1"/>
                </a:solidFill>
              </a:rPr>
              <a:t>order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of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appearance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65075" y="4964007"/>
            <a:ext cx="3760925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js, devs, use, node, for, server, side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6577666" y="5251893"/>
            <a:ext cx="542966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70601" y="4440787"/>
            <a:ext cx="5062623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 devs use Node.js for server-side JS.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 devs use JS.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-- JS for devs --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Unique Words</a:t>
            </a:r>
          </a:p>
        </p:txBody>
      </p:sp>
    </p:spTree>
    <p:extLst>
      <p:ext uri="{BB962C8B-B14F-4D97-AF65-F5344CB8AC3E}">
        <p14:creationId xmlns:p14="http://schemas.microsoft.com/office/powerpoint/2010/main" val="413368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Solution: Extract Unique Words</a:t>
            </a:r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680949AF-4B99-BFD1-ACCE-51C0AEDE0D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1A94318-AD0A-451B-6E37-94CAFE0C77BA}"/>
              </a:ext>
            </a:extLst>
          </p:cNvPr>
          <p:cNvSpPr txBox="1">
            <a:spLocks/>
          </p:cNvSpPr>
          <p:nvPr/>
        </p:nvSpPr>
        <p:spPr>
          <a:xfrm>
            <a:off x="190501" y="1166309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Sample source code: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9640F-1775-58AB-A8DB-00109809EC24}"/>
              </a:ext>
            </a:extLst>
          </p:cNvPr>
          <p:cNvSpPr txBox="1"/>
          <p:nvPr/>
        </p:nvSpPr>
        <p:spPr>
          <a:xfrm>
            <a:off x="817592" y="6246428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3"/>
              </a:rPr>
              <a:t>https://judge.softuni.bg/Contests/315</a:t>
            </a:r>
            <a:endParaRPr lang="en-US" sz="2400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A7C09A8-079D-6B2C-B60E-557F57967B05}"/>
              </a:ext>
            </a:extLst>
          </p:cNvPr>
          <p:cNvSpPr txBox="1">
            <a:spLocks/>
          </p:cNvSpPr>
          <p:nvPr/>
        </p:nvSpPr>
        <p:spPr>
          <a:xfrm>
            <a:off x="615283" y="5541559"/>
            <a:ext cx="1095112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extractWords([</a:t>
            </a:r>
            <a:r>
              <a:rPr lang="en-US" sz="2400" dirty="0">
                <a:solidFill>
                  <a:schemeClr val="bg1"/>
                </a:solidFill>
              </a:rPr>
              <a:t>'JS and Node.js</a:t>
            </a:r>
            <a:r>
              <a:rPr lang="en-US" sz="2400" dirty="0">
                <a:solidFill>
                  <a:schemeClr val="accent1"/>
                </a:solidFill>
              </a:rPr>
              <a:t>',</a:t>
            </a:r>
            <a:r>
              <a:rPr lang="en-US" sz="2400" dirty="0">
                <a:solidFill>
                  <a:schemeClr val="bg1"/>
                </a:solidFill>
              </a:rPr>
              <a:t> 'JS again and again'</a:t>
            </a:r>
            <a:r>
              <a:rPr lang="en-US" sz="2400" dirty="0">
                <a:solidFill>
                  <a:schemeClr val="tx1"/>
                </a:solidFill>
              </a:rPr>
              <a:t>])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A6F471B4-95B0-182D-A498-BD34163E295D}"/>
              </a:ext>
            </a:extLst>
          </p:cNvPr>
          <p:cNvSpPr txBox="1">
            <a:spLocks/>
          </p:cNvSpPr>
          <p:nvPr/>
        </p:nvSpPr>
        <p:spPr>
          <a:xfrm>
            <a:off x="620104" y="1851024"/>
            <a:ext cx="10951129" cy="3690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</a:rPr>
              <a:t>function extractWords(inputSentences)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</a:rPr>
              <a:t>  let wordPattern = 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\b[a-zA-Z0-9_]+\b</a:t>
            </a:r>
            <a:r>
              <a:rPr lang="en-US" sz="2400" b="1" noProof="1">
                <a:latin typeface="Consolas" pitchFamily="49" charset="0"/>
              </a:rPr>
              <a:t>/g;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</a:rPr>
              <a:t>  let words = new Set();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</a:rPr>
              <a:t>  for (let sentence of inputSentences)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</a:rPr>
              <a:t>    let matches = sentence.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match</a:t>
            </a:r>
            <a:r>
              <a:rPr lang="en-US" sz="2400" b="1" noProof="1">
                <a:latin typeface="Consolas" pitchFamily="49" charset="0"/>
              </a:rPr>
              <a:t>(wordPattern);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</a:rPr>
              <a:t>    matches.forEach(x =&gt; words.add(x.toLowerCase()));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</a:rPr>
              <a:t>  console.log([...words.values()].join(", "))^;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66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28FD4F35-43D3-48BE-BE8F-72AE1707B2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de Box">
            <a:extLst>
              <a:ext uri="{FF2B5EF4-FFF2-40B4-BE49-F238E27FC236}">
                <a16:creationId xmlns:a16="http://schemas.microsoft.com/office/drawing/2014/main" id="{3DF80431-BC4B-4396-9E88-9997A0A1D69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94935" y="2351677"/>
            <a:ext cx="6801517" cy="366862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using System;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class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HelloCSharp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  static void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Main</a:t>
            </a:r>
            <a:r>
              <a:rPr lang="en-US" sz="2400" b="1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      Console.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WriteLine</a:t>
            </a:r>
            <a:r>
              <a:rPr lang="en-US" sz="2400" b="1" dirty="0">
                <a:latin typeface="Consolas" pitchFamily="49" charset="0"/>
              </a:rPr>
              <a:t>("Hello, C#");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}</a:t>
            </a: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6056672" y="1423664"/>
            <a:ext cx="4410000" cy="1055608"/>
          </a:xfrm>
          <a:prstGeom prst="wedgeRoundRectCallout">
            <a:avLst>
              <a:gd name="adj1" fmla="val -66758"/>
              <a:gd name="adj2" fmla="val 570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 the standard .NET namespace "System"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291000" y="2512753"/>
            <a:ext cx="2473464" cy="1532334"/>
          </a:xfrm>
          <a:prstGeom prst="wedgeRoundRectCallout">
            <a:avLst>
              <a:gd name="adj1" fmla="val 69575"/>
              <a:gd name="adj2" fmla="val -37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a class named "HelloCSharp"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7441642" y="2814618"/>
            <a:ext cx="3710846" cy="1532334"/>
          </a:xfrm>
          <a:prstGeom prst="wedgeRoundRectCallout">
            <a:avLst>
              <a:gd name="adj1" fmla="val -70792"/>
              <a:gd name="adj2" fmla="val 375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Main()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– the program entry point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53" name="AutoShape 9"/>
          <p:cNvSpPr>
            <a:spLocks noChangeArrowheads="1"/>
          </p:cNvSpPr>
          <p:nvPr/>
        </p:nvSpPr>
        <p:spPr bwMode="auto">
          <a:xfrm>
            <a:off x="4667979" y="5298392"/>
            <a:ext cx="6898433" cy="1055608"/>
          </a:xfrm>
          <a:prstGeom prst="wedgeRoundRectCallout">
            <a:avLst>
              <a:gd name="adj1" fmla="val -56581"/>
              <a:gd name="adj2" fmla="val -52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a text on the console by calling the method "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WriteLine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of the class "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46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C# Code – How It Works?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38124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  <p:bldP spid="492552" grpId="0" animBg="1"/>
      <p:bldP spid="4925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Working Person" descr="practice lab">
            <a:extLst>
              <a:ext uri="{FF2B5EF4-FFF2-40B4-BE49-F238E27FC236}">
                <a16:creationId xmlns:a16="http://schemas.microsoft.com/office/drawing/2014/main" id="{873B6237-98CA-4740-BF56-21E7524CE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422" y="1359691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280C8A7D-C0B6-435B-9F70-ECA3147401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46130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Objects and JSON</a:t>
            </a:r>
          </a:p>
          <a:p>
            <a:pPr lvl="1"/>
            <a:r>
              <a:rPr lang="en-US" dirty="0"/>
              <a:t>JS Objects and Properties</a:t>
            </a:r>
          </a:p>
          <a:p>
            <a:pPr lvl="1"/>
            <a:r>
              <a:rPr lang="en-US" dirty="0"/>
              <a:t>JSON: Stringify and Parse</a:t>
            </a:r>
            <a:endParaRPr lang="bg-BG" dirty="0"/>
          </a:p>
          <a:p>
            <a:r>
              <a:rPr lang="en-US" dirty="0"/>
              <a:t>Associative Arrays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dirty="0"/>
              <a:t> Class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dirty="0"/>
              <a:t> Class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715231CF-06A4-4F23-A88C-B975D81922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26977E-2B25-4DB3-98BB-1D80A2861C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51312" y="1493178"/>
            <a:ext cx="6515100" cy="5010150"/>
            <a:chOff x="2836862" y="1238250"/>
            <a:chExt cx="6515100" cy="50101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6862" y="1238250"/>
              <a:ext cx="6515100" cy="50101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Rectangle 5"/>
            <p:cNvSpPr/>
            <p:nvPr/>
          </p:nvSpPr>
          <p:spPr>
            <a:xfrm>
              <a:off x="5502644" y="1895272"/>
              <a:ext cx="914400" cy="457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Arrow: Bent 7"/>
            <p:cNvSpPr/>
            <p:nvPr/>
          </p:nvSpPr>
          <p:spPr>
            <a:xfrm flipH="1" flipV="1">
              <a:off x="5094082" y="2598500"/>
              <a:ext cx="956522" cy="802532"/>
            </a:xfrm>
            <a:prstGeom prst="bentArrow">
              <a:avLst>
                <a:gd name="adj1" fmla="val 23788"/>
                <a:gd name="adj2" fmla="val 28102"/>
                <a:gd name="adj3" fmla="val 38696"/>
                <a:gd name="adj4" fmla="val 3041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</a:t>
            </a:r>
          </a:p>
        </p:txBody>
      </p:sp>
    </p:spTree>
    <p:extLst>
      <p:ext uri="{BB962C8B-B14F-4D97-AF65-F5344CB8AC3E}">
        <p14:creationId xmlns:p14="http://schemas.microsoft.com/office/powerpoint/2010/main" val="282082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EDF0C88-2A89-4EFD-AEF4-37B7AA50DA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Group Table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983648"/>
              </p:ext>
            </p:extLst>
          </p:nvPr>
        </p:nvGraphicFramePr>
        <p:xfrm>
          <a:off x="1344214" y="1718290"/>
          <a:ext cx="9503572" cy="3421419"/>
        </p:xfrm>
        <a:graphic>
          <a:graphicData uri="http://schemas.openxmlformats.org/drawingml/2006/table">
            <a:tbl>
              <a:tblPr/>
              <a:tblGrid>
                <a:gridCol w="3253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7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52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374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493883"/>
                  </a:ext>
                </a:extLst>
              </a:tr>
            </a:tbl>
          </a:graphicData>
        </a:graphic>
      </p:graphicFrame>
      <p:sp>
        <p:nvSpPr>
          <p:cNvPr id="507906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Tables</a:t>
            </a:r>
            <a:endParaRPr lang="bg-BG" dirty="0">
              <a:solidFill>
                <a:schemeClr val="bg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736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/>
            <a:r>
              <a:rPr lang="en-US" dirty="0"/>
              <a:t>Objects in JS hold key value pairs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Maps</a:t>
            </a:r>
            <a:r>
              <a:rPr lang="en-US" dirty="0"/>
              <a:t> map keys to values, preserves key order</a:t>
            </a:r>
          </a:p>
          <a:p>
            <a:pPr marL="452438" lvl="0" indent="-452438"/>
            <a:endParaRPr lang="en-US" dirty="0"/>
          </a:p>
          <a:p>
            <a:pPr marL="452438" lvl="0" indent="-452438"/>
            <a:endParaRPr lang="en-US" dirty="0"/>
          </a:p>
          <a:p>
            <a:pPr marL="452438" lvl="0" indent="-452438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Sets</a:t>
            </a:r>
            <a:r>
              <a:rPr lang="en-US" dirty="0"/>
              <a:t> hold unique collection of values</a:t>
            </a:r>
          </a:p>
          <a:p>
            <a:pPr marL="452438" lvl="0" indent="-452438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6" name="Text Placeholder Code Box">
            <a:extLst>
              <a:ext uri="{FF2B5EF4-FFF2-40B4-BE49-F238E27FC236}">
                <a16:creationId xmlns:a16="http://schemas.microsoft.com/office/drawing/2014/main" id="{B4487FE9-72AA-4089-9DD7-E1ED64273A95}"/>
              </a:ext>
            </a:extLst>
          </p:cNvPr>
          <p:cNvSpPr txBox="1">
            <a:spLocks/>
          </p:cNvSpPr>
          <p:nvPr/>
        </p:nvSpPr>
        <p:spPr>
          <a:xfrm>
            <a:off x="1281001" y="5788786"/>
            <a:ext cx="7739999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2"/>
                </a:solidFill>
              </a:rPr>
              <a:t>let set = 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new Set()</a:t>
            </a:r>
            <a:r>
              <a:rPr lang="en-US" dirty="0">
                <a:solidFill>
                  <a:schemeClr val="bg2"/>
                </a:solidFill>
              </a:rPr>
              <a:t>; set.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add</a:t>
            </a:r>
            <a:r>
              <a:rPr lang="en-US" dirty="0">
                <a:solidFill>
                  <a:schemeClr val="bg2"/>
                </a:solidFill>
              </a:rPr>
              <a:t>(5);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 Placeholder Code Box">
            <a:extLst>
              <a:ext uri="{FF2B5EF4-FFF2-40B4-BE49-F238E27FC236}">
                <a16:creationId xmlns:a16="http://schemas.microsoft.com/office/drawing/2014/main" id="{589431F5-332F-456F-AE1F-E00605CB02EF}"/>
              </a:ext>
            </a:extLst>
          </p:cNvPr>
          <p:cNvSpPr txBox="1">
            <a:spLocks/>
          </p:cNvSpPr>
          <p:nvPr/>
        </p:nvSpPr>
        <p:spPr>
          <a:xfrm>
            <a:off x="1281001" y="3601528"/>
            <a:ext cx="7739999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2"/>
                </a:solidFill>
              </a:rPr>
              <a:t>let obj = 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{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name: "SoftUni", age: 3 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};</a:t>
            </a:r>
          </a:p>
          <a:p>
            <a:r>
              <a:rPr lang="en-US" dirty="0">
                <a:solidFill>
                  <a:schemeClr val="bg2"/>
                </a:solidFill>
              </a:rPr>
              <a:t>obj.age++;</a:t>
            </a:r>
          </a:p>
          <a:p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  <a:r>
              <a:rPr lang="en-US" dirty="0">
                <a:solidFill>
                  <a:schemeClr val="bg2"/>
                </a:solidFill>
              </a:rPr>
              <a:t> obj.name;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1DA59687-2AA3-446B-9C8E-9FD7874E6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74" y="5669707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80622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550361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550361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52009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520099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520099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89837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89837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459575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459575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459575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DF5E34AF-7064-4957-9286-B7A58DFE7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933804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#12345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831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72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course assignments require to </a:t>
            </a:r>
            <a:r>
              <a:rPr lang="en-US" b="1" dirty="0"/>
              <a:t>search in Internet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This is an important part of the learning process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Some exercises intentionally have no hints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Learn to find solutions!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Software development includes</a:t>
            </a:r>
            <a:br>
              <a:rPr lang="en-US" dirty="0"/>
            </a:br>
            <a:r>
              <a:rPr lang="en-US" b="1" dirty="0"/>
              <a:t>everyday searching and learning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 excuses, just learn to study!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Developers learn new technologies, tools, languages every day!</a:t>
            </a:r>
          </a:p>
        </p:txBody>
      </p:sp>
      <p:pic>
        <p:nvPicPr>
          <p:cNvPr id="14" name="Picture Reading Book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05792" y="4093926"/>
            <a:ext cx="1591194" cy="1585074"/>
          </a:xfrm>
          <a:prstGeom prst="rect">
            <a:avLst/>
          </a:prstGeom>
        </p:spPr>
      </p:pic>
      <p:pic>
        <p:nvPicPr>
          <p:cNvPr id="5" name="Picture Search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7589" y="3619077"/>
            <a:ext cx="1603248" cy="1564923"/>
          </a:xfrm>
          <a:prstGeom prst="rect">
            <a:avLst/>
          </a:prstGeom>
        </p:spPr>
      </p:pic>
      <p:pic>
        <p:nvPicPr>
          <p:cNvPr id="6" name="Picture Search Cloud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41779" y="1989000"/>
            <a:ext cx="1719221" cy="1694661"/>
          </a:xfrm>
          <a:prstGeom prst="rect">
            <a:avLst/>
          </a:prstGeom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JSON">
            <a:extLst>
              <a:ext uri="{FF2B5EF4-FFF2-40B4-BE49-F238E27FC236}">
                <a16:creationId xmlns:a16="http://schemas.microsoft.com/office/drawing/2014/main" id="{2270ACC5-8169-478D-B459-9B0DCDB5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7845" y="1257427"/>
            <a:ext cx="4029423" cy="2808626"/>
          </a:xfrm>
          <a:prstGeom prst="rect">
            <a:avLst/>
          </a:prstGeom>
        </p:spPr>
      </p:pic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Objects, Properties and JSON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Objects in JS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Short explanation of the </a:t>
            </a:r>
            <a:r>
              <a:rPr lang="en-US" dirty="0">
                <a:solidFill>
                  <a:schemeClr val="accent1"/>
                </a:solidFill>
              </a:rPr>
              <a:t>slide topic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Keep slide content </a:t>
            </a:r>
            <a:r>
              <a:rPr lang="en-US" dirty="0">
                <a:solidFill>
                  <a:schemeClr val="accent1"/>
                </a:solidFill>
              </a:rPr>
              <a:t>centered</a:t>
            </a:r>
            <a:endParaRPr lang="en-US" dirty="0"/>
          </a:p>
        </p:txBody>
      </p:sp>
      <p:sp>
        <p:nvSpPr>
          <p:cNvPr id="5" name="Code Box"/>
          <p:cNvSpPr txBox="1">
            <a:spLocks/>
          </p:cNvSpPr>
          <p:nvPr/>
        </p:nvSpPr>
        <p:spPr>
          <a:xfrm>
            <a:off x="1520626" y="2799220"/>
            <a:ext cx="9124748" cy="3509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let names = </a:t>
            </a:r>
            <a:r>
              <a:rPr lang="en-US" sz="2800" dirty="0">
                <a:solidFill>
                  <a:schemeClr val="bg1"/>
                </a:solidFill>
              </a:rPr>
              <a:t>new Set()</a:t>
            </a:r>
            <a:r>
              <a:rPr lang="en-US" sz="2800" dirty="0"/>
              <a:t>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("Peter"); 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(20);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("Maria"); 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(5);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console.log(names.</a:t>
            </a:r>
            <a:r>
              <a:rPr lang="en-US" sz="2800" dirty="0">
                <a:solidFill>
                  <a:schemeClr val="bg1"/>
                </a:solidFill>
              </a:rPr>
              <a:t>has</a:t>
            </a:r>
            <a:r>
              <a:rPr lang="en-US" sz="2800" dirty="0"/>
              <a:t>('Peter')); </a:t>
            </a:r>
            <a:r>
              <a:rPr lang="en-US" sz="2800" i="1" dirty="0">
                <a:solidFill>
                  <a:schemeClr val="accent2"/>
                </a:solidFill>
              </a:rPr>
              <a:t>// true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("Maria"); </a:t>
            </a:r>
            <a:r>
              <a:rPr lang="en-US" sz="2800" i="1" dirty="0">
                <a:solidFill>
                  <a:schemeClr val="accent2"/>
                </a:solidFill>
              </a:rPr>
              <a:t>// Duplicates are skipped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delete</a:t>
            </a:r>
            <a:r>
              <a:rPr lang="en-US" sz="2800" dirty="0"/>
              <a:t>(20); </a:t>
            </a:r>
            <a:r>
              <a:rPr lang="en-US" sz="2800" i="1" dirty="0">
                <a:solidFill>
                  <a:schemeClr val="accent2"/>
                </a:solidFill>
              </a:rPr>
              <a:t>// Delete element if exists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bg1"/>
                </a:solidFill>
              </a:rPr>
              <a:t>for</a:t>
            </a:r>
            <a:r>
              <a:rPr lang="en-US" sz="2800" dirty="0"/>
              <a:t> (let name </a:t>
            </a:r>
            <a:r>
              <a:rPr lang="en-US" sz="2800" dirty="0">
                <a:solidFill>
                  <a:schemeClr val="bg1"/>
                </a:solidFill>
              </a:rPr>
              <a:t>of</a:t>
            </a:r>
            <a:r>
              <a:rPr lang="en-US" sz="2800" dirty="0"/>
              <a:t> names) console.log(name);</a:t>
            </a:r>
          </a:p>
        </p:txBody>
      </p:sp>
      <p:pic>
        <p:nvPicPr>
          <p:cNvPr id="6" name="Picture 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337" y="2500194"/>
            <a:ext cx="5498663" cy="596553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Slide</a:t>
            </a:r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DBE98FA-6812-449C-B038-58F6B4BCFA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54E0A2B-08DB-403B-A994-E1735321B5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Some JS code example:</a:t>
            </a:r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3" y="2034000"/>
            <a:ext cx="10836275" cy="3983756"/>
          </a:xfrm>
        </p:spPr>
        <p:txBody>
          <a:bodyPr/>
          <a:lstStyle/>
          <a:p>
            <a:r>
              <a:rPr lang="en-US" noProof="1"/>
              <a:t>class Abstract {</a:t>
            </a:r>
          </a:p>
          <a:p>
            <a:r>
              <a:rPr lang="en-US" noProof="1"/>
              <a:t>  constructor() {</a:t>
            </a:r>
          </a:p>
          <a:p>
            <a:r>
              <a:rPr lang="en-US" noProof="1"/>
              <a:t>    if (</a:t>
            </a:r>
            <a:r>
              <a:rPr lang="en-US" noProof="1">
                <a:solidFill>
                  <a:schemeClr val="bg1"/>
                </a:solidFill>
              </a:rPr>
              <a:t>new.target </a:t>
            </a:r>
            <a:r>
              <a:rPr lang="en-US" noProof="1"/>
              <a:t>=== Abstract) {</a:t>
            </a:r>
          </a:p>
          <a:p>
            <a:pPr marL="1617663" indent="-1617663"/>
            <a:r>
              <a:rPr lang="en-US" noProof="1"/>
              <a:t>      </a:t>
            </a:r>
            <a:r>
              <a:rPr lang="en-US" noProof="1">
                <a:solidFill>
                  <a:schemeClr val="bg1"/>
                </a:solidFill>
              </a:rPr>
              <a:t>throw new TypeError</a:t>
            </a:r>
            <a:r>
              <a:rPr lang="en-US" noProof="1"/>
              <a:t>("Cannot construct Abstract instances directly");</a:t>
            </a:r>
          </a:p>
          <a:p>
            <a:r>
              <a:rPr lang="en-US" noProof="1"/>
              <a:t>    }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}</a:t>
            </a:r>
          </a:p>
        </p:txBody>
      </p:sp>
      <p:sp>
        <p:nvSpPr>
          <p:cNvPr id="5" name="Slide Title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461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B3DA3E7F-DAD9-4215-A0F8-13F2E521B7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common mistakes</a:t>
            </a:r>
            <a:endParaRPr lang="bg-BG" dirty="0"/>
          </a:p>
        </p:txBody>
      </p:sp>
      <p:sp>
        <p:nvSpPr>
          <p:cNvPr id="8" name="Code Box 2">
            <a:extLst>
              <a:ext uri="{FF2B5EF4-FFF2-40B4-BE49-F238E27FC236}">
                <a16:creationId xmlns:a16="http://schemas.microsoft.com/office/drawing/2014/main" id="{4BFDCE37-3C19-4DB8-B86E-2162CAF75DC5}"/>
              </a:ext>
            </a:extLst>
          </p:cNvPr>
          <p:cNvSpPr txBox="1">
            <a:spLocks/>
          </p:cNvSpPr>
          <p:nvPr/>
        </p:nvSpPr>
        <p:spPr>
          <a:xfrm>
            <a:off x="2200747" y="4349371"/>
            <a:ext cx="7959558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class Circle {</a:t>
            </a:r>
          </a:p>
          <a:p>
            <a:r>
              <a:rPr lang="en-US" sz="2800" dirty="0"/>
              <a:t>  constructor(r) { this.radius = r; }</a:t>
            </a:r>
          </a:p>
          <a:p>
            <a:r>
              <a:rPr lang="en-US" sz="2800" dirty="0"/>
              <a:t>}</a:t>
            </a:r>
          </a:p>
        </p:txBody>
      </p:sp>
      <p:pic>
        <p:nvPicPr>
          <p:cNvPr id="12" name="Picture Delete">
            <a:extLst>
              <a:ext uri="{FF2B5EF4-FFF2-40B4-BE49-F238E27FC236}">
                <a16:creationId xmlns:a16="http://schemas.microsoft.com/office/drawing/2014/main" id="{8F47C340-724E-4E52-9B39-DE464D64D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4019962"/>
            <a:ext cx="871392" cy="901196"/>
          </a:xfrm>
          <a:prstGeom prst="rect">
            <a:avLst/>
          </a:prstGeom>
        </p:spPr>
      </p:pic>
      <p:sp>
        <p:nvSpPr>
          <p:cNvPr id="7" name="Code Box 1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86000" y="2169829"/>
            <a:ext cx="7588608" cy="1554629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class Circle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constructor(r) { this.radius = r;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}</a:t>
            </a:r>
            <a:endParaRPr lang="bg-BG" sz="2800" b="1" dirty="0">
              <a:latin typeface="Consolas" pitchFamily="49" charset="0"/>
            </a:endParaRPr>
          </a:p>
        </p:txBody>
      </p:sp>
      <p:pic>
        <p:nvPicPr>
          <p:cNvPr id="10" name="Picture Confirm" descr="A close up of a logo&#10;&#10;Description automatically generated">
            <a:extLst>
              <a:ext uri="{FF2B5EF4-FFF2-40B4-BE49-F238E27FC236}">
                <a16:creationId xmlns:a16="http://schemas.microsoft.com/office/drawing/2014/main" id="{CDB335DC-D09D-4D37-BF2D-5082AACE5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976" y="1883980"/>
            <a:ext cx="871392" cy="895677"/>
          </a:xfrm>
          <a:prstGeom prst="rect">
            <a:avLst/>
          </a:prstGeom>
        </p:spPr>
      </p:pic>
      <p:sp>
        <p:nvSpPr>
          <p:cNvPr id="5" name="Slide Title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 in  Code Blocks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7084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>
            <a:extLst>
              <a:ext uri="{FF2B5EF4-FFF2-40B4-BE49-F238E27FC236}">
                <a16:creationId xmlns:a16="http://schemas.microsoft.com/office/drawing/2014/main" id="{AEEA7FA5-B862-4E97-AB21-0DD504200D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de Box Right"/>
          <p:cNvSpPr>
            <a:spLocks noChangeArrowheads="1"/>
          </p:cNvSpPr>
          <p:nvPr/>
        </p:nvSpPr>
        <p:spPr bwMode="auto">
          <a:xfrm>
            <a:off x="6900776" y="4817692"/>
            <a:ext cx="3789507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js, devs, use, node, for, server, side</a:t>
            </a:r>
          </a:p>
        </p:txBody>
      </p:sp>
      <p:sp>
        <p:nvSpPr>
          <p:cNvPr id="7" name="Arrow: Right"/>
          <p:cNvSpPr/>
          <p:nvPr/>
        </p:nvSpPr>
        <p:spPr>
          <a:xfrm>
            <a:off x="5824517" y="5105578"/>
            <a:ext cx="542966" cy="38100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Code Box Left"/>
          <p:cNvSpPr>
            <a:spLocks noChangeArrowheads="1"/>
          </p:cNvSpPr>
          <p:nvPr/>
        </p:nvSpPr>
        <p:spPr bwMode="auto">
          <a:xfrm>
            <a:off x="990602" y="4294473"/>
            <a:ext cx="4300624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 devs use Node.js for server-side JS.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 devs use JS.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-- JS for devs --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0D8D3BA-5008-481A-B440-687E41B2909A}"/>
              </a:ext>
            </a:extLst>
          </p:cNvPr>
          <p:cNvGrpSpPr/>
          <p:nvPr/>
        </p:nvGrpSpPr>
        <p:grpSpPr>
          <a:xfrm>
            <a:off x="990601" y="1572711"/>
            <a:ext cx="2057400" cy="2266860"/>
            <a:chOff x="6475412" y="933540"/>
            <a:chExt cx="2057400" cy="226686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60876DB-1F05-489D-9710-E9FBB41BCEE4}"/>
                </a:ext>
              </a:extLst>
            </p:cNvPr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AMD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EDAD4D3-D35F-44B1-8F01-4063A54C49BE}"/>
                </a:ext>
              </a:extLst>
            </p:cNvPr>
            <p:cNvGrpSpPr/>
            <p:nvPr/>
          </p:nvGrpSpPr>
          <p:grpSpPr>
            <a:xfrm>
              <a:off x="6727403" y="1447800"/>
              <a:ext cx="1553419" cy="1552371"/>
              <a:chOff x="6746894" y="1549511"/>
              <a:chExt cx="1553419" cy="1552371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B58493CB-9DE6-472E-B4D7-B912A31CFBC3}"/>
                  </a:ext>
                </a:extLst>
              </p:cNvPr>
              <p:cNvSpPr/>
              <p:nvPr/>
            </p:nvSpPr>
            <p:spPr>
              <a:xfrm>
                <a:off x="6746894" y="2066970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4"/>
                    </a:solidFill>
                    <a:latin typeface="Consolas" pitchFamily="49" charset="0"/>
                    <a:cs typeface="Consolas" pitchFamily="49" charset="0"/>
                  </a:rPr>
                  <a:t>Curl.js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5CFFEA68-589C-41FF-9DA4-446249A8E3EC}"/>
                  </a:ext>
                </a:extLst>
              </p:cNvPr>
              <p:cNvSpPr/>
              <p:nvPr/>
            </p:nvSpPr>
            <p:spPr>
              <a:xfrm>
                <a:off x="6746894" y="1549511"/>
                <a:ext cx="1553418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  <a:latin typeface="Consolas" pitchFamily="49" charset="0"/>
                    <a:cs typeface="Consolas" pitchFamily="49" charset="0"/>
                  </a:rPr>
                  <a:t>Require</a:t>
                </a:r>
              </a:p>
            </p:txBody>
          </p:sp>
          <p:sp>
            <p:nvSpPr>
              <p:cNvPr id="49" name="Rectangle: Rounded Corners 13">
                <a:extLst>
                  <a:ext uri="{FF2B5EF4-FFF2-40B4-BE49-F238E27FC236}">
                    <a16:creationId xmlns:a16="http://schemas.microsoft.com/office/drawing/2014/main" id="{DF415F72-91A3-402F-B7C5-85E9C207F141}"/>
                  </a:ext>
                </a:extLst>
              </p:cNvPr>
              <p:cNvSpPr/>
              <p:nvPr/>
            </p:nvSpPr>
            <p:spPr>
              <a:xfrm>
                <a:off x="6746894" y="2584426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SystemJS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435164-CEDB-4544-A3F6-F45584505398}"/>
              </a:ext>
            </a:extLst>
          </p:cNvPr>
          <p:cNvGrpSpPr/>
          <p:nvPr/>
        </p:nvGrpSpPr>
        <p:grpSpPr>
          <a:xfrm>
            <a:off x="5824517" y="1539000"/>
            <a:ext cx="5355416" cy="2655673"/>
            <a:chOff x="5048995" y="1711731"/>
            <a:chExt cx="5355416" cy="2655673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99C64F7-5124-464E-8D39-6D8F2E232C41}"/>
                </a:ext>
              </a:extLst>
            </p:cNvPr>
            <p:cNvSpPr/>
            <p:nvPr/>
          </p:nvSpPr>
          <p:spPr>
            <a:xfrm>
              <a:off x="6477000" y="1711731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JavaScript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1B3868B-FAE1-41FF-9544-1DA655261587}"/>
                </a:ext>
              </a:extLst>
            </p:cNvPr>
            <p:cNvGrpSpPr/>
            <p:nvPr/>
          </p:nvGrpSpPr>
          <p:grpSpPr>
            <a:xfrm>
              <a:off x="5048995" y="3849948"/>
              <a:ext cx="5355416" cy="517456"/>
              <a:chOff x="568292" y="5426144"/>
              <a:chExt cx="5355416" cy="517456"/>
            </a:xfrm>
          </p:grpSpPr>
          <p:sp>
            <p:nvSpPr>
              <p:cNvPr id="52" name="Rectangle: Rounded Corners 13">
                <a:extLst>
                  <a:ext uri="{FF2B5EF4-FFF2-40B4-BE49-F238E27FC236}">
                    <a16:creationId xmlns:a16="http://schemas.microsoft.com/office/drawing/2014/main" id="{D62B6561-5A94-41EA-9D2C-AEF68E17AE59}"/>
                  </a:ext>
                </a:extLst>
              </p:cNvPr>
              <p:cNvSpPr/>
              <p:nvPr/>
            </p:nvSpPr>
            <p:spPr>
              <a:xfrm>
                <a:off x="2469290" y="5426144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Chrome</a:t>
                </a:r>
              </a:p>
            </p:txBody>
          </p:sp>
          <p:sp>
            <p:nvSpPr>
              <p:cNvPr id="53" name="Rectangle: Rounded Corners 13">
                <a:extLst>
                  <a:ext uri="{FF2B5EF4-FFF2-40B4-BE49-F238E27FC236}">
                    <a16:creationId xmlns:a16="http://schemas.microsoft.com/office/drawing/2014/main" id="{63E9D2A8-2543-4FC0-8C6E-72F1F013A60B}"/>
                  </a:ext>
                </a:extLst>
              </p:cNvPr>
              <p:cNvSpPr/>
              <p:nvPr/>
            </p:nvSpPr>
            <p:spPr>
              <a:xfrm>
                <a:off x="568292" y="5426144"/>
                <a:ext cx="1553418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2"/>
                    </a:solidFill>
                    <a:latin typeface="Consolas" pitchFamily="49" charset="0"/>
                    <a:cs typeface="Consolas" pitchFamily="49" charset="0"/>
                  </a:rPr>
                  <a:t>Edge</a:t>
                </a:r>
              </a:p>
            </p:txBody>
          </p:sp>
          <p:sp>
            <p:nvSpPr>
              <p:cNvPr id="54" name="Rectangle: Rounded Corners 13">
                <a:extLst>
                  <a:ext uri="{FF2B5EF4-FFF2-40B4-BE49-F238E27FC236}">
                    <a16:creationId xmlns:a16="http://schemas.microsoft.com/office/drawing/2014/main" id="{37C0921D-408D-456E-B985-258DCFAD3736}"/>
                  </a:ext>
                </a:extLst>
              </p:cNvPr>
              <p:cNvSpPr/>
              <p:nvPr/>
            </p:nvSpPr>
            <p:spPr>
              <a:xfrm>
                <a:off x="4370289" y="5426144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4"/>
                    </a:solidFill>
                    <a:latin typeface="Consolas" pitchFamily="49" charset="0"/>
                    <a:cs typeface="Consolas" pitchFamily="49" charset="0"/>
                  </a:rPr>
                  <a:t>Firefox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262C47B-64D1-414B-BDCD-15C58734B50E}"/>
                </a:ext>
              </a:extLst>
            </p:cNvPr>
            <p:cNvGrpSpPr/>
            <p:nvPr/>
          </p:nvGrpSpPr>
          <p:grpSpPr>
            <a:xfrm>
              <a:off x="6053224" y="2533224"/>
              <a:ext cx="3443201" cy="1316723"/>
              <a:chOff x="6053224" y="2533225"/>
              <a:chExt cx="3443201" cy="1269319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4207CBB-4C00-43A0-B128-C4B226B0B7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3224" y="2533225"/>
                <a:ext cx="1673478" cy="1252950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04B5DD7-5396-4DF8-ABFD-3E3DC752D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6702" y="2533225"/>
                <a:ext cx="0" cy="1269319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0AC8BB8-B33F-43C1-9937-DC69A72992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6702" y="2533225"/>
                <a:ext cx="1769723" cy="1252950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Screen Elements</a:t>
            </a:r>
          </a:p>
        </p:txBody>
      </p:sp>
    </p:spTree>
    <p:extLst>
      <p:ext uri="{BB962C8B-B14F-4D97-AF65-F5344CB8AC3E}">
        <p14:creationId xmlns:p14="http://schemas.microsoft.com/office/powerpoint/2010/main" val="10834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3276</TotalTime>
  <Words>1808</Words>
  <Application>Microsoft Office PowerPoint</Application>
  <PresentationFormat>Widescreen</PresentationFormat>
  <Paragraphs>315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Welcome to SoftUni</vt:lpstr>
      <vt:lpstr>Table of Contents</vt:lpstr>
      <vt:lpstr>Have a Question?</vt:lpstr>
      <vt:lpstr>Learn to Search in Internet</vt:lpstr>
      <vt:lpstr>Objects in JS</vt:lpstr>
      <vt:lpstr>Basic Slide</vt:lpstr>
      <vt:lpstr>Sample Class</vt:lpstr>
      <vt:lpstr>Indentation in  Code Blocks</vt:lpstr>
      <vt:lpstr>Screen Elements</vt:lpstr>
      <vt:lpstr>Screen Elements (2)</vt:lpstr>
      <vt:lpstr>Screen Elements (3)</vt:lpstr>
      <vt:lpstr>Accents</vt:lpstr>
      <vt:lpstr>Accents (2)</vt:lpstr>
      <vt:lpstr>The Set Class in JS</vt:lpstr>
      <vt:lpstr>Problem: Extract Unique Words</vt:lpstr>
      <vt:lpstr>Solution: Extract Unique Words</vt:lpstr>
      <vt:lpstr>C# Code – How It Works?</vt:lpstr>
      <vt:lpstr>Practice</vt:lpstr>
      <vt:lpstr>Practice</vt:lpstr>
      <vt:lpstr>Login Screen</vt:lpstr>
      <vt:lpstr>Tables</vt:lpstr>
      <vt:lpstr>Summary</vt:lpstr>
      <vt:lpstr>Questions?</vt:lpstr>
      <vt:lpstr>Въпроси?</vt:lpstr>
      <vt:lpstr>SoftUni Diamond Partners</vt:lpstr>
      <vt:lpstr>SoftUni Organizational Partners</vt:lpstr>
      <vt:lpstr>License</vt:lpstr>
      <vt:lpstr>Лиценз</vt:lpstr>
      <vt:lpstr>Trainings @ Software University (SoftUni)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12</cp:revision>
  <dcterms:created xsi:type="dcterms:W3CDTF">2018-05-23T13:08:44Z</dcterms:created>
  <dcterms:modified xsi:type="dcterms:W3CDTF">2023-08-25T08:46:45Z</dcterms:modified>
  <cp:category>computer programming;programming;software development;software engineering</cp:category>
</cp:coreProperties>
</file>