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497" r:id="rId5"/>
    <p:sldId id="501" r:id="rId6"/>
    <p:sldId id="402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6" r:id="rId18"/>
    <p:sldId id="397" r:id="rId19"/>
    <p:sldId id="391" r:id="rId20"/>
    <p:sldId id="50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рок" id="{66DCFE1F-60FD-44F2-BE82-706DDBC14898}">
          <p14:sldIdLst>
            <p14:sldId id="353"/>
            <p14:sldId id="497"/>
            <p14:sldId id="501"/>
            <p14:sldId id="402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6"/>
            <p14:sldId id="397"/>
            <p14:sldId id="391"/>
          </p14:sldIdLst>
        </p14:section>
        <p14:section name="Заключение" id="{E19D07F1-86E2-47E9-B2AB-7ADC4F89DC12}">
          <p14:sldIdLst>
            <p14:sldId id="50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130863"/>
            <a:ext cx="466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96106"/>
            <a:ext cx="466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8686864" y="3736291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686864" y="3249000"/>
            <a:ext cx="2951518" cy="41621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4279095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3" name="License">
            <a:hlinkClick r:id="rId2"/>
            <a:extLst>
              <a:ext uri="{FF2B5EF4-FFF2-40B4-BE49-F238E27FC236}">
                <a16:creationId xmlns:a16="http://schemas.microsoft.com/office/drawing/2014/main" id="{CAB4331F-7B74-43DB-86D3-7639C3A961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63" y="4279095"/>
            <a:ext cx="2057382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181119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1804830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1818092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1069827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1069828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180483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178796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G-IT-Edu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Свободни учебни ресурси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Работна група "Образование по програмиране и ИТ"</a:t>
            </a:r>
            <a:endParaRPr lang="en-US" dirty="0"/>
          </a:p>
        </p:txBody>
      </p:sp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/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Още 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Множествата в </a:t>
            </a:r>
            <a:r>
              <a:rPr lang="en-US" dirty="0"/>
              <a:t>JS </a:t>
            </a:r>
            <a:r>
              <a:rPr lang="bg-BG" dirty="0"/>
              <a:t>са колекции от уникални обекти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Редът на добавяне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запазва, но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няма повторения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"</a:t>
            </a:r>
            <a:r>
              <a:rPr lang="en-US" dirty="0"/>
              <a:t>Set"</a:t>
            </a:r>
            <a:r>
              <a:rPr lang="bg-BG" dirty="0"/>
              <a:t>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r>
              <a:rPr lang="bg-BG" dirty="0"/>
              <a:t>Напишете</a:t>
            </a:r>
            <a:r>
              <a:rPr lang="en-US" dirty="0"/>
              <a:t> JS </a:t>
            </a:r>
            <a:r>
              <a:rPr lang="bg-BG" dirty="0"/>
              <a:t>функция за изваждане на</a:t>
            </a:r>
            <a:r>
              <a:rPr lang="en-US" dirty="0"/>
              <a:t> 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уникалните думи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/>
              <a:t>от даден текст (игнорирайте регистъра на буквите)</a:t>
            </a:r>
            <a:endParaRPr lang="en-US" dirty="0"/>
          </a:p>
          <a:p>
            <a:pPr lvl="1"/>
            <a:r>
              <a:rPr lang="bg-BG" dirty="0"/>
              <a:t>Думите са поредици от</a:t>
            </a:r>
            <a:r>
              <a:rPr lang="en-US" dirty="0"/>
              <a:t>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букви</a:t>
            </a:r>
            <a:r>
              <a:rPr lang="en-US" dirty="0"/>
              <a:t>,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цифри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_</a:t>
            </a:r>
          </a:p>
          <a:p>
            <a:pPr lvl="1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Вход</a:t>
            </a:r>
            <a:r>
              <a:rPr lang="bg-BG" dirty="0"/>
              <a:t>: идва като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масив от стрингове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Изход</a:t>
            </a:r>
            <a:r>
              <a:rPr lang="bg-BG" dirty="0"/>
              <a:t>: уникалните думи</a:t>
            </a:r>
            <a:r>
              <a:rPr lang="en-US" dirty="0"/>
              <a:t>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в реда, в който се срещат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5032220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320106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509000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7E7CD4-1768-4687-A5FA-A485FCFE0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470348"/>
            <a:ext cx="10951129" cy="385211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function extractWords(inputSentences)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wordPattern =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2400" noProof="1"/>
              <a:t>\b[a-zA-Z0-9_]+\b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2400" noProof="1"/>
              <a:t>g;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words =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400" noProof="1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n-US" sz="2400" noProof="1"/>
              <a:t> (let sentence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n-US" sz="2400" noProof="1"/>
              <a:t> 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let matches = sentence.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match</a:t>
            </a:r>
            <a:r>
              <a:rPr lang="en-US" sz="2400" noProof="1"/>
              <a:t>(wordPattern);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matches.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forEach</a:t>
            </a:r>
            <a:r>
              <a:rPr lang="en-US" sz="2400" noProof="1"/>
              <a:t>(x=&gt;words.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noProof="1"/>
              <a:t>(x.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toLowerCase</a:t>
            </a:r>
            <a:r>
              <a:rPr lang="en-US" sz="2400" noProof="1">
                <a:solidFill>
                  <a:schemeClr val="accent4"/>
                </a:solidFill>
              </a:rPr>
              <a:t>()</a:t>
            </a:r>
            <a:r>
              <a:rPr lang="en-US" sz="2400" noProof="1"/>
              <a:t>));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console.log([</a:t>
            </a:r>
            <a:r>
              <a:rPr lang="en-US" sz="2400" noProof="1">
                <a:solidFill>
                  <a:schemeClr val="accent4"/>
                </a:solidFill>
              </a:rPr>
              <a:t>...</a:t>
            </a:r>
            <a:r>
              <a:rPr lang="en-US" sz="2400" noProof="1"/>
              <a:t>words.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values()</a:t>
            </a:r>
            <a:r>
              <a:rPr lang="en-US" sz="2400" noProof="1"/>
              <a:t>].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join</a:t>
            </a:r>
            <a:r>
              <a:rPr lang="en-US" sz="2400" noProof="1"/>
              <a:t>(", "))^;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92" y="6117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Проверете решението си тук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322466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'JS and Node.js',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2ACA-107D-4E28-8D3B-575AB408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423" y="1559228"/>
            <a:ext cx="7876577" cy="488477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class 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static void 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  Console.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WriteLine</a:t>
            </a:r>
            <a:r>
              <a:rPr lang="en-US" sz="2800" noProof="1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bg-BG" dirty="0"/>
              <a:t>код</a:t>
            </a:r>
            <a:r>
              <a:rPr lang="en-US" dirty="0"/>
              <a:t>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724217" y="1224000"/>
            <a:ext cx="4410000" cy="1055608"/>
          </a:xfrm>
          <a:prstGeom prst="wedgeRoundRectCallout">
            <a:avLst>
              <a:gd name="adj1" fmla="val -70994"/>
              <a:gd name="adj2" fmla="val 17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Включваме стандартната библиотека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37742" y="1900285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клас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8057571" y="2688257"/>
            <a:ext cx="3710846" cy="1532334"/>
          </a:xfrm>
          <a:prstGeom prst="wedgeRoundRectCallout">
            <a:avLst>
              <a:gd name="adj1" fmla="val -72382"/>
              <a:gd name="adj2" fmla="val 31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метод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входна точка на програмата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825468" y="5364000"/>
            <a:ext cx="6898433" cy="1055608"/>
          </a:xfrm>
          <a:prstGeom prst="wedgeRoundRectCallout">
            <a:avLst>
              <a:gd name="adj1" fmla="val -57008"/>
              <a:gd name="adj2" fmla="val -55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текст на конзолата, с извикване на метода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класа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Упражнения в клас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Практика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372F-5FC3-467E-9D04-5350E606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9835" y="1644966"/>
            <a:ext cx="2092329" cy="2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  <a:effectLst/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 "</a:t>
            </a:r>
            <a:r>
              <a:rPr lang="en-US" dirty="0"/>
              <a:t>Login"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442D-713B-4072-B481-A9A9EF02D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591774" cy="5528766"/>
          </a:xfrm>
        </p:spPr>
        <p:txBody>
          <a:bodyPr/>
          <a:lstStyle/>
          <a:p>
            <a:r>
              <a:rPr lang="bg-BG" dirty="0"/>
              <a:t>Начален екран за вход в 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4087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Първа колона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Трета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Таблици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Обекти и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JS </a:t>
            </a:r>
            <a:r>
              <a:rPr lang="bg-BG" dirty="0"/>
              <a:t>обекти</a:t>
            </a:r>
            <a:r>
              <a:rPr lang="en-US" dirty="0"/>
              <a:t> </a:t>
            </a:r>
            <a:r>
              <a:rPr lang="bg-BG" dirty="0"/>
              <a:t>и свойства</a:t>
            </a:r>
            <a:endParaRPr lang="en-US" dirty="0"/>
          </a:p>
          <a:p>
            <a:pPr lvl="1"/>
            <a:r>
              <a:rPr lang="en-US" dirty="0"/>
              <a:t>JSON: </a:t>
            </a:r>
            <a:r>
              <a:rPr lang="en-US" sz="3600" b="1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Stringify</a:t>
            </a:r>
            <a:r>
              <a:rPr lang="bg-BG" sz="3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Parse</a:t>
            </a:r>
            <a:r>
              <a:rPr lang="bg-BG" sz="3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dirty="0"/>
              <a:t>Асоциативни масиви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71A6A-3533-4C81-B7D4-5C2203E2E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3974-906B-4DDC-BAA5-8A17E4D18B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Обектите</a:t>
            </a:r>
            <a:r>
              <a:rPr lang="bg-BG" dirty="0"/>
              <a:t> държат двойка ключ-стойност</a:t>
            </a:r>
            <a:endParaRPr lang="en-US" dirty="0"/>
          </a:p>
          <a:p>
            <a:pPr lvl="0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Речниците</a:t>
            </a:r>
            <a:r>
              <a:rPr lang="en-US" dirty="0"/>
              <a:t> </a:t>
            </a:r>
            <a:r>
              <a:rPr lang="bg-BG" dirty="0"/>
              <a:t>съпоставят стойност към ключ</a:t>
            </a:r>
            <a:r>
              <a:rPr lang="en-US" dirty="0"/>
              <a:t>, </a:t>
            </a:r>
            <a:r>
              <a:rPr lang="bg-BG" dirty="0"/>
              <a:t>запазват реда им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bg-BG" dirty="0"/>
          </a:p>
          <a:p>
            <a:pPr lvl="0"/>
            <a:endParaRPr lang="en-US" dirty="0"/>
          </a:p>
          <a:p>
            <a:pPr lvl="0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Множествата</a:t>
            </a:r>
            <a:r>
              <a:rPr lang="en-US" dirty="0"/>
              <a:t> </a:t>
            </a:r>
            <a:r>
              <a:rPr lang="bg-BG" dirty="0"/>
              <a:t>са колекции от уникални стойности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9BE44C-EB8F-44E1-AFF0-6F1A4294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5" name="Text Placeholder Code Box">
            <a:extLst>
              <a:ext uri="{FF2B5EF4-FFF2-40B4-BE49-F238E27FC236}">
                <a16:creationId xmlns:a16="http://schemas.microsoft.com/office/drawing/2014/main" id="{83AB8E31-228E-4B2C-851A-C8DD45C437DE}"/>
              </a:ext>
            </a:extLst>
          </p:cNvPr>
          <p:cNvSpPr txBox="1">
            <a:spLocks/>
          </p:cNvSpPr>
          <p:nvPr/>
        </p:nvSpPr>
        <p:spPr>
          <a:xfrm>
            <a:off x="1281004" y="2710483"/>
            <a:ext cx="9899996" cy="1708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let obj =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sz="2800" dirty="0"/>
              <a:t> name: "SoftUni", age: 3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obj.age++;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en-US" sz="2800" dirty="0"/>
              <a:t> obj.name;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DB6E1F0D-72E1-4D28-924D-E6D763DE2731}"/>
              </a:ext>
            </a:extLst>
          </p:cNvPr>
          <p:cNvSpPr txBox="1">
            <a:spLocks/>
          </p:cNvSpPr>
          <p:nvPr/>
        </p:nvSpPr>
        <p:spPr>
          <a:xfrm>
            <a:off x="1281001" y="5364000"/>
            <a:ext cx="9899996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let set =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800" dirty="0"/>
              <a:t>; set.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23142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Работна група "</a:t>
            </a:r>
            <a:r>
              <a:rPr lang="bg-BG" sz="1600" noProof="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Образование по програмиране и ИТ</a:t>
            </a:r>
            <a:r>
              <a:rPr lang="bg-BG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– свободно учебно съдържание (лиценз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CC-BY-SA)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78763" y="1476179"/>
            <a:ext cx="990897" cy="1048661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pic>
        <p:nvPicPr>
          <p:cNvPr id="4" name="License">
            <a:hlinkClick r:id="rId4"/>
            <a:extLst>
              <a:ext uri="{FF2B5EF4-FFF2-40B4-BE49-F238E27FC236}">
                <a16:creationId xmlns:a16="http://schemas.microsoft.com/office/drawing/2014/main" id="{9637DC7C-A4D5-4B55-8164-037B2364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33" y="2708359"/>
            <a:ext cx="2216997" cy="78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562629" cy="123482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Работна група "Образование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 програмиране и ИТ"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6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Обекти</a:t>
            </a:r>
            <a:r>
              <a:rPr lang="en-US" dirty="0"/>
              <a:t>, </a:t>
            </a:r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описание на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темата от този слайд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Клас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Set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JavaScript – </a:t>
            </a:r>
            <a:r>
              <a:rPr lang="bg-BG" dirty="0"/>
              <a:t>пример: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Стандартен слайд: малко текст +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за абстрактен клас: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18D3C-6BD5-47EF-B377-AC5DD9758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  <a:endParaRPr lang="en-US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в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Упражненията изискват</a:t>
            </a:r>
            <a:r>
              <a:rPr lang="en-US" dirty="0"/>
              <a:t> </a:t>
            </a:r>
            <a:r>
              <a:rPr lang="bg-BG" b="1" dirty="0"/>
              <a:t>да търсите в Интернет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Това е важна част от образователния процес!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Някои упражнения нарочно нямат напътствия</a:t>
            </a: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bg-BG" dirty="0"/>
              <a:t>Научете се да търсите решения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Разработката на софтуер изисква</a:t>
            </a:r>
            <a:br>
              <a:rPr lang="en-US" dirty="0"/>
            </a:br>
            <a:r>
              <a:rPr lang="bg-BG" b="1" dirty="0"/>
              <a:t>всекидневно търсене и учене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Без извинения, научете се да учите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Програмистите учат нови технологии и езици постоянно</a:t>
            </a:r>
            <a:r>
              <a:rPr lang="en-US" dirty="0"/>
              <a:t>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484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79" y="1944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Научете се да търсите в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Някои чести грешки:</a:t>
            </a:r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Индентация на блоковете с код</a:t>
            </a:r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5125677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413563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602458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Примерни 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module.exports </a:t>
            </a:r>
            <a:r>
              <a:rPr lang="en-US" noProof="1"/>
              <a:t>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 с анимации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Custom 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DF8B0F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Words>1461</Words>
  <Application>Microsoft Office PowerPoint</Application>
  <PresentationFormat>Widescreen</PresentationFormat>
  <Paragraphs>256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Свободни учебни ресурси</vt:lpstr>
      <vt:lpstr>Съдържание</vt:lpstr>
      <vt:lpstr>Обекти в JS</vt:lpstr>
      <vt:lpstr>Стандартен слайд: малко текст + код</vt:lpstr>
      <vt:lpstr>Абстрактни класове в JS</vt:lpstr>
      <vt:lpstr>Научете се да търсите в Интернет</vt:lpstr>
      <vt:lpstr>Индентация на блоковете с код</vt:lpstr>
      <vt:lpstr>Примерни диаграми</vt:lpstr>
      <vt:lpstr>Сорс код с анимации</vt:lpstr>
      <vt:lpstr>Графични елементи</vt:lpstr>
      <vt:lpstr>Акценти</vt:lpstr>
      <vt:lpstr>Още акценти</vt:lpstr>
      <vt:lpstr>Класът "Set" в JavaScript</vt:lpstr>
      <vt:lpstr>Задача: уникални думи в текст</vt:lpstr>
      <vt:lpstr>Решение: уникални думи в текст</vt:lpstr>
      <vt:lpstr>C# код – как работи?</vt:lpstr>
      <vt:lpstr>Практика</vt:lpstr>
      <vt:lpstr>Екран "Login"</vt:lpstr>
      <vt:lpstr>Таблици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Bulgarian IT Education Group</dc:title>
  <dc:subject>Software Development</dc:subject>
  <dc:creator>BG-IT-Edu</dc:creator>
  <cp:keywords>programming; training; course</cp:keywords>
  <dc:description>BG-IT-Edu Education Group: https://github.com/BG-IT-Edu
With the kind support of SoftUni: https://softuni.org</dc:description>
  <cp:lastModifiedBy>Svetlin Nakov</cp:lastModifiedBy>
  <cp:revision>49</cp:revision>
  <dcterms:created xsi:type="dcterms:W3CDTF">2018-05-23T13:08:44Z</dcterms:created>
  <dcterms:modified xsi:type="dcterms:W3CDTF">2020-11-12T19:58:43Z</dcterms:modified>
  <cp:category/>
</cp:coreProperties>
</file>