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69" r:id="rId2"/>
    <p:sldId id="257" r:id="rId3"/>
    <p:sldId id="271" r:id="rId4"/>
    <p:sldId id="498" r:id="rId5"/>
    <p:sldId id="259" r:id="rId6"/>
    <p:sldId id="496" r:id="rId7"/>
    <p:sldId id="403" r:id="rId8"/>
    <p:sldId id="495" r:id="rId9"/>
    <p:sldId id="267" r:id="rId10"/>
    <p:sldId id="262" r:id="rId11"/>
    <p:sldId id="494" r:id="rId12"/>
    <p:sldId id="499" r:id="rId13"/>
    <p:sldId id="349" r:id="rId14"/>
    <p:sldId id="264" r:id="rId15"/>
    <p:sldId id="270" r:id="rId16"/>
    <p:sldId id="493" r:id="rId17"/>
    <p:sldId id="4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  <p14:sldId id="257"/>
            <p14:sldId id="271"/>
          </p14:sldIdLst>
        </p14:section>
        <p14:section name="Content" id="{E69510C4-FC53-4A79-B98C-36AD0169A3BC}">
          <p14:sldIdLst>
            <p14:sldId id="498"/>
            <p14:sldId id="259"/>
            <p14:sldId id="496"/>
          </p14:sldIdLst>
        </p14:section>
        <p14:section name="Design Trends" id="{57EC4D89-7491-4015-BD85-C96F55C9FE91}">
          <p14:sldIdLst>
            <p14:sldId id="403"/>
            <p14:sldId id="495"/>
            <p14:sldId id="267"/>
            <p14:sldId id="262"/>
            <p14:sldId id="494"/>
            <p14:sldId id="499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35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bg-BG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53999" y="8892000"/>
            <a:ext cx="50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z="1100" smtClean="0"/>
              <a:t>‹#›</a:t>
            </a:fld>
            <a:endParaRPr lang="bg-BG" sz="110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39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8999" y="8892000"/>
            <a:ext cx="45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81999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7261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4823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1449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z="1100" smtClean="0"/>
              <a:pPr/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0854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80588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z="1100" smtClean="0"/>
              <a:pPr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5627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10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4202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1285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90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z="1100" smtClean="0"/>
              <a:pPr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6869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491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224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807063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9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2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7919" y="4826651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0586" y="4426108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7135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oftuni.bg/forum/categories/116/softuni-creative" TargetMode="External"/><Relationship Id="rId4" Type="http://schemas.openxmlformats.org/officeDocument/2006/relationships/hyperlink" Target="https://www.facebook.com/SoftUniCreativ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pic>
        <p:nvPicPr>
          <p:cNvPr id="55" name="Picture Graphic Design" descr="Graphic Design">
            <a:extLst>
              <a:ext uri="{FF2B5EF4-FFF2-40B4-BE49-F238E27FC236}">
                <a16:creationId xmlns:a16="http://schemas.microsoft.com/office/drawing/2014/main" id="{F3A818E4-BF0A-4448-8922-EDB150E2B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00" y="3429001"/>
            <a:ext cx="4608744" cy="241191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Principle, Graphic Design, Web Design,</a:t>
            </a:r>
            <a:br>
              <a:rPr lang="en-US" dirty="0"/>
            </a:br>
            <a:r>
              <a:rPr lang="en-US" dirty="0"/>
              <a:t>Motion Design, 3D Design, Multimedia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Creative and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7E04D44E-0585-4433-80F8-C02CBB94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04826" cy="5509917"/>
          </a:xfrm>
        </p:spPr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AA897C-5C65-469C-9347-C6298F51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694F5-BAF6-4034-90D7-95E1FB223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9C34AC-A141-4566-BEDF-10917AE89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example: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9E3494-3859-4F3A-B088-E743F39E3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021154"/>
            <a:ext cx="10949531" cy="443432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if (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new.target </a:t>
            </a:r>
            <a:r>
              <a:rPr lang="en-US" sz="2800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 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throw new TypeError</a:t>
            </a:r>
            <a:r>
              <a:rPr lang="en-US" sz="2800" noProof="1"/>
              <a:t>("Cannot construct Abstract</a:t>
            </a:r>
            <a:br>
              <a:rPr lang="en-US" sz="2800" noProof="1"/>
            </a:br>
            <a:r>
              <a:rPr lang="en-US" sz="2800" noProof="1"/>
              <a:t>        instances directly");</a:t>
            </a:r>
            <a:br>
              <a:rPr lang="en-US" sz="2800" noProof="1"/>
            </a:br>
            <a:r>
              <a:rPr lang="en-US" sz="2800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}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FA6AB9A-A492-463D-93F5-91347D2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9268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Notes" descr="Summary">
            <a:extLst>
              <a:ext uri="{FF2B5EF4-FFF2-40B4-BE49-F238E27FC236}">
                <a16:creationId xmlns:a16="http://schemas.microsoft.com/office/drawing/2014/main" id="{87048E9C-F5C0-4D8F-8B1B-BB1410F0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E626299B-1A31-4D63-840C-306C9E7B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16" name="Summary Box Group">
            <a:extLst>
              <a:ext uri="{FF2B5EF4-FFF2-40B4-BE49-F238E27FC236}">
                <a16:creationId xmlns:a16="http://schemas.microsoft.com/office/drawing/2014/main" id="{A4DD0DFA-5BD7-426E-9D4A-ACCF0450B14F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18" name="Rounded Rectangle Blue">
              <a:extLst>
                <a:ext uri="{FF2B5EF4-FFF2-40B4-BE49-F238E27FC236}">
                  <a16:creationId xmlns:a16="http://schemas.microsoft.com/office/drawing/2014/main" id="{F823AC46-6673-4AFA-9287-85688EC45B4A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Rounded Rectangle Left">
              <a:extLst>
                <a:ext uri="{FF2B5EF4-FFF2-40B4-BE49-F238E27FC236}">
                  <a16:creationId xmlns:a16="http://schemas.microsoft.com/office/drawing/2014/main" id="{2F85BBF5-2C4D-4C25-BD2E-8C8640466AD0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Half Frame Top Right">
              <a:extLst>
                <a:ext uri="{FF2B5EF4-FFF2-40B4-BE49-F238E27FC236}">
                  <a16:creationId xmlns:a16="http://schemas.microsoft.com/office/drawing/2014/main" id="{BEBB9246-9767-417E-972A-5CF49C3A99CA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Body">
            <a:extLst>
              <a:ext uri="{FF2B5EF4-FFF2-40B4-BE49-F238E27FC236}">
                <a16:creationId xmlns:a16="http://schemas.microsoft.com/office/drawing/2014/main" id="{DB5F757A-08FC-484B-8FE5-CBA3CCCAF04F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C385DF6-C17B-4DD1-9B26-88F0F41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3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4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5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#creative-intro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0777630-E312-452E-AFE2-ABC70A216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</a:t>
            </a:r>
            <a:r>
              <a:rPr lang="en-US" b="1" dirty="0"/>
              <a:t>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Vector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Raster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Design, UI and UX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Video</a:t>
            </a:r>
            <a:r>
              <a:rPr lang="en-US" dirty="0"/>
              <a:t> and Multimedia</a:t>
            </a:r>
          </a:p>
          <a:p>
            <a:pPr>
              <a:lnSpc>
                <a:spcPct val="110000"/>
              </a:lnSpc>
            </a:pPr>
            <a:r>
              <a:rPr lang="en-US" dirty="0"/>
              <a:t>3D Graphics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1A3B23C-C811-4C2B-9496-80CA906F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DA6A22B3-66FC-4763-86FC-6F61CEA9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b="1" dirty="0"/>
              <a:t>design concepts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Colors and color palettes</a:t>
            </a:r>
          </a:p>
          <a:p>
            <a:pPr lvl="1"/>
            <a:r>
              <a:rPr lang="en-US" dirty="0"/>
              <a:t>Grids and ratios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Graphical Symbols</a:t>
            </a:r>
          </a:p>
          <a:p>
            <a:r>
              <a:rPr lang="en-US" dirty="0"/>
              <a:t>Graphical Software</a:t>
            </a:r>
          </a:p>
          <a:p>
            <a:pPr lvl="1"/>
            <a:r>
              <a:rPr lang="en-US" dirty="0"/>
              <a:t>Vector graphics, raster graphics, print design, …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Design" descr="A close up of a logo&#10;&#10;Description automatically generated">
            <a:extLst>
              <a:ext uri="{FF2B5EF4-FFF2-40B4-BE49-F238E27FC236}">
                <a16:creationId xmlns:a16="http://schemas.microsoft.com/office/drawing/2014/main" id="{ADE5BE5E-DB5F-4659-BF3E-D31B91A28C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214000"/>
            <a:ext cx="3203096" cy="3203096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946F0102-C962-4219-88A9-B9F75FA7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50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84897"/>
          </a:xfrm>
        </p:spPr>
        <p:txBody>
          <a:bodyPr>
            <a:normAutofit/>
          </a:bodyPr>
          <a:lstStyle/>
          <a:p>
            <a:r>
              <a:rPr lang="en-US" sz="3600" dirty="0"/>
              <a:t>Line</a:t>
            </a:r>
          </a:p>
          <a:p>
            <a:r>
              <a:rPr lang="en-US" sz="3600" dirty="0"/>
              <a:t>Color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Texture</a:t>
            </a:r>
          </a:p>
          <a:p>
            <a:r>
              <a:rPr lang="en-US" sz="3600" dirty="0"/>
              <a:t>Space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Value (lightness / darkness)</a:t>
            </a:r>
            <a:endParaRPr lang="bg-BG" sz="36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  <a:endParaRPr lang="bg-BG" dirty="0"/>
          </a:p>
        </p:txBody>
      </p:sp>
      <p:pic>
        <p:nvPicPr>
          <p:cNvPr id="5" name="Picture Shape">
            <a:extLst>
              <a:ext uri="{FF2B5EF4-FFF2-40B4-BE49-F238E27FC236}">
                <a16:creationId xmlns:a16="http://schemas.microsoft.com/office/drawing/2014/main" id="{FA2ECAEF-B1F7-4B2E-BB80-AB5117D2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59" y="1494000"/>
            <a:ext cx="2172136" cy="188985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Texture">
            <a:extLst>
              <a:ext uri="{FF2B5EF4-FFF2-40B4-BE49-F238E27FC236}">
                <a16:creationId xmlns:a16="http://schemas.microsoft.com/office/drawing/2014/main" id="{C87CB971-E87D-4C7E-9AEA-4BA750E1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859" y="4323802"/>
            <a:ext cx="2172136" cy="1948971"/>
          </a:xfrm>
          <a:prstGeom prst="rect">
            <a:avLst/>
          </a:prstGeom>
        </p:spPr>
      </p:pic>
      <p:pic>
        <p:nvPicPr>
          <p:cNvPr id="2050" name="Picture Lines" descr="Резултат с изображение за lines icon">
            <a:extLst>
              <a:ext uri="{FF2B5EF4-FFF2-40B4-BE49-F238E27FC236}">
                <a16:creationId xmlns:a16="http://schemas.microsoft.com/office/drawing/2014/main" id="{01601B29-F4FE-4CCC-AA2B-B7DA8CBC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00" y="1494000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Colors" descr="Резултат с изображение за color icon">
            <a:extLst>
              <a:ext uri="{FF2B5EF4-FFF2-40B4-BE49-F238E27FC236}">
                <a16:creationId xmlns:a16="http://schemas.microsoft.com/office/drawing/2014/main" id="{0E889887-B55D-4AEE-B869-2E7DEA83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7" y="149400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Spacing" descr="Резултат с изображение за spacing icon">
            <a:extLst>
              <a:ext uri="{FF2B5EF4-FFF2-40B4-BE49-F238E27FC236}">
                <a16:creationId xmlns:a16="http://schemas.microsoft.com/office/drawing/2014/main" id="{7E331C26-7F19-4345-ABCB-0A2E592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86" y="374448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Size" descr="Резултат с изображение за size icon">
            <a:extLst>
              <a:ext uri="{FF2B5EF4-FFF2-40B4-BE49-F238E27FC236}">
                <a16:creationId xmlns:a16="http://schemas.microsoft.com/office/drawing/2014/main" id="{C1828BFC-32F1-434B-B814-5B88099B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20" y="374557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8CE05A5E-C05F-4C50-9378-7D6CD46E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3" name="Picture Reading Book">
            <a:extLst>
              <a:ext uri="{FF2B5EF4-FFF2-40B4-BE49-F238E27FC236}">
                <a16:creationId xmlns:a16="http://schemas.microsoft.com/office/drawing/2014/main" id="{52D5A07D-AC98-4AA2-AE3B-AAB3D19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792" y="4010418"/>
            <a:ext cx="1591194" cy="1603433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7BDD8731-1A51-467D-B254-A26BDCA6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3519193"/>
            <a:ext cx="1548518" cy="1499359"/>
          </a:xfrm>
          <a:prstGeom prst="rect">
            <a:avLst/>
          </a:prstGeom>
        </p:spPr>
      </p:pic>
      <p:pic>
        <p:nvPicPr>
          <p:cNvPr id="8" name="Picture Cloud Search">
            <a:extLst>
              <a:ext uri="{FF2B5EF4-FFF2-40B4-BE49-F238E27FC236}">
                <a16:creationId xmlns:a16="http://schemas.microsoft.com/office/drawing/2014/main" id="{61473561-7066-456E-8386-81C9E223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9" y="1824165"/>
            <a:ext cx="1719221" cy="16948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3206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Trends">
            <a:extLst>
              <a:ext uri="{FF2B5EF4-FFF2-40B4-BE49-F238E27FC236}">
                <a16:creationId xmlns:a16="http://schemas.microsoft.com/office/drawing/2014/main" id="{24F8E01A-BEFF-4CE9-B904-9AF228041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504250"/>
            <a:ext cx="2017951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Design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6C3BF5E-A89B-458F-BFF7-4AC5ED69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Right">
            <a:extLst>
              <a:ext uri="{FF2B5EF4-FFF2-40B4-BE49-F238E27FC236}">
                <a16:creationId xmlns:a16="http://schemas.microsoft.com/office/drawing/2014/main" id="{F8C04885-E1BF-4E45-9D0D-49D31DBB1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313999"/>
            <a:ext cx="5426147" cy="4836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8" name="Text Placeholder Left">
            <a:extLst>
              <a:ext uri="{FF2B5EF4-FFF2-40B4-BE49-F238E27FC236}">
                <a16:creationId xmlns:a16="http://schemas.microsoft.com/office/drawing/2014/main" id="{3641D9F5-77B6-46F0-8F5A-0F9DEF18C9C8}"/>
              </a:ext>
            </a:extLst>
          </p:cNvPr>
          <p:cNvSpPr txBox="1">
            <a:spLocks/>
          </p:cNvSpPr>
          <p:nvPr/>
        </p:nvSpPr>
        <p:spPr>
          <a:xfrm>
            <a:off x="190402" y="1313999"/>
            <a:ext cx="5426148" cy="48361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3538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985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070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1550" indent="-3619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Marketing</a:t>
            </a:r>
            <a:endParaRPr lang="bg-BG" b="1"/>
          </a:p>
          <a:p>
            <a:pPr lvl="1"/>
            <a:r>
              <a:rPr lang="en-US"/>
              <a:t>Expensive</a:t>
            </a:r>
          </a:p>
          <a:p>
            <a:pPr lvl="1"/>
            <a:r>
              <a:rPr lang="en-US"/>
              <a:t>Non-flexible</a:t>
            </a:r>
          </a:p>
          <a:p>
            <a:pPr lvl="1"/>
            <a:r>
              <a:rPr lang="en-US"/>
              <a:t>Hard to scale</a:t>
            </a:r>
          </a:p>
          <a:p>
            <a:pPr lvl="1"/>
            <a:r>
              <a:rPr lang="en-US"/>
              <a:t>Performed from specific location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664DE3B-583F-42FC-BCDD-9F12A91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C3AF57FA-03D4-4B5E-8CF2-232317F2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D4A9A17-DB1A-422E-94C1-035C106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Concepts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4651</TotalTime>
  <Words>527</Words>
  <Application>Microsoft Office PowerPoint</Application>
  <PresentationFormat>Widescreen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Creative</vt:lpstr>
      <vt:lpstr>Introduction to Creative and Design</vt:lpstr>
      <vt:lpstr>Sli.do Code</vt:lpstr>
      <vt:lpstr>Table of Contents</vt:lpstr>
      <vt:lpstr>Design Fundamentals</vt:lpstr>
      <vt:lpstr>Elements of Design</vt:lpstr>
      <vt:lpstr>Learn to Search in Internet!</vt:lpstr>
      <vt:lpstr>Design Trends</vt:lpstr>
      <vt:lpstr>Traditional vs. Digital Marketing</vt:lpstr>
      <vt:lpstr>Digital Marketing Concepts</vt:lpstr>
      <vt:lpstr>Did You Know?</vt:lpstr>
      <vt:lpstr>Diplomas and Certificates</vt:lpstr>
      <vt:lpstr>Sample Code</vt:lpstr>
      <vt:lpstr>Summary</vt:lpstr>
      <vt:lpstr>Questions?</vt:lpstr>
      <vt:lpstr>Partners</vt:lpstr>
      <vt:lpstr>License</vt:lpstr>
      <vt:lpstr>About SoftUni Creative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Creative Presentation</dc:title>
  <dc:subject>Graphic Design and Creative</dc:subject>
  <dc:creator>SoftUni Creative</dc:creator>
  <cp:keywords>SoftUni Creative; SoftUni, design; graphic design; creative; UI design; user experience; 3D graphics; multimedia; video; motion graphics; Web design; UX; training; course</cp:keywords>
  <dc:description>© SoftUni – https://softuni.org_x000d_
© SoftUni Creative – https://creative.softuni.bg_x000d_
_x000d_
Copyrighted document. Unauthorized copy, reproduction or use is not permitted.</dc:description>
  <cp:lastModifiedBy>Svetlin Nakov</cp:lastModifiedBy>
  <cp:revision>6</cp:revision>
  <dcterms:created xsi:type="dcterms:W3CDTF">2018-05-23T13:08:44Z</dcterms:created>
  <dcterms:modified xsi:type="dcterms:W3CDTF">2020-11-12T12:38:42Z</dcterms:modified>
  <cp:category>design;graphic design;creative</cp:category>
</cp:coreProperties>
</file>