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7"/>
  </p:notesMasterIdLst>
  <p:handoutMasterIdLst>
    <p:handoutMasterId r:id="rId28"/>
  </p:handoutMasterIdLst>
  <p:sldIdLst>
    <p:sldId id="586" r:id="rId3"/>
    <p:sldId id="276" r:id="rId4"/>
    <p:sldId id="353" r:id="rId5"/>
    <p:sldId id="402" r:id="rId6"/>
    <p:sldId id="497" r:id="rId7"/>
    <p:sldId id="258" r:id="rId8"/>
    <p:sldId id="588" r:id="rId9"/>
    <p:sldId id="622" r:id="rId10"/>
    <p:sldId id="623" r:id="rId11"/>
    <p:sldId id="624" r:id="rId12"/>
    <p:sldId id="625" r:id="rId13"/>
    <p:sldId id="621" r:id="rId14"/>
    <p:sldId id="266" r:id="rId15"/>
    <p:sldId id="583" r:id="rId16"/>
    <p:sldId id="584" r:id="rId17"/>
    <p:sldId id="585" r:id="rId18"/>
    <p:sldId id="582" r:id="rId19"/>
    <p:sldId id="500" r:id="rId20"/>
    <p:sldId id="581" r:id="rId21"/>
    <p:sldId id="502" r:id="rId22"/>
    <p:sldId id="503" r:id="rId23"/>
    <p:sldId id="494" r:id="rId24"/>
    <p:sldId id="587" r:id="rId25"/>
    <p:sldId id="489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586"/>
            <p14:sldId id="276"/>
          </p14:sldIdLst>
        </p14:section>
        <p14:section name="Content" id="{DDDC0699-22AF-49C1-9AD1-362FB3AC3845}">
          <p14:sldIdLst>
            <p14:sldId id="353"/>
            <p14:sldId id="402"/>
            <p14:sldId id="497"/>
            <p14:sldId id="258"/>
            <p14:sldId id="588"/>
            <p14:sldId id="622"/>
            <p14:sldId id="623"/>
            <p14:sldId id="624"/>
            <p14:sldId id="625"/>
            <p14:sldId id="621"/>
            <p14:sldId id="266"/>
            <p14:sldId id="583"/>
            <p14:sldId id="584"/>
            <p14:sldId id="585"/>
            <p14:sldId id="582"/>
            <p14:sldId id="500"/>
            <p14:sldId id="581"/>
            <p14:sldId id="502"/>
            <p14:sldId id="503"/>
            <p14:sldId id="494"/>
          </p14:sldIdLst>
        </p14:section>
        <p14:section name="Conclusion" id="{E5D38F90-EA9B-40C4-BC0D-66DEDBA59E45}">
          <p14:sldIdLst>
            <p14:sldId id="587"/>
            <p14:sldId id="4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5669"/>
    <a:srgbClr val="A3ABBC"/>
    <a:srgbClr val="32737E"/>
    <a:srgbClr val="38808C"/>
    <a:srgbClr val="000000"/>
    <a:srgbClr val="6999A3"/>
    <a:srgbClr val="5E919B"/>
    <a:srgbClr val="A6C4E2"/>
    <a:srgbClr val="2F6B7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8" autoAdjust="0"/>
    <p:restoredTop sz="94533" autoAdjust="0"/>
  </p:normalViewPr>
  <p:slideViewPr>
    <p:cSldViewPr>
      <p:cViewPr varScale="1">
        <p:scale>
          <a:sx n="76" d="100"/>
          <a:sy n="76" d="100"/>
        </p:scale>
        <p:origin x="82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912" y="-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5-Apr-24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buditel.softuni.b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50"/>
            </a:lvl1pPr>
          </a:lstStyle>
          <a:p>
            <a:r>
              <a:rPr lang="en-US" dirty="0"/>
              <a:t>© SoftUni Buditel – </a:t>
            </a:r>
            <a:r>
              <a:rPr lang="en-US" dirty="0">
                <a:hlinkClick r:id="rId2"/>
              </a:rPr>
              <a:t>https://buditel.softuni.bg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6213" indent="-17621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60363" indent="-18256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36575" indent="-174625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719138" indent="-179388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895350" indent="-177800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480A7-2B15-4BAB-8DDA-C8E424304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B4C2-3BCC-4D71-9E9A-C263EC547DE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33CB-E20B-4399-AC5A-B647B19185AD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8D4-A7CD-4F24-8ABA-396F723586D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B919-57B7-43EE-923B-47CD1BCC5E4C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4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152110-D6D6-4E84-9CF5-58F776919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0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B04C17-05DC-4B5E-921A-393BA92C7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7FB019A-842B-4320-8946-83D7CD8B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0D306DE-0F73-42F0-955E-CD3E757F0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15f3f0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15f3f0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38F-94CA-4AE2-976B-B6970102C61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0793-B2C6-40DD-9ED8-22042CD180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47C7FABC-EBD0-CBAC-7200-A2664008D3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16066" y="5889668"/>
            <a:ext cx="2086424" cy="6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5493" y="5263605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15493" y="4771666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9B67373D-D20D-EDFD-2BBD-4E2FB250C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958" y="3284985"/>
            <a:ext cx="5754798" cy="3112540"/>
          </a:xfrm>
          <a:prstGeom prst="rect">
            <a:avLst/>
          </a:prstGeom>
        </p:spPr>
        <p:txBody>
          <a:bodyPr>
            <a:normAutofit/>
          </a:bodyPr>
          <a:lstStyle>
            <a:lvl1pPr marL="152362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Sofia Sans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bg-BG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539081"/>
            <a:ext cx="10962447" cy="1385863"/>
          </a:xfr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0" indent="0" algn="ctr">
              <a:buNone/>
              <a:defRPr lang="en-US" sz="3600" b="0" i="0" u="none" strike="noStrike" cap="none" noProof="0" dirty="0">
                <a:solidFill>
                  <a:schemeClr val="tx2"/>
                </a:solidFill>
                <a:latin typeface="Sofia Sans" pitchFamily="2" charset="0"/>
                <a:ea typeface="Arial"/>
                <a:cs typeface="Arial"/>
                <a:sym typeface="Arial"/>
              </a:defRPr>
            </a:lvl1pPr>
          </a:lstStyle>
          <a:p>
            <a:pPr marL="361950" marR="0" lvl="0" indent="-36195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</a:pPr>
            <a:r>
              <a:rPr lang="en-GB" dirty="0"/>
              <a:t>Presentation Subtitle</a:t>
            </a:r>
            <a:endParaRPr lang="bg-BG" dirty="0"/>
          </a:p>
          <a:p>
            <a:pPr marR="0" lvl="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485052"/>
            <a:ext cx="10962447" cy="953212"/>
          </a:xfrm>
          <a:ln>
            <a:noFill/>
          </a:ln>
        </p:spPr>
        <p:txBody>
          <a:bodyPr>
            <a:noAutofit/>
          </a:bodyPr>
          <a:lstStyle>
            <a:lvl1pPr algn="ctr">
              <a:defRPr lang="en-US" sz="6000" b="1" i="0" u="none" strike="noStrike" kern="1200" cap="none" dirty="0">
                <a:solidFill>
                  <a:schemeClr val="tx2"/>
                </a:solidFill>
                <a:latin typeface="Sofia Sans" pitchFamily="2" charset="0"/>
                <a:ea typeface="+mj-ea"/>
                <a:cs typeface="+mj-cs"/>
                <a:sym typeface="Arial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1" y="6435645"/>
            <a:ext cx="12188825" cy="42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Logo Circle">
            <a:extLst>
              <a:ext uri="{FF2B5EF4-FFF2-40B4-BE49-F238E27FC236}">
                <a16:creationId xmlns:a16="http://schemas.microsoft.com/office/drawing/2014/main" id="{EA61396F-3089-0130-8EF5-AA1B0FA72F99}"/>
              </a:ext>
            </a:extLst>
          </p:cNvPr>
          <p:cNvGrpSpPr/>
          <p:nvPr userDrawn="1"/>
        </p:nvGrpSpPr>
        <p:grpSpPr>
          <a:xfrm>
            <a:off x="5291932" y="5095344"/>
            <a:ext cx="1656185" cy="1656184"/>
            <a:chOff x="5238948" y="4810049"/>
            <a:chExt cx="1656185" cy="1656184"/>
          </a:xfrm>
        </p:grpSpPr>
        <p:sp>
          <p:nvSpPr>
            <p:cNvPr id="11" name="Logo Oval">
              <a:extLst>
                <a:ext uri="{FF2B5EF4-FFF2-40B4-BE49-F238E27FC236}">
                  <a16:creationId xmlns:a16="http://schemas.microsoft.com/office/drawing/2014/main" id="{1DF0A708-7042-01E1-C5B1-B8AA783A7744}"/>
                </a:ext>
              </a:extLst>
            </p:cNvPr>
            <p:cNvSpPr/>
            <p:nvPr userDrawn="1"/>
          </p:nvSpPr>
          <p:spPr>
            <a:xfrm>
              <a:off x="5238948" y="4810049"/>
              <a:ext cx="1656185" cy="165618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pic>
          <p:nvPicPr>
            <p:cNvPr id="12" name="Logo Text">
              <a:extLst>
                <a:ext uri="{FF2B5EF4-FFF2-40B4-BE49-F238E27FC236}">
                  <a16:creationId xmlns:a16="http://schemas.microsoft.com/office/drawing/2014/main" id="{A341A768-FD01-762E-2F47-0A3A891A9E65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l="47151"/>
            <a:stretch/>
          </p:blipFill>
          <p:spPr>
            <a:xfrm>
              <a:off x="5606975" y="5625768"/>
              <a:ext cx="950919" cy="638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Logo Image">
              <a:extLst>
                <a:ext uri="{FF2B5EF4-FFF2-40B4-BE49-F238E27FC236}">
                  <a16:creationId xmlns:a16="http://schemas.microsoft.com/office/drawing/2014/main" id="{C21A3CEB-BD8D-DA29-2E73-1B8C3DB848AB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r="53639"/>
            <a:stretch/>
          </p:blipFill>
          <p:spPr>
            <a:xfrm>
              <a:off x="5665361" y="5015192"/>
              <a:ext cx="834149" cy="638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8000" y="1116000"/>
            <a:ext cx="5760044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999" y="1116000"/>
            <a:ext cx="5836337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lide Logo">
            <a:extLst>
              <a:ext uri="{FF2B5EF4-FFF2-40B4-BE49-F238E27FC236}">
                <a16:creationId xmlns:a16="http://schemas.microsoft.com/office/drawing/2014/main" id="{01AA60DB-D2EE-DFCE-714A-C24356A6B85C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83587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180001" y="1116000"/>
            <a:ext cx="3774954" cy="55161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2" name="Rectangle Left"/>
          <p:cNvSpPr/>
          <p:nvPr/>
        </p:nvSpPr>
        <p:spPr>
          <a:xfrm flipH="1">
            <a:off x="4076595" y="1116000"/>
            <a:ext cx="90160" cy="5732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0" y="1116000"/>
            <a:ext cx="7720429" cy="5516136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  <a:lvl2pPr latinLnBrk="0">
              <a:defRPr>
                <a:solidFill>
                  <a:schemeClr val="tx2"/>
                </a:solidFill>
              </a:defRPr>
            </a:lvl2pPr>
            <a:lvl3pPr latinLnBrk="0">
              <a:defRPr>
                <a:solidFill>
                  <a:schemeClr val="tx2"/>
                </a:solidFill>
              </a:defRPr>
            </a:lvl3pPr>
            <a:lvl4pPr latinLnBrk="0">
              <a:defRPr>
                <a:solidFill>
                  <a:schemeClr val="tx2"/>
                </a:solidFill>
              </a:defRPr>
            </a:lvl4pPr>
            <a:lvl5pPr latinLnBrk="0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6" name="Slide Logo">
            <a:extLst>
              <a:ext uri="{FF2B5EF4-FFF2-40B4-BE49-F238E27FC236}">
                <a16:creationId xmlns:a16="http://schemas.microsoft.com/office/drawing/2014/main" id="{28F1577E-C58F-6804-2995-CA60A66D8C54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74852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D6C91AC6-E35F-3509-CD66-DEB2A31829D2}"/>
              </a:ext>
            </a:extLst>
          </p:cNvPr>
          <p:cNvSpPr/>
          <p:nvPr userDrawn="1"/>
        </p:nvSpPr>
        <p:spPr>
          <a:xfrm>
            <a:off x="216000" y="1124744"/>
            <a:ext cx="11711060" cy="5463256"/>
          </a:xfrm>
          <a:prstGeom prst="roundRect">
            <a:avLst>
              <a:gd name="adj" fmla="val 2527"/>
            </a:avLst>
          </a:prstGeom>
          <a:solidFill>
            <a:srgbClr val="0068FF"/>
          </a:solidFill>
          <a:ln w="9525" cap="flat" cmpd="sng">
            <a:solidFill>
              <a:srgbClr val="0068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/>
          </a:p>
        </p:txBody>
      </p:sp>
      <p:sp>
        <p:nvSpPr>
          <p:cNvPr id="7" name="Up Right Icon">
            <a:extLst>
              <a:ext uri="{FF2B5EF4-FFF2-40B4-BE49-F238E27FC236}">
                <a16:creationId xmlns:a16="http://schemas.microsoft.com/office/drawing/2014/main" id="{0924B62C-54DE-FCA3-FD31-249C062DD250}"/>
              </a:ext>
            </a:extLst>
          </p:cNvPr>
          <p:cNvSpPr/>
          <p:nvPr userDrawn="1"/>
        </p:nvSpPr>
        <p:spPr>
          <a:xfrm rot="5400000">
            <a:off x="10754872" y="1404639"/>
            <a:ext cx="1018758" cy="909560"/>
          </a:xfrm>
          <a:prstGeom prst="halfFrame">
            <a:avLst>
              <a:gd name="adj1" fmla="val 18518"/>
              <a:gd name="adj2" fmla="val 23280"/>
            </a:avLst>
          </a:prstGeom>
          <a:solidFill>
            <a:schemeClr val="bg1">
              <a:lumMod val="40000"/>
              <a:lumOff val="6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/>
          </a:p>
        </p:txBody>
      </p:sp>
      <p:sp>
        <p:nvSpPr>
          <p:cNvPr id="6" name="Scroller">
            <a:extLst>
              <a:ext uri="{FF2B5EF4-FFF2-40B4-BE49-F238E27FC236}">
                <a16:creationId xmlns:a16="http://schemas.microsoft.com/office/drawing/2014/main" id="{91902ACE-7BCD-AE61-62B7-0274095664C4}"/>
              </a:ext>
            </a:extLst>
          </p:cNvPr>
          <p:cNvSpPr/>
          <p:nvPr userDrawn="1"/>
        </p:nvSpPr>
        <p:spPr>
          <a:xfrm>
            <a:off x="418654" y="1350660"/>
            <a:ext cx="216925" cy="5050140"/>
          </a:xfrm>
          <a:prstGeom prst="roundRect">
            <a:avLst>
              <a:gd name="adj" fmla="val 50000"/>
            </a:avLst>
          </a:prstGeom>
          <a:solidFill>
            <a:schemeClr val="bg1">
              <a:lumMod val="40000"/>
              <a:lumOff val="6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/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3696548A-24C7-0E3E-E530-CFAEE2BA687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65820" y="1310003"/>
            <a:ext cx="10932891" cy="5143333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3400">
                <a:solidFill>
                  <a:schemeClr val="bg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bg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bg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bg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bg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10" name="Slide Logo">
            <a:extLst>
              <a:ext uri="{FF2B5EF4-FFF2-40B4-BE49-F238E27FC236}">
                <a16:creationId xmlns:a16="http://schemas.microsoft.com/office/drawing/2014/main" id="{D2E80530-4E3A-0EFE-BB20-3E73373DBF9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11CBA057-9AC6-E687-0731-B76FB2988DD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9838853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8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Text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337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</a:t>
            </a:r>
            <a:r>
              <a:rPr lang="bg-BG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Buditel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https://buditel.softuni.bg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17752566-EF73-4ACF-73AC-861FFBB02623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Logo SoftUni Buditel">
            <a:extLst>
              <a:ext uri="{FF2B5EF4-FFF2-40B4-BE49-F238E27FC236}">
                <a16:creationId xmlns:a16="http://schemas.microsoft.com/office/drawing/2014/main" id="{023EF95E-B767-7388-884A-449FBE868CE5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15171" y="5924793"/>
            <a:ext cx="1872000" cy="52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Logo SoftUni Digital">
            <a:extLst>
              <a:ext uri="{FF2B5EF4-FFF2-40B4-BE49-F238E27FC236}">
                <a16:creationId xmlns:a16="http://schemas.microsoft.com/office/drawing/2014/main" id="{1E5FB0A9-34BC-83A4-2C2A-33C714ABF1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815171" y="4810158"/>
            <a:ext cx="1872000" cy="634525"/>
          </a:xfrm>
          <a:prstGeom prst="rect">
            <a:avLst/>
          </a:prstGeom>
        </p:spPr>
      </p:pic>
      <p:pic>
        <p:nvPicPr>
          <p:cNvPr id="8" name="Logo SoftUni Creative">
            <a:extLst>
              <a:ext uri="{FF2B5EF4-FFF2-40B4-BE49-F238E27FC236}">
                <a16:creationId xmlns:a16="http://schemas.microsoft.com/office/drawing/2014/main" id="{24215B95-F59A-6D2E-C035-98B0A53C6F2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2373" y="3635654"/>
            <a:ext cx="1997596" cy="694396"/>
          </a:xfrm>
          <a:prstGeom prst="rect">
            <a:avLst/>
          </a:prstGeom>
        </p:spPr>
      </p:pic>
      <p:pic>
        <p:nvPicPr>
          <p:cNvPr id="5" name="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815171" y="2632702"/>
            <a:ext cx="1872000" cy="522844"/>
          </a:xfrm>
          <a:prstGeom prst="rect">
            <a:avLst/>
          </a:prstGeom>
        </p:spPr>
      </p:pic>
      <p:pic>
        <p:nvPicPr>
          <p:cNvPr id="4" name="Logo SoftUni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815171" y="1576594"/>
            <a:ext cx="1870681" cy="576000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9398426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>
                <a:solidFill>
                  <a:schemeClr val="tx2"/>
                </a:solidFill>
              </a:defRPr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61950" marR="0" lvl="0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First Level</a:t>
            </a:r>
          </a:p>
          <a:p>
            <a:pPr marL="809625" marR="0" lvl="1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Second Level</a:t>
            </a:r>
          </a:p>
          <a:p>
            <a:pPr marL="1257300" marR="0" lvl="2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9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Third Level</a:t>
            </a:r>
          </a:p>
          <a:p>
            <a:pPr marL="1704975" marR="0" lvl="3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7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Fourth Level</a:t>
            </a:r>
          </a:p>
          <a:p>
            <a:pPr marL="2152650" marR="0" lvl="4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5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04B293DD-F75E-BC53-3081-4D6702731FEA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82611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enter Icon">
            <a:extLst>
              <a:ext uri="{FF2B5EF4-FFF2-40B4-BE49-F238E27FC236}">
                <a16:creationId xmlns:a16="http://schemas.microsoft.com/office/drawing/2014/main" id="{B7902F69-9D85-AD9A-92F2-3E1DC476D9D3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0" y="812575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4000" b="1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Slide Subtitle">
            <a:extLst>
              <a:ext uri="{FF2B5EF4-FFF2-40B4-BE49-F238E27FC236}">
                <a16:creationId xmlns:a16="http://schemas.microsoft.com/office/drawing/2014/main" id="{A04623F0-9F84-7104-BA53-1536A4C284F8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405779" y="5704062"/>
            <a:ext cx="11377266" cy="74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Sofia Sans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r>
              <a:rPr lang="en-US" dirty="0"/>
              <a:t>Click to Edit Section Subtitle</a:t>
            </a:r>
          </a:p>
        </p:txBody>
      </p:sp>
      <p:sp>
        <p:nvSpPr>
          <p:cNvPr id="1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15283" y="4725144"/>
            <a:ext cx="11377266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 b="1">
                <a:solidFill>
                  <a:schemeClr val="tx2"/>
                </a:solidFill>
                <a:latin typeface="Sofia Sans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9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44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8BA33E9C-EFC6-A3C6-B0C1-78BF0E59B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D8AD478-9B82-4CC0-B73E-94E1EA0C2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Body Text"/>
          <p:cNvSpPr txBox="1">
            <a:spLocks noGrp="1"/>
          </p:cNvSpPr>
          <p:nvPr>
            <p:ph type="body" idx="1" hasCustomPrompt="1"/>
          </p:nvPr>
        </p:nvSpPr>
        <p:spPr>
          <a:xfrm>
            <a:off x="216000" y="1152000"/>
            <a:ext cx="11825695" cy="556200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bg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bg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bg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bg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bg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624EB8FA-1C79-FFA5-D516-0FF5E4ACC214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lang="en-US" sz="4400" b="1" i="0" u="none" strike="noStrike" kern="1200" cap="none" dirty="0">
                <a:solidFill>
                  <a:schemeClr val="bg2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9236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06B780C3-B38F-0399-3652-9055B08BC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381328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Sofia Sans"/>
              </a:defRPr>
            </a:lvl1pPr>
          </a:lstStyle>
          <a:p>
            <a:fld id="{91255838-AF34-487C-B8C5-2A5D031DFD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661B2E1F-AD69-908E-6EB7-ADFBFD9CF6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5901" y="1151538"/>
            <a:ext cx="3289340" cy="55029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Left First">
            <a:extLst>
              <a:ext uri="{FF2B5EF4-FFF2-40B4-BE49-F238E27FC236}">
                <a16:creationId xmlns:a16="http://schemas.microsoft.com/office/drawing/2014/main" id="{AAB4D007-6B7A-6B58-EDED-111810A8F6D5}"/>
              </a:ext>
            </a:extLst>
          </p:cNvPr>
          <p:cNvSpPr/>
          <p:nvPr userDrawn="1"/>
        </p:nvSpPr>
        <p:spPr>
          <a:xfrm>
            <a:off x="3574132" y="1151538"/>
            <a:ext cx="147132" cy="5661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ectangle Down">
            <a:extLst>
              <a:ext uri="{FF2B5EF4-FFF2-40B4-BE49-F238E27FC236}">
                <a16:creationId xmlns:a16="http://schemas.microsoft.com/office/drawing/2014/main" id="{98401374-CCB4-0D07-3E79-5F359BE87B9C}"/>
              </a:ext>
            </a:extLst>
          </p:cNvPr>
          <p:cNvSpPr/>
          <p:nvPr userDrawn="1"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3243DCDC-A3E9-DE13-928D-286A72FC392A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3790156" y="1152000"/>
            <a:ext cx="8251539" cy="5502926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tx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tx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tx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tx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tx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Slide Logo">
            <a:extLst>
              <a:ext uri="{FF2B5EF4-FFF2-40B4-BE49-F238E27FC236}">
                <a16:creationId xmlns:a16="http://schemas.microsoft.com/office/drawing/2014/main" id="{794AB726-24CB-CE35-30AF-FAAB2A0A80C6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9900977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26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06B780C3-B38F-0399-3652-9055B08BC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Sofia Sans"/>
              </a:defRPr>
            </a:lvl1pPr>
          </a:lstStyle>
          <a:p>
            <a:fld id="{91255838-AF34-487C-B8C5-2A5D031DFD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Left">
            <a:extLst>
              <a:ext uri="{FF2B5EF4-FFF2-40B4-BE49-F238E27FC236}">
                <a16:creationId xmlns:a16="http://schemas.microsoft.com/office/drawing/2014/main" id="{5DFB7E94-A213-E4D1-AD54-F8DC8BC61341}"/>
              </a:ext>
            </a:extLst>
          </p:cNvPr>
          <p:cNvSpPr/>
          <p:nvPr userDrawn="1"/>
        </p:nvSpPr>
        <p:spPr>
          <a:xfrm>
            <a:off x="0" y="14067"/>
            <a:ext cx="1251674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 dirty="0"/>
          </a:p>
        </p:txBody>
      </p:sp>
      <p:pic>
        <p:nvPicPr>
          <p:cNvPr id="8" name="Icon Left">
            <a:extLst>
              <a:ext uri="{FF2B5EF4-FFF2-40B4-BE49-F238E27FC236}">
                <a16:creationId xmlns:a16="http://schemas.microsoft.com/office/drawing/2014/main" id="{E12A1BAD-62AD-18B1-142E-EE65036FE7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11" y="4077072"/>
            <a:ext cx="2237426" cy="249957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3243DCDC-A3E9-DE13-928D-286A72FC392A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1629916" y="1152000"/>
            <a:ext cx="10411779" cy="556200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tx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tx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tx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tx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tx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Slide Logo">
            <a:extLst>
              <a:ext uri="{FF2B5EF4-FFF2-40B4-BE49-F238E27FC236}">
                <a16:creationId xmlns:a16="http://schemas.microsoft.com/office/drawing/2014/main" id="{15D216E2-5E06-A42E-3D5D-60C3865B4156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440000" y="144000"/>
            <a:ext cx="8614852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026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Down">
            <a:extLst>
              <a:ext uri="{FF2B5EF4-FFF2-40B4-BE49-F238E27FC236}">
                <a16:creationId xmlns:a16="http://schemas.microsoft.com/office/drawing/2014/main" id="{8234C928-006D-B7C6-337E-2F10B1F2F6E0}"/>
              </a:ext>
            </a:extLst>
          </p:cNvPr>
          <p:cNvSpPr/>
          <p:nvPr userDrawn="1"/>
        </p:nvSpPr>
        <p:spPr>
          <a:xfrm rot="5400000">
            <a:off x="5865342" y="535456"/>
            <a:ext cx="459738" cy="121904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>
              <a:buNone/>
            </a:pPr>
            <a:endParaRPr sz="2487" dirty="0"/>
          </a:p>
        </p:txBody>
      </p:sp>
      <p:grpSp>
        <p:nvGrpSpPr>
          <p:cNvPr id="5" name="Logo Circle">
            <a:extLst>
              <a:ext uri="{FF2B5EF4-FFF2-40B4-BE49-F238E27FC236}">
                <a16:creationId xmlns:a16="http://schemas.microsoft.com/office/drawing/2014/main" id="{EA61396F-3089-0130-8EF5-AA1B0FA72F99}"/>
              </a:ext>
            </a:extLst>
          </p:cNvPr>
          <p:cNvGrpSpPr/>
          <p:nvPr userDrawn="1"/>
        </p:nvGrpSpPr>
        <p:grpSpPr>
          <a:xfrm>
            <a:off x="5302323" y="5095344"/>
            <a:ext cx="1656185" cy="1656184"/>
            <a:chOff x="5238948" y="4810049"/>
            <a:chExt cx="1656185" cy="1656184"/>
          </a:xfrm>
        </p:grpSpPr>
        <p:sp>
          <p:nvSpPr>
            <p:cNvPr id="7" name="Logo Oval">
              <a:extLst>
                <a:ext uri="{FF2B5EF4-FFF2-40B4-BE49-F238E27FC236}">
                  <a16:creationId xmlns:a16="http://schemas.microsoft.com/office/drawing/2014/main" id="{1DF0A708-7042-01E1-C5B1-B8AA783A7744}"/>
                </a:ext>
              </a:extLst>
            </p:cNvPr>
            <p:cNvSpPr/>
            <p:nvPr userDrawn="1"/>
          </p:nvSpPr>
          <p:spPr>
            <a:xfrm>
              <a:off x="5238948" y="4810049"/>
              <a:ext cx="1656185" cy="165618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pic>
          <p:nvPicPr>
            <p:cNvPr id="9" name="Logo Text">
              <a:extLst>
                <a:ext uri="{FF2B5EF4-FFF2-40B4-BE49-F238E27FC236}">
                  <a16:creationId xmlns:a16="http://schemas.microsoft.com/office/drawing/2014/main" id="{A341A768-FD01-762E-2F47-0A3A891A9E65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l="47151"/>
            <a:stretch/>
          </p:blipFill>
          <p:spPr>
            <a:xfrm>
              <a:off x="5606975" y="5625768"/>
              <a:ext cx="950919" cy="638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Logo Image">
              <a:extLst>
                <a:ext uri="{FF2B5EF4-FFF2-40B4-BE49-F238E27FC236}">
                  <a16:creationId xmlns:a16="http://schemas.microsoft.com/office/drawing/2014/main" id="{C21A3CEB-BD8D-DA29-2E73-1B8C3DB848AB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r="53639"/>
            <a:stretch/>
          </p:blipFill>
          <p:spPr>
            <a:xfrm>
              <a:off x="5665361" y="5015192"/>
              <a:ext cx="834149" cy="638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D22A4FF6-10A6-CC6F-6CC4-A00BCFFE5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  <a:latin typeface="Sofia Sans"/>
              </a:defRPr>
            </a:lvl1pPr>
          </a:lstStyle>
          <a:p>
            <a:fld id="{F842D99A-CC0A-47E6-BA1E-371BF5DC7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Body Text Right">
            <a:extLst>
              <a:ext uri="{FF2B5EF4-FFF2-40B4-BE49-F238E27FC236}">
                <a16:creationId xmlns:a16="http://schemas.microsoft.com/office/drawing/2014/main" id="{3E272AB4-871C-FAEE-7C13-3340FF09436C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6228001" y="1152000"/>
            <a:ext cx="5744825" cy="513683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tx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tx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tx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tx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tx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Body Text Left">
            <a:extLst>
              <a:ext uri="{FF2B5EF4-FFF2-40B4-BE49-F238E27FC236}">
                <a16:creationId xmlns:a16="http://schemas.microsoft.com/office/drawing/2014/main" id="{165F2084-9665-41FC-BC9A-D4876868B1BE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216000" y="1152000"/>
            <a:ext cx="5744825" cy="513683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tx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tx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tx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tx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tx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Slide Logo">
            <a:extLst>
              <a:ext uri="{FF2B5EF4-FFF2-40B4-BE49-F238E27FC236}">
                <a16:creationId xmlns:a16="http://schemas.microsoft.com/office/drawing/2014/main" id="{F7623DFE-FF58-CD12-25B6-22E8F1982728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A52C2F49-41FE-5E6E-30DD-98DBCA95CFE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49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1"/>
            <a:ext cx="11815018" cy="55949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EE14EAA6-EFCA-F48E-DC0C-AA99A0B69CD9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99023" cy="882654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</a:pPr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" name="Icon Table of Contents">
            <a:extLst>
              <a:ext uri="{FF2B5EF4-FFF2-40B4-BE49-F238E27FC236}">
                <a16:creationId xmlns:a16="http://schemas.microsoft.com/office/drawing/2014/main" id="{8C64CCDE-A19C-1884-A334-9E1E0F7AB44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3463" r="29861"/>
          <a:stretch/>
        </p:blipFill>
        <p:spPr>
          <a:xfrm>
            <a:off x="10312673" y="1106834"/>
            <a:ext cx="1712406" cy="262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001" y="1116000"/>
            <a:ext cx="11768161" cy="559800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C61EA78A-F96A-2514-B17F-8498389D9359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Icon Left">
            <a:extLst>
              <a:ext uri="{FF2B5EF4-FFF2-40B4-BE49-F238E27FC236}">
                <a16:creationId xmlns:a16="http://schemas.microsoft.com/office/drawing/2014/main" id="{6B2171F5-FD3A-1BF2-D157-E778F78343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026" y="4149080"/>
            <a:ext cx="2172970" cy="2427569"/>
          </a:xfrm>
          <a:prstGeom prst="rect">
            <a:avLst/>
          </a:prstGeom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0000" y="1116000"/>
            <a:ext cx="10434202" cy="563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4B13C066-8E58-FB42-D5FA-885BA284ED11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8000"/>
            <a:ext cx="875823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6972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Icon Left">
            <a:extLst>
              <a:ext uri="{FF2B5EF4-FFF2-40B4-BE49-F238E27FC236}">
                <a16:creationId xmlns:a16="http://schemas.microsoft.com/office/drawing/2014/main" id="{C7D65AFF-904A-67C3-A4CD-DBB376593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387" y="5013176"/>
            <a:ext cx="1470081" cy="1642324"/>
          </a:xfrm>
          <a:prstGeom prst="rect">
            <a:avLst/>
          </a:prstGeom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670" y="1116000"/>
            <a:ext cx="11127443" cy="56288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762C1E86-CD57-EA46-CEA4-DAA90B7F8687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634" y="108000"/>
            <a:ext cx="916137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800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2" y="1988840"/>
            <a:ext cx="10958580" cy="1681211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>
              <a:buNone/>
              <a:def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  <p:sp>
        <p:nvSpPr>
          <p:cNvPr id="8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0"/>
            <a:ext cx="11815018" cy="55949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CE2257B9-3EB1-617E-F9E4-775C07DBCA48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792489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2948948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995295"/>
            <a:ext cx="6878490" cy="9002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116000"/>
            <a:ext cx="11801748" cy="559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pPr marR="0"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92" r:id="rId12"/>
    <p:sldLayoutId id="2147483689" r:id="rId13"/>
    <p:sldLayoutId id="2147483691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lang="en-US" sz="4400" b="1" i="0" u="none" strike="noStrike" kern="1200" cap="none" dirty="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2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F031CE0-CA4C-00DB-080D-02ABE1A540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5493" y="5263605"/>
            <a:ext cx="3704648" cy="444793"/>
          </a:xfrm>
        </p:spPr>
        <p:txBody>
          <a:bodyPr/>
          <a:lstStyle/>
          <a:p>
            <a:r>
              <a:rPr lang="en-US" dirty="0"/>
              <a:t>SoftUni Buditel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96E7B6AC-AB81-BB79-5499-3F8744E840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5493" y="4771666"/>
            <a:ext cx="3704648" cy="506796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6B43414-D204-081D-BE50-642EBDC3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72" y="1539081"/>
            <a:ext cx="10962447" cy="1385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Value Proposition, Definition, Product,</a:t>
            </a:r>
          </a:p>
          <a:p>
            <a:r>
              <a:rPr lang="en-US" dirty="0"/>
              <a:t>Service, Customer, USP, Value Proposition Canvas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5B4AC-7C86-1853-821D-28C741B1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72" y="485052"/>
            <a:ext cx="10962447" cy="953212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Proposition</a:t>
            </a:r>
          </a:p>
        </p:txBody>
      </p:sp>
      <p:pic>
        <p:nvPicPr>
          <p:cNvPr id="18" name="Picture 6" descr="Value Proposition Canvas | Free Presentation Template - Piktochart">
            <a:extLst>
              <a:ext uri="{FF2B5EF4-FFF2-40B4-BE49-F238E27FC236}">
                <a16:creationId xmlns:a16="http://schemas.microsoft.com/office/drawing/2014/main" id="{8FEFE576-0C1E-DC93-CFD8-2D036C1D29C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5958" y="3284985"/>
            <a:ext cx="5754798" cy="3112540"/>
          </a:xfr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0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C65D4-4932-A6C5-5196-BAB7D4A5C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B197-4922-1A0F-685D-015EF1A48BE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17948" y="1152000"/>
            <a:ext cx="10123747" cy="5562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b="1" dirty="0"/>
              <a:t>?</a:t>
            </a:r>
          </a:p>
          <a:p>
            <a:pPr lvl="1"/>
            <a:r>
              <a:rPr lang="en-US" sz="3100" dirty="0"/>
              <a:t>A product is </a:t>
            </a:r>
            <a:r>
              <a:rPr lang="en-US" sz="3100" b="1" dirty="0"/>
              <a:t>the item offered for sale</a:t>
            </a:r>
          </a:p>
          <a:p>
            <a:pPr lvl="1"/>
            <a:r>
              <a:rPr lang="en-US" sz="3100" dirty="0"/>
              <a:t>Anything that can be </a:t>
            </a:r>
            <a:r>
              <a:rPr lang="en-US" sz="3100" b="1" dirty="0"/>
              <a:t>offered</a:t>
            </a:r>
            <a:r>
              <a:rPr lang="en-US" sz="3100" dirty="0"/>
              <a:t> to a market for use or consumption that might </a:t>
            </a:r>
            <a:r>
              <a:rPr lang="en-US" sz="3100" b="1" dirty="0"/>
              <a:t>satisfy</a:t>
            </a:r>
            <a:r>
              <a:rPr lang="en-US" sz="3100" dirty="0"/>
              <a:t> a want / need</a:t>
            </a:r>
          </a:p>
          <a:p>
            <a:r>
              <a:rPr lang="en-US" b="1" dirty="0"/>
              <a:t>Product:</a:t>
            </a:r>
          </a:p>
          <a:p>
            <a:pPr lvl="1"/>
            <a:r>
              <a:rPr lang="en-US" dirty="0"/>
              <a:t>can be an item or a service</a:t>
            </a:r>
          </a:p>
          <a:p>
            <a:pPr lvl="1"/>
            <a:r>
              <a:rPr lang="en-US" dirty="0"/>
              <a:t>can be physical or in virtual or hybrid form</a:t>
            </a:r>
          </a:p>
          <a:p>
            <a:pPr lvl="1"/>
            <a:r>
              <a:rPr lang="en-US" dirty="0"/>
              <a:t>every product is made at a cost and each is sold at a price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B1761-5DF0-CF09-5038-57B433D2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Product?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3AA93-AB1C-3B0E-050D-F16FC8F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3284984"/>
            <a:ext cx="1872208" cy="18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25860" y="1116000"/>
            <a:ext cx="7488833" cy="5628856"/>
          </a:xfrm>
        </p:spPr>
        <p:txBody>
          <a:bodyPr>
            <a:normAutofit/>
          </a:bodyPr>
          <a:lstStyle/>
          <a:p>
            <a:r>
              <a:rPr lang="en-US" b="1" dirty="0"/>
              <a:t>Consumer products</a:t>
            </a:r>
            <a:r>
              <a:rPr lang="en-US" dirty="0"/>
              <a:t> (e.g. car):</a:t>
            </a:r>
          </a:p>
          <a:p>
            <a:pPr lvl="1"/>
            <a:r>
              <a:rPr lang="en-US" dirty="0"/>
              <a:t>Finished products offered to the final customer who consumes them</a:t>
            </a:r>
          </a:p>
          <a:p>
            <a:r>
              <a:rPr lang="en-US" b="1" dirty="0"/>
              <a:t>Industrial products</a:t>
            </a:r>
            <a:r>
              <a:rPr lang="en-US" dirty="0"/>
              <a:t> (e.g. bricks):</a:t>
            </a:r>
          </a:p>
          <a:p>
            <a:pPr lvl="1"/>
            <a:r>
              <a:rPr lang="en-US" dirty="0"/>
              <a:t>These act as materials used in the production of other goods</a:t>
            </a:r>
          </a:p>
          <a:p>
            <a:r>
              <a:rPr lang="en-US" b="1" dirty="0"/>
              <a:t>Business products</a:t>
            </a:r>
            <a:r>
              <a:rPr lang="en-US" dirty="0"/>
              <a:t> (e.g. Shkolo.bg):</a:t>
            </a:r>
          </a:p>
          <a:p>
            <a:pPr lvl="1"/>
            <a:r>
              <a:rPr lang="en-US" dirty="0"/>
              <a:t>Help other companies create their own products or operate their business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Products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6580" y="1196752"/>
            <a:ext cx="434613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EB18-9ED4-81A7-5A51-B7E4620C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 – Examples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10230" r="4595" b="9621"/>
          <a:stretch/>
        </p:blipFill>
        <p:spPr>
          <a:xfrm>
            <a:off x="6051210" y="3655184"/>
            <a:ext cx="5933840" cy="2980816"/>
          </a:xfrm>
          <a:prstGeom prst="rect">
            <a:avLst/>
          </a:prstGeom>
          <a:ln>
            <a:solidFill>
              <a:srgbClr val="2F6B7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3" b="26682"/>
          <a:stretch/>
        </p:blipFill>
        <p:spPr>
          <a:xfrm>
            <a:off x="199931" y="1262158"/>
            <a:ext cx="5662389" cy="24548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32185" r="11309" b="10250"/>
          <a:stretch/>
        </p:blipFill>
        <p:spPr>
          <a:xfrm>
            <a:off x="203775" y="4077072"/>
            <a:ext cx="5662389" cy="2558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936" y="220008"/>
            <a:ext cx="5910958" cy="30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5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127AA3-DC87-9634-2D7D-DE5CC2BB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144000"/>
            <a:ext cx="9910860" cy="864000"/>
          </a:xfrm>
        </p:spPr>
        <p:txBody>
          <a:bodyPr/>
          <a:lstStyle/>
          <a:p>
            <a:r>
              <a:rPr lang="en-US"/>
              <a:t>Goods vs. Services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830AA-0EF0-E0A3-3EDD-5028B630A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F842D99A-CC0A-47E6-BA1E-371BF5DC7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DD950-C154-8471-3E2D-760BD02FEF8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382444" y="1152000"/>
            <a:ext cx="5590382" cy="513683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noProof="0" dirty="0"/>
              <a:t>Service</a:t>
            </a:r>
          </a:p>
          <a:p>
            <a:pPr lvl="1"/>
            <a:r>
              <a:rPr lang="en-US" noProof="0" dirty="0"/>
              <a:t>Transactions where no physical goods are transferred </a:t>
            </a:r>
          </a:p>
          <a:p>
            <a:pPr lvl="1"/>
            <a:r>
              <a:rPr lang="en-US" noProof="0" dirty="0"/>
              <a:t>Intangible</a:t>
            </a:r>
          </a:p>
          <a:p>
            <a:pPr lvl="1"/>
            <a:r>
              <a:rPr lang="en-US" noProof="0" dirty="0"/>
              <a:t>Can’t be manufactured, stored and transported</a:t>
            </a:r>
          </a:p>
          <a:p>
            <a:pPr lvl="1"/>
            <a:r>
              <a:rPr lang="en-US" noProof="0" dirty="0"/>
              <a:t>Ex: cleaning, car repair, haircuts, medical checkups</a:t>
            </a:r>
          </a:p>
          <a:p>
            <a:pPr lvl="1"/>
            <a:r>
              <a:rPr lang="en-US" noProof="0" dirty="0"/>
              <a:t>Can’t be returned or replaced</a:t>
            </a:r>
          </a:p>
          <a:p>
            <a:pPr lvl="1"/>
            <a:r>
              <a:rPr lang="en-US" noProof="0" dirty="0"/>
              <a:t>Each delivery of service is never the same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EA1021-11FB-5067-F475-243A3B35D6F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15901" y="1152525"/>
            <a:ext cx="5446464" cy="5135563"/>
          </a:xfrm>
        </p:spPr>
        <p:txBody>
          <a:bodyPr spcFirstLastPara="1" vert="horz" wrap="square" lIns="108000" tIns="36000" rIns="108000" bIns="36000" rtlCol="0" anchor="t" anchorCtr="0">
            <a:normAutofit fontScale="85000" lnSpcReduction="10000"/>
          </a:bodyPr>
          <a:lstStyle/>
          <a:p>
            <a:r>
              <a:rPr lang="en-US" b="1" dirty="0"/>
              <a:t>Goods</a:t>
            </a: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/ replaced</a:t>
            </a:r>
          </a:p>
          <a:p>
            <a:pPr lvl="1"/>
            <a:r>
              <a:rPr lang="en-US" dirty="0"/>
              <a:t>Products can be identical</a:t>
            </a:r>
          </a:p>
          <a:p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A5CE-FBED-54C9-C92D-B63A61B1B4CD}"/>
              </a:ext>
            </a:extLst>
          </p:cNvPr>
          <p:cNvSpPr txBox="1"/>
          <p:nvPr/>
        </p:nvSpPr>
        <p:spPr>
          <a:xfrm>
            <a:off x="5663629" y="3268221"/>
            <a:ext cx="718815" cy="5928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5604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Operations with the Debugger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66" y="3140968"/>
            <a:ext cx="6806418" cy="3337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Debugging</a:t>
            </a:r>
            <a:r>
              <a:rPr lang="bg-BG"/>
              <a:t> == </a:t>
            </a:r>
            <a:r>
              <a:rPr lang="en-US"/>
              <a:t>the process of step-by-step tracing the program execution</a:t>
            </a:r>
            <a:endParaRPr lang="bg-BG"/>
          </a:p>
          <a:p>
            <a:pPr lvl="1"/>
            <a:r>
              <a:rPr lang="en-US"/>
              <a:t>This helps finding errors (bugs)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56" y="4342196"/>
            <a:ext cx="2167605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in 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[F5]</a:t>
            </a:r>
            <a:r>
              <a:rPr lang="bg-BG" sz="3000" b="1">
                <a:solidFill>
                  <a:srgbClr val="DAA600"/>
                </a:solidFill>
              </a:rPr>
              <a:t> </a:t>
            </a:r>
            <a:r>
              <a:rPr lang="en-US" sz="3000"/>
              <a:t>to run the program in debug mode</a:t>
            </a:r>
            <a:endParaRPr lang="bg-BG" sz="3000"/>
          </a:p>
          <a:p>
            <a:r>
              <a:rPr lang="en-US" sz="3000"/>
              <a:t>Proceed to the next execution step using</a:t>
            </a:r>
            <a:r>
              <a:rPr lang="bg-BG" sz="3000"/>
              <a:t> </a:t>
            </a:r>
            <a:r>
              <a:rPr lang="en-US" sz="3000" b="1">
                <a:solidFill>
                  <a:schemeClr val="bg1"/>
                </a:solidFill>
              </a:rPr>
              <a:t>[</a:t>
            </a:r>
            <a:r>
              <a:rPr lang="bg-BG" sz="3000" b="1">
                <a:solidFill>
                  <a:schemeClr val="bg1"/>
                </a:solidFill>
              </a:rPr>
              <a:t>F</a:t>
            </a:r>
            <a:r>
              <a:rPr lang="en-US" sz="3000" b="1">
                <a:solidFill>
                  <a:schemeClr val="bg1"/>
                </a:solidFill>
              </a:rPr>
              <a:t>10]</a:t>
            </a:r>
          </a:p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[F9]</a:t>
            </a:r>
            <a:r>
              <a:rPr lang="bg-BG" sz="3000" b="1">
                <a:solidFill>
                  <a:schemeClr val="bg1"/>
                </a:solidFill>
              </a:rPr>
              <a:t> </a:t>
            </a:r>
            <a:r>
              <a:rPr lang="en-US" sz="3000"/>
              <a:t>to create a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breakpoint (stopper)</a:t>
            </a:r>
          </a:p>
          <a:p>
            <a:pPr lvl="1"/>
            <a:r>
              <a:rPr lang="en-US" sz="3000"/>
              <a:t>Run the program and it will stop when a breakpoint is hit</a:t>
            </a:r>
            <a:endParaRPr lang="bg-BG" sz="3000" b="1">
              <a:solidFill>
                <a:srgbClr val="DAA600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Checking Multiple Values at Once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"switch-case" Statement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870276" y="1635051"/>
            <a:ext cx="2473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  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  default:  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"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r>
              <a:rPr lang="en-US" dirty="0"/>
              <a:t>" Conditional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864702"/>
            <a:ext cx="3352800" cy="4706655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(…)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}``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111" y="2062064"/>
            <a:ext cx="3352800" cy="1092757"/>
          </a:xfrm>
          <a:prstGeom prst="wedgeRoundRectCallout">
            <a:avLst>
              <a:gd name="adj1" fmla="val -70705"/>
              <a:gd name="adj2" fmla="val -4110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switch starts by an input </a:t>
            </a:r>
            <a:r>
              <a:rPr lang="en-US" sz="28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expression</a:t>
            </a:r>
            <a:endParaRPr lang="bg-BG" sz="2800" b="1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28" y="2854152"/>
            <a:ext cx="3256709" cy="1080120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Sequence of </a:t>
            </a:r>
            <a:r>
              <a:rPr lang="en-US" sz="28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2800" b="1" dirty="0">
                <a:solidFill>
                  <a:srgbClr val="FFFFFF"/>
                </a:solidFill>
              </a:rPr>
              <a:t> for checking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636992"/>
            <a:ext cx="1723938" cy="230599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4942984"/>
            <a:ext cx="1723938" cy="113125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35" y="4150296"/>
            <a:ext cx="3325990" cy="1131254"/>
          </a:xfrm>
          <a:prstGeom prst="wedgeRoundRectCallout">
            <a:avLst>
              <a:gd name="adj1" fmla="val -66424"/>
              <a:gd name="adj2" fmla="val 36553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Code to execute if no case is matched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3"/>
            <a:ext cx="11804822" cy="5401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program, which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Reads an </a:t>
            </a:r>
            <a:r>
              <a:rPr lang="en-US" sz="3000" b="1" dirty="0"/>
              <a:t>integer</a:t>
            </a:r>
            <a:r>
              <a:rPr lang="en-US" sz="3000" dirty="0"/>
              <a:t>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Prints at the console </a:t>
            </a:r>
            <a:r>
              <a:rPr lang="en-US" sz="2800" b="1" dirty="0"/>
              <a:t>the day of week</a:t>
            </a:r>
            <a:r>
              <a:rPr lang="en-US" sz="2800" dirty="0"/>
              <a:t> (in English, as text) according to the input number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the number is out of range, prints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endParaRPr lang="bg-BG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Sample </a:t>
            </a:r>
            <a:r>
              <a:rPr lang="en-US" sz="2800" b="1" dirty="0"/>
              <a:t>input</a:t>
            </a:r>
            <a:r>
              <a:rPr lang="en-US" sz="2800" dirty="0"/>
              <a:t> and output: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93812" y="4954901"/>
            <a:ext cx="2744770" cy="556306"/>
            <a:chOff x="1350319" y="4665786"/>
            <a:chExt cx="2744770" cy="5563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536" y="4665786"/>
              <a:ext cx="1585553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319" y="4670269"/>
              <a:ext cx="551315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52135" y="4829639"/>
              <a:ext cx="306899" cy="2286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150196" y="4944908"/>
            <a:ext cx="3089465" cy="576293"/>
            <a:chOff x="1310905" y="5652425"/>
            <a:chExt cx="3089465" cy="57629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510" y="5652425"/>
              <a:ext cx="192786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  <a:cs typeface="Arial" panose="020B0604020202020204" pitchFamily="34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905" y="5666901"/>
              <a:ext cx="551315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13915" y="5826271"/>
              <a:ext cx="306899" cy="2286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384448-5933-4D75-B9E9-60CECD97C9C3}"/>
              </a:ext>
            </a:extLst>
          </p:cNvPr>
          <p:cNvGrpSpPr/>
          <p:nvPr/>
        </p:nvGrpSpPr>
        <p:grpSpPr>
          <a:xfrm>
            <a:off x="7966620" y="4944908"/>
            <a:ext cx="2592288" cy="576293"/>
            <a:chOff x="1310905" y="5652425"/>
            <a:chExt cx="2592288" cy="57629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07AC36-2C3F-40DC-A005-65F0809E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510" y="5652425"/>
              <a:ext cx="1430683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  <a:cs typeface="Arial" panose="020B0604020202020204" pitchFamily="34" charset="0"/>
                </a:rPr>
                <a:t>Error</a:t>
              </a:r>
              <a:endParaRPr lang="bg-BG" sz="2800" b="1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EABCF-641F-4043-BCAC-6B298869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905" y="5666901"/>
              <a:ext cx="551315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DA40269A-50D1-46C1-8D86-62CDD5B857D4}"/>
                </a:ext>
              </a:extLst>
            </p:cNvPr>
            <p:cNvSpPr/>
            <p:nvPr/>
          </p:nvSpPr>
          <p:spPr>
            <a:xfrm>
              <a:off x="2013915" y="5826271"/>
              <a:ext cx="306899" cy="2286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D5D8CF-CFF3-66BC-939C-E3B682A26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Objects</a:t>
            </a:r>
            <a:r>
              <a:rPr lang="en-US"/>
              <a:t> and </a:t>
            </a:r>
            <a:r>
              <a:rPr lang="en-US" b="1">
                <a:solidFill>
                  <a:schemeClr val="bg1"/>
                </a:solidFill>
              </a:rPr>
              <a:t>JSON</a:t>
            </a:r>
          </a:p>
          <a:p>
            <a:pPr lvl="1"/>
            <a:r>
              <a:rPr lang="en-US"/>
              <a:t>JS Objects and Properties</a:t>
            </a:r>
          </a:p>
          <a:p>
            <a:pPr lvl="1"/>
            <a:r>
              <a:rPr lang="en-US"/>
              <a:t>JSON: </a:t>
            </a:r>
            <a:r>
              <a:rPr lang="en-US" noProof="1"/>
              <a:t>Stringify</a:t>
            </a:r>
            <a:r>
              <a:rPr lang="en-US"/>
              <a:t> and Parse</a:t>
            </a:r>
            <a:endParaRPr lang="bg-BG"/>
          </a:p>
          <a:p>
            <a:r>
              <a:rPr lang="en-US" b="1">
                <a:solidFill>
                  <a:schemeClr val="bg1"/>
                </a:solidFill>
              </a:rPr>
              <a:t>Associative Arrays</a:t>
            </a:r>
            <a:endParaRPr lang="bg-BG" b="1">
              <a:solidFill>
                <a:schemeClr val="bg1"/>
              </a:solidFill>
            </a:endParaRPr>
          </a:p>
          <a:p>
            <a:pPr lvl="1"/>
            <a:r>
              <a:rPr lang="en-US"/>
              <a:t>Mapping Keys to Values</a:t>
            </a:r>
          </a:p>
          <a:p>
            <a:pPr lvl="1"/>
            <a:r>
              <a:rPr lang="en-US"/>
              <a:t>Iterating over the Key-Value Pairs</a:t>
            </a:r>
          </a:p>
          <a:p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Map</a:t>
            </a:r>
            <a:r>
              <a:rPr lang="en-US"/>
              <a:t> Class</a:t>
            </a:r>
          </a:p>
          <a:p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Set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00" y="144000"/>
            <a:ext cx="9838852" cy="882654"/>
          </a:xfrm>
        </p:spPr>
        <p:txBody>
          <a:bodyPr/>
          <a:lstStyle/>
          <a:p>
            <a:r>
              <a:rPr lang="en-US"/>
              <a:t>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Solution: Day of Week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419650"/>
            <a:ext cx="8069472" cy="5086759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3887835" cy="5561125"/>
          </a:xfrm>
        </p:spPr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 statement supports </a:t>
            </a:r>
            <a:r>
              <a:rPr lang="en-US" sz="3000" b="1" dirty="0"/>
              <a:t>multiple cases </a:t>
            </a:r>
            <a:r>
              <a:rPr lang="en-US" sz="3000" dirty="0"/>
              <a:t>for the same action: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Cases in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490905"/>
            <a:ext cx="3733800" cy="4962431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449411"/>
            <a:ext cx="2133600" cy="213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572" y="2825529"/>
            <a:ext cx="3498166" cy="1381364"/>
          </a:xfrm>
          <a:prstGeom prst="wedgeRoundRectCallout">
            <a:avLst>
              <a:gd name="adj1" fmla="val -68802"/>
              <a:gd name="adj2" fmla="val 3295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code will execute, when at least one of the conditions is matched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0D9DE99-85A0-48F7-B393-490B5E8DC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939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FDCF-A145-47D2-B870-D50E64708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Practical Problem Solving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035E58-B5D9-AD14-EA36-28A0F17CC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sz="3600" b="1" dirty="0">
                <a:solidFill>
                  <a:srgbClr val="FFFFFF"/>
                </a:solidFill>
              </a:rPr>
              <a:t>Objects</a:t>
            </a:r>
            <a:r>
              <a:rPr lang="en-US" sz="3600" dirty="0">
                <a:solidFill>
                  <a:schemeClr val="bg2"/>
                </a:solidFill>
              </a:rPr>
              <a:t> in hold key value pairs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sz="3600" b="1" dirty="0">
                <a:solidFill>
                  <a:srgbClr val="FFFFFF"/>
                </a:solidFill>
              </a:rPr>
              <a:t>Maps</a:t>
            </a:r>
            <a:r>
              <a:rPr lang="en-US" sz="3600" dirty="0">
                <a:solidFill>
                  <a:schemeClr val="bg2"/>
                </a:solidFill>
              </a:rPr>
              <a:t> map keys to values, preserves key order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 marL="354013" indent="-354013">
              <a:lnSpc>
                <a:spcPct val="110000"/>
              </a:lnSpc>
              <a:spcBef>
                <a:spcPts val="3000"/>
              </a:spcBef>
              <a:buClr>
                <a:schemeClr val="bg2"/>
              </a:buClr>
            </a:pPr>
            <a:r>
              <a:rPr lang="en-US" sz="3600" b="1" dirty="0">
                <a:solidFill>
                  <a:srgbClr val="FFFFFF"/>
                </a:solidFill>
              </a:rPr>
              <a:t>Sets</a:t>
            </a:r>
            <a:r>
              <a:rPr lang="en-US" sz="3600" dirty="0">
                <a:solidFill>
                  <a:schemeClr val="bg2"/>
                </a:solidFill>
              </a:rPr>
              <a:t> hold unique collection of values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D48D8B-9DAF-569D-89DE-32328DD0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F06585-9F21-6EAC-78EC-2EA24B7F30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0525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0" name="Text Placeholder Code Box">
            <a:extLst>
              <a:ext uri="{FF2B5EF4-FFF2-40B4-BE49-F238E27FC236}">
                <a16:creationId xmlns:a16="http://schemas.microsoft.com/office/drawing/2014/main" id="{1025BE5E-2244-4B64-A126-B572CE5130B9}"/>
              </a:ext>
            </a:extLst>
          </p:cNvPr>
          <p:cNvSpPr txBox="1">
            <a:spLocks/>
          </p:cNvSpPr>
          <p:nvPr/>
        </p:nvSpPr>
        <p:spPr>
          <a:xfrm>
            <a:off x="1225860" y="2937876"/>
            <a:ext cx="10125135" cy="16432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solidFill>
                  <a:srgbClr val="FFFFFF"/>
                </a:solidFill>
              </a:rPr>
              <a:t>let obj = </a:t>
            </a:r>
            <a:r>
              <a:rPr lang="en-US" sz="2800" noProof="1">
                <a:ln>
                  <a:solidFill>
                    <a:schemeClr val="bg2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{</a:t>
            </a:r>
            <a:r>
              <a:rPr lang="en-US" sz="2800" noProof="1">
                <a:solidFill>
                  <a:srgbClr val="FFFFFF"/>
                </a:solidFill>
              </a:rPr>
              <a:t> name: "SoftUni", age: 3 </a:t>
            </a:r>
            <a:r>
              <a:rPr lang="en-US" sz="2800" noProof="1">
                <a:ln>
                  <a:solidFill>
                    <a:schemeClr val="bg2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r>
              <a:rPr lang="en-US" sz="2800" noProof="1">
                <a:solidFill>
                  <a:srgbClr val="FFFFFF"/>
                </a:solidFill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solidFill>
                  <a:srgbClr val="FFFFFF"/>
                </a:solidFill>
              </a:rPr>
              <a:t>obj.age++;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ln>
                  <a:solidFill>
                    <a:schemeClr val="bg2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delete</a:t>
            </a:r>
            <a:r>
              <a:rPr lang="en-US" sz="2800" noProof="1">
                <a:solidFill>
                  <a:srgbClr val="FFFFFF"/>
                </a:solidFill>
              </a:rPr>
              <a:t> obj.name;</a:t>
            </a:r>
          </a:p>
        </p:txBody>
      </p:sp>
      <p:sp>
        <p:nvSpPr>
          <p:cNvPr id="21" name="Text Placeholder Code Box">
            <a:extLst>
              <a:ext uri="{FF2B5EF4-FFF2-40B4-BE49-F238E27FC236}">
                <a16:creationId xmlns:a16="http://schemas.microsoft.com/office/drawing/2014/main" id="{3C0A65C9-E2F5-490C-AF2D-C0AFC7DE4787}"/>
              </a:ext>
            </a:extLst>
          </p:cNvPr>
          <p:cNvSpPr txBox="1">
            <a:spLocks/>
          </p:cNvSpPr>
          <p:nvPr/>
        </p:nvSpPr>
        <p:spPr>
          <a:xfrm>
            <a:off x="1225860" y="5445224"/>
            <a:ext cx="10125135" cy="576293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rgbClr val="FFFFFF"/>
                </a:solidFill>
              </a:rPr>
              <a:t>let set = 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new Set</a:t>
            </a:r>
            <a:r>
              <a:rPr lang="en-US" sz="2800" dirty="0">
                <a:solidFill>
                  <a:srgbClr val="FFFFFF"/>
                </a:solidFill>
              </a:rPr>
              <a:t>(); set.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add</a:t>
            </a:r>
            <a:r>
              <a:rPr lang="en-US" sz="2800" dirty="0">
                <a:solidFill>
                  <a:srgbClr val="FFFFFF"/>
                </a:solidFill>
              </a:rPr>
              <a:t>(5);</a:t>
            </a:r>
          </a:p>
        </p:txBody>
      </p:sp>
      <p:sp>
        <p:nvSpPr>
          <p:cNvPr id="17" name="Text Placeholder Code Box">
            <a:extLst>
              <a:ext uri="{FF2B5EF4-FFF2-40B4-BE49-F238E27FC236}">
                <a16:creationId xmlns:a16="http://schemas.microsoft.com/office/drawing/2014/main" id="{0BB30A0C-CAB6-4566-87B1-10E7A16A2FC9}"/>
              </a:ext>
            </a:extLst>
          </p:cNvPr>
          <p:cNvSpPr txBox="1">
            <a:spLocks/>
          </p:cNvSpPr>
          <p:nvPr/>
        </p:nvSpPr>
        <p:spPr>
          <a:xfrm>
            <a:off x="7034074" y="1484784"/>
            <a:ext cx="3812137" cy="576293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rgbClr val="FFFFFF"/>
                </a:solidFill>
              </a:rPr>
              <a:t>let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p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=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{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x: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5,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y: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7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r>
              <a:rPr lang="en-US" sz="2800" dirty="0">
                <a:solidFill>
                  <a:srgbClr val="FFFF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9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938" y="1257992"/>
            <a:ext cx="4026070" cy="2807895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6668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706"/>
            <a:ext cx="11815018" cy="54714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264" y="4093753"/>
            <a:ext cx="1590780" cy="1584661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631" y="3619028"/>
            <a:ext cx="1602830" cy="1564515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9268" y="1989375"/>
            <a:ext cx="1718773" cy="1694220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Short explanation of the </a:t>
            </a:r>
            <a:r>
              <a:rPr lang="en-US" b="1">
                <a:solidFill>
                  <a:schemeClr val="bg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/>
              <a:t>Keep slide content </a:t>
            </a:r>
            <a:r>
              <a:rPr lang="en-US" b="1">
                <a:solidFill>
                  <a:schemeClr val="bg1"/>
                </a:solidFill>
              </a:rPr>
              <a:t>centered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027858" y="2671160"/>
            <a:ext cx="10107114" cy="3672206"/>
          </a:xfrm>
          <a:prstGeom prst="rect">
            <a:avLst/>
          </a:prstGeom>
          <a:solidFill>
            <a:schemeClr val="bg2">
              <a:lumMod val="90000"/>
              <a:alpha val="15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3000" noProof="1"/>
              <a:t>let names = </a:t>
            </a:r>
            <a:r>
              <a:rPr lang="en-US" sz="3000" noProof="1">
                <a:solidFill>
                  <a:schemeClr val="bg1"/>
                </a:solidFill>
              </a:rPr>
              <a:t>new Set()</a:t>
            </a:r>
            <a:r>
              <a:rPr lang="en-US" sz="30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3000" noProof="1"/>
              <a:t>names.</a:t>
            </a:r>
            <a:r>
              <a:rPr lang="en-US" sz="3000" noProof="1">
                <a:solidFill>
                  <a:schemeClr val="bg1"/>
                </a:solidFill>
              </a:rPr>
              <a:t>add</a:t>
            </a:r>
            <a:r>
              <a:rPr lang="en-US" sz="3000" noProof="1"/>
              <a:t>("Peter"); names.</a:t>
            </a:r>
            <a:r>
              <a:rPr lang="en-US" sz="3000" noProof="1">
                <a:solidFill>
                  <a:schemeClr val="bg1"/>
                </a:solidFill>
              </a:rPr>
              <a:t>add</a:t>
            </a:r>
            <a:r>
              <a:rPr lang="en-US" sz="3000" noProof="1"/>
              <a:t>(20);</a:t>
            </a:r>
          </a:p>
          <a:p>
            <a:pPr>
              <a:lnSpc>
                <a:spcPct val="110000"/>
              </a:lnSpc>
            </a:pPr>
            <a:r>
              <a:rPr lang="en-US" sz="3000" noProof="1"/>
              <a:t>names.</a:t>
            </a:r>
            <a:r>
              <a:rPr lang="en-US" sz="3000" noProof="1">
                <a:solidFill>
                  <a:schemeClr val="bg1"/>
                </a:solidFill>
              </a:rPr>
              <a:t>add</a:t>
            </a:r>
            <a:r>
              <a:rPr lang="en-US" sz="3000" noProof="1"/>
              <a:t>("Maria"); names.</a:t>
            </a:r>
            <a:r>
              <a:rPr lang="en-US" sz="3000" noProof="1">
                <a:solidFill>
                  <a:schemeClr val="bg1"/>
                </a:solidFill>
              </a:rPr>
              <a:t>add</a:t>
            </a:r>
            <a:r>
              <a:rPr lang="en-US" sz="3000" noProof="1"/>
              <a:t>(5);</a:t>
            </a:r>
          </a:p>
          <a:p>
            <a:pPr>
              <a:lnSpc>
                <a:spcPct val="110000"/>
              </a:lnSpc>
            </a:pPr>
            <a:r>
              <a:rPr lang="en-US" sz="3000" noProof="1"/>
              <a:t>console.log(names.</a:t>
            </a:r>
            <a:r>
              <a:rPr lang="en-US" sz="3000" noProof="1">
                <a:solidFill>
                  <a:schemeClr val="bg1"/>
                </a:solidFill>
              </a:rPr>
              <a:t>has</a:t>
            </a:r>
            <a:r>
              <a:rPr lang="en-US" sz="3000" noProof="1"/>
              <a:t>('Peter')); </a:t>
            </a:r>
            <a:r>
              <a:rPr lang="en-US" sz="3000" i="1" noProof="1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3000" noProof="1"/>
              <a:t>names.</a:t>
            </a:r>
            <a:r>
              <a:rPr lang="en-US" sz="3000" noProof="1">
                <a:solidFill>
                  <a:schemeClr val="bg1"/>
                </a:solidFill>
              </a:rPr>
              <a:t>add</a:t>
            </a:r>
            <a:r>
              <a:rPr lang="en-US" sz="3000" noProof="1"/>
              <a:t>("Maria"); </a:t>
            </a:r>
            <a:r>
              <a:rPr lang="en-US" sz="3000" i="1" noProof="1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3000" noProof="1"/>
              <a:t>names.</a:t>
            </a:r>
            <a:r>
              <a:rPr lang="en-US" sz="3000" noProof="1">
                <a:solidFill>
                  <a:schemeClr val="bg1"/>
                </a:solidFill>
              </a:rPr>
              <a:t>delete</a:t>
            </a:r>
            <a:r>
              <a:rPr lang="en-US" sz="3000" noProof="1"/>
              <a:t>(20); </a:t>
            </a:r>
            <a:r>
              <a:rPr lang="en-US" sz="3000" i="1" noProof="1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bg1"/>
                </a:solidFill>
              </a:rPr>
              <a:t>for</a:t>
            </a:r>
            <a:r>
              <a:rPr lang="en-US" sz="3000" noProof="1"/>
              <a:t> (let name </a:t>
            </a:r>
            <a:r>
              <a:rPr lang="en-US" sz="3000" noProof="1">
                <a:solidFill>
                  <a:schemeClr val="bg1"/>
                </a:solidFill>
              </a:rPr>
              <a:t>of</a:t>
            </a:r>
            <a:r>
              <a:rPr lang="en-US" sz="3000" noProof="1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40" y="2500436"/>
            <a:ext cx="5497231" cy="596398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974ED9-C567-3F27-8613-BEA2BCFB9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779" y="5704062"/>
            <a:ext cx="11377266" cy="7492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727C-9D17-CB15-4099-0158FFB8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83" y="4725144"/>
            <a:ext cx="11377266" cy="86409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Value Proposition?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82E5A-BD80-3CD0-4616-5C184B76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4" y="1129261"/>
            <a:ext cx="2161496" cy="297067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BDEA5-EBA7-FB71-671A-15B56CB3B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7279-51C6-2E27-CB6A-EFE216A5A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001" y="1152000"/>
            <a:ext cx="7030540" cy="5562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 proposition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/>
              <a:t>short statement </a:t>
            </a:r>
            <a:r>
              <a:rPr lang="en-US" dirty="0"/>
              <a:t>that communicates </a:t>
            </a:r>
            <a:r>
              <a:rPr lang="en-US" b="1" dirty="0"/>
              <a:t>why</a:t>
            </a:r>
            <a:r>
              <a:rPr lang="en-US" dirty="0"/>
              <a:t> buyers should </a:t>
            </a:r>
            <a:r>
              <a:rPr lang="en-US" b="1" dirty="0"/>
              <a:t>choose</a:t>
            </a:r>
            <a:r>
              <a:rPr lang="en-US" dirty="0"/>
              <a:t> your product or service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 company promises to deliver to customers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What your business </a:t>
            </a:r>
            <a:r>
              <a:rPr lang="en-US" b="1" dirty="0"/>
              <a:t>does better </a:t>
            </a:r>
            <a:r>
              <a:rPr lang="en-US" dirty="0"/>
              <a:t>than anyone else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63565-928A-6128-5082-6F2242C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Value Proposition?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6B9AA-4463-5806-CA60-E7C40405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90" y="1807323"/>
            <a:ext cx="4054191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6E5EA-CC14-FA59-45E2-476063E37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D99A-CC0A-47E6-BA1E-371BF5DC7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8E84E0-6F6E-DF0D-CB58-14F69F31F9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Fruit and vegetables shop</a:t>
            </a:r>
          </a:p>
          <a:p>
            <a:pPr lvl="1"/>
            <a:r>
              <a:rPr lang="en-US" b="1" dirty="0"/>
              <a:t>Problem: </a:t>
            </a:r>
            <a:r>
              <a:rPr lang="en-US" dirty="0"/>
              <a:t>Difficulty finding fresh and high-quality fruits and vegetables in local markets</a:t>
            </a:r>
          </a:p>
          <a:p>
            <a:pPr lvl="1"/>
            <a:r>
              <a:rPr lang="en-US" b="1" dirty="0"/>
              <a:t>Solution: </a:t>
            </a:r>
          </a:p>
          <a:p>
            <a:pPr lvl="2"/>
            <a:r>
              <a:rPr lang="en-US" dirty="0"/>
              <a:t>Discover our farm-fresh produce sourced directly from local growers</a:t>
            </a:r>
          </a:p>
          <a:p>
            <a:pPr lvl="2"/>
            <a:r>
              <a:rPr lang="en-US" dirty="0"/>
              <a:t>Ensuring the highest quality and freshness for your healthy lifestyle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4AB4A0-DA3F-DEF6-17E9-BC59E597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– Example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1869109-E2A4-50BC-CC9B-FC05F701F3F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50" r="50"/>
          <a:stretch/>
        </p:blipFill>
        <p:spPr/>
      </p:pic>
    </p:spTree>
    <p:extLst>
      <p:ext uri="{BB962C8B-B14F-4D97-AF65-F5344CB8AC3E}">
        <p14:creationId xmlns:p14="http://schemas.microsoft.com/office/powerpoint/2010/main" val="3410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832547" y="2948948"/>
            <a:ext cx="6878490" cy="768084"/>
          </a:xfrm>
        </p:spPr>
        <p:txBody>
          <a:bodyPr/>
          <a:lstStyle/>
          <a:p>
            <a:r>
              <a:rPr lang="en-US" dirty="0"/>
              <a:t>Definition, Types of Products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832547" y="1995295"/>
            <a:ext cx="6878490" cy="900250"/>
          </a:xfrm>
        </p:spPr>
        <p:txBody>
          <a:bodyPr>
            <a:normAutofit/>
          </a:bodyPr>
          <a:lstStyle/>
          <a:p>
            <a:r>
              <a:rPr lang="en-US" dirty="0"/>
              <a:t>What is a Product?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44" y="1660997"/>
            <a:ext cx="2394307" cy="239430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49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1">
      <a:dk1>
        <a:srgbClr val="004DBF"/>
      </a:dk1>
      <a:lt1>
        <a:srgbClr val="0068FF"/>
      </a:lt1>
      <a:dk2>
        <a:srgbClr val="2D313B"/>
      </a:dk2>
      <a:lt2>
        <a:srgbClr val="E7F0FF"/>
      </a:lt2>
      <a:accent1>
        <a:srgbClr val="F54F79"/>
      </a:accent1>
      <a:accent2>
        <a:srgbClr val="0024F2"/>
      </a:accent2>
      <a:accent3>
        <a:srgbClr val="96E849"/>
      </a:accent3>
      <a:accent4>
        <a:srgbClr val="FFAB40"/>
      </a:accent4>
      <a:accent5>
        <a:srgbClr val="0097A7"/>
      </a:accent5>
      <a:accent6>
        <a:srgbClr val="EEFF41"/>
      </a:accent6>
      <a:hlink>
        <a:srgbClr val="0067FF"/>
      </a:hlink>
      <a:folHlink>
        <a:srgbClr val="0067FF"/>
      </a:folHlink>
    </a:clrScheme>
    <a:fontScheme name="Buditel - Sofia Sans">
      <a:majorFont>
        <a:latin typeface="Sofia Sans"/>
        <a:ea typeface=""/>
        <a:cs typeface=""/>
      </a:majorFont>
      <a:minorFont>
        <a:latin typeface="Sofi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989</Words>
  <Application>Microsoft Office PowerPoint</Application>
  <PresentationFormat>Custom</PresentationFormat>
  <Paragraphs>198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Sofia Sans</vt:lpstr>
      <vt:lpstr>Arial</vt:lpstr>
      <vt:lpstr>Calibri</vt:lpstr>
      <vt:lpstr>Consolas</vt:lpstr>
      <vt:lpstr>Wingdings</vt:lpstr>
      <vt:lpstr>Wingdings 2</vt:lpstr>
      <vt:lpstr>SoftUni</vt:lpstr>
      <vt:lpstr>Value Proposition</vt:lpstr>
      <vt:lpstr>Contents</vt:lpstr>
      <vt:lpstr>Objects in JS</vt:lpstr>
      <vt:lpstr>Learn to Search in Internet</vt:lpstr>
      <vt:lpstr>Basic Slide</vt:lpstr>
      <vt:lpstr>What is Value Proposition?</vt:lpstr>
      <vt:lpstr>What is Value Proposition?</vt:lpstr>
      <vt:lpstr>Value Proposition – Example</vt:lpstr>
      <vt:lpstr>What is a Product?</vt:lpstr>
      <vt:lpstr>What is a Product?</vt:lpstr>
      <vt:lpstr>Types of Products</vt:lpstr>
      <vt:lpstr>USP – Examples</vt:lpstr>
      <vt:lpstr>Goods vs. Services</vt:lpstr>
      <vt:lpstr>Debugging</vt:lpstr>
      <vt:lpstr>Debugging</vt:lpstr>
      <vt:lpstr>Debugging in Visual Studio</vt:lpstr>
      <vt:lpstr>The "switch-case" Statement</vt:lpstr>
      <vt:lpstr>The "switch-case" Conditional Statement</vt:lpstr>
      <vt:lpstr>Problem: Day of Week</vt:lpstr>
      <vt:lpstr>Solution: Day of Week</vt:lpstr>
      <vt:lpstr>Multiple Cases in switch-case</vt:lpstr>
      <vt:lpstr>Exercises</vt:lpstr>
      <vt:lpstr>Conclusion</vt:lpstr>
      <vt:lpstr>Questions?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Buditel - Presentation</dc:title>
  <dc:subject>Digital Business</dc:subject>
  <dc:creator>SoftUni Buditel</dc:creator>
  <cp:keywords>SoftUni BUDITEL; SoftUni; Software University; training; course</cp:keywords>
  <dc:description>© SoftUni Buditel – https://buditel.softuni.bg
© Software University – https://softuni.bg
Copyrighted document. Unauthorized copy, reproduction or use is not permitted.</dc:description>
  <cp:lastModifiedBy>Svetlin Nakov</cp:lastModifiedBy>
  <cp:revision>139</cp:revision>
  <dcterms:created xsi:type="dcterms:W3CDTF">2020-05-22T09:36:57Z</dcterms:created>
  <dcterms:modified xsi:type="dcterms:W3CDTF">2024-04-04T22:01:48Z</dcterms:modified>
  <cp:category>training;course;education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