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3"/>
  </p:notesMasterIdLst>
  <p:handoutMasterIdLst>
    <p:handoutMasterId r:id="rId44"/>
  </p:handoutMasterIdLst>
  <p:sldIdLst>
    <p:sldId id="667" r:id="rId5"/>
    <p:sldId id="276" r:id="rId6"/>
    <p:sldId id="728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75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79" r:id="rId32"/>
    <p:sldId id="500" r:id="rId33"/>
    <p:sldId id="638" r:id="rId34"/>
    <p:sldId id="727" r:id="rId35"/>
    <p:sldId id="745" r:id="rId36"/>
    <p:sldId id="746" r:id="rId37"/>
    <p:sldId id="783" r:id="rId38"/>
    <p:sldId id="781" r:id="rId39"/>
    <p:sldId id="780" r:id="rId40"/>
    <p:sldId id="289" r:id="rId41"/>
    <p:sldId id="399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28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75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79"/>
            <p14:sldId id="500"/>
            <p14:sldId id="638"/>
            <p14:sldId id="727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84E4"/>
    <a:srgbClr val="3D0791"/>
    <a:srgbClr val="A6A6A6"/>
    <a:srgbClr val="90B4D8"/>
    <a:srgbClr val="286C5D"/>
    <a:srgbClr val="18151C"/>
    <a:srgbClr val="182B2D"/>
    <a:srgbClr val="182F30"/>
    <a:srgbClr val="2D2834"/>
    <a:srgbClr val="2F293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533" autoAdjust="0"/>
  </p:normalViewPr>
  <p:slideViewPr>
    <p:cSldViewPr>
      <p:cViewPr varScale="1">
        <p:scale>
          <a:sx n="62" d="100"/>
          <a:sy n="62" d="100"/>
        </p:scale>
        <p:origin x="53" y="35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7-Oct-24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2995805"/>
            <a:ext cx="4669494" cy="2727608"/>
          </a:xfrm>
          <a:prstGeom prst="rect">
            <a:avLst/>
          </a:prstGeom>
          <a:solidFill>
            <a:srgbClr val="0984E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64039" y="607592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955806" y="597856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2852936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2240" y="4333486"/>
            <a:ext cx="5024781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41471" y="3613221"/>
            <a:ext cx="5025550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2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628800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548680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1119141-71EC-67BB-61C0-7E52761066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5266" y="1916832"/>
            <a:ext cx="10951753" cy="1510771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000" indent="-3600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800" b="1" dirty="0">
                <a:latin typeface="Consolas" pitchFamily="49" charset="0"/>
              </a:defRPr>
            </a:lvl1pPr>
          </a:lstStyle>
          <a:p>
            <a:pPr marL="361950" lvl="0" indent="-361950" latinLnBrk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  <a:p>
            <a:pPr marL="361950" marR="0" lvl="0" indent="-361950" algn="l" defTabSz="1218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tabLst/>
              <a:defRPr/>
            </a:pPr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chemeClr val="tx2">
              <a:lumMod val="50000"/>
              <a:lumOff val="50000"/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3D0791">
                  <a:alpha val="80000"/>
                </a:srgbClr>
              </a:gs>
              <a:gs pos="0">
                <a:srgbClr val="009276"/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6EA22E-F53B-CA4C-7016-F96C5E0A7759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13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3D508CAE-4745-6A45-8696-14024943A031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C3E10C-C13A-E7F0-CA46-CEA080D43E84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2C12FD6-B004-17B0-B8DB-AB62ADEEA59A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9CC339EB-03BC-1F9E-6920-E35D43369E2E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465E259C-2C8C-80AD-E2AC-57E49920F882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7DB09C-3AB0-8C2C-8F3A-66CA5FB8EFAC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7" name="Picture 12">
                <a:extLst>
                  <a:ext uri="{FF2B5EF4-FFF2-40B4-BE49-F238E27FC236}">
                    <a16:creationId xmlns:a16="http://schemas.microsoft.com/office/drawing/2014/main" id="{40982ABA-1AD5-22B4-36E6-CDB274DE2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bstract AI clock">
            <a:extLst>
              <a:ext uri="{FF2B5EF4-FFF2-40B4-BE49-F238E27FC236}">
                <a16:creationId xmlns:a16="http://schemas.microsoft.com/office/drawing/2014/main" id="{0A32D538-1043-B587-7FCF-3825FC7CF0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15017D4-3D2C-E96D-4871-92490A970187}"/>
              </a:ext>
            </a:extLst>
          </p:cNvPr>
          <p:cNvSpPr txBox="1"/>
          <p:nvPr userDrawn="1"/>
        </p:nvSpPr>
        <p:spPr>
          <a:xfrm>
            <a:off x="621804" y="332656"/>
            <a:ext cx="6828622" cy="11695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000" b="1" i="0" dirty="0">
                <a:solidFill>
                  <a:schemeClr val="bg2"/>
                </a:solidFill>
                <a:latin typeface="+mj-lt"/>
                <a:ea typeface="Roboto Lt" panose="02000000000000000000" pitchFamily="2" charset="0"/>
                <a:cs typeface="Roboto Lt" panose="02000000000000000000" pitchFamily="2" charset="0"/>
              </a:rPr>
              <a:t>Take a Break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92F81BFD-A2AB-CBFC-D213-321DBCCED42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0B03C9D-6D17-327D-18CF-306FED3B9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18151C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bg1">
                    <a:lumMod val="75000"/>
                  </a:schemeClr>
                </a:gs>
              </a:gsLst>
              <a:lin ang="4200000" scaled="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of Rectangle 4">
            <a:extLst>
              <a:ext uri="{FF2B5EF4-FFF2-40B4-BE49-F238E27FC236}">
                <a16:creationId xmlns:a16="http://schemas.microsoft.com/office/drawing/2014/main" id="{E2E58FB6-73E5-5F79-3671-B53DC9352EDC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4E0BA7-887A-FD56-3777-FEBE70868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I hand">
            <a:extLst>
              <a:ext uri="{FF2B5EF4-FFF2-40B4-BE49-F238E27FC236}">
                <a16:creationId xmlns:a16="http://schemas.microsoft.com/office/drawing/2014/main" id="{B73689DB-85E2-66AD-6FF1-6C5BE92EE3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BDD8FC1C-6DDD-8CC5-10AB-D679B61141D8}"/>
              </a:ext>
            </a:extLst>
          </p:cNvPr>
          <p:cNvSpPr txBox="1"/>
          <p:nvPr userDrawn="1"/>
        </p:nvSpPr>
        <p:spPr>
          <a:xfrm>
            <a:off x="189757" y="116632"/>
            <a:ext cx="10801200" cy="9093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4400" b="1" i="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Homework</a:t>
            </a:r>
            <a:endParaRPr lang="en-BG" sz="4800" b="1" i="0" dirty="0">
              <a:solidFill>
                <a:schemeClr val="bg2"/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F2A02858-1E3B-C779-6ED0-CC81620DC1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26609CEF-9335-7273-7A60-7AEBACF8C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of Rectangle 4">
            <a:extLst>
              <a:ext uri="{FF2B5EF4-FFF2-40B4-BE49-F238E27FC236}">
                <a16:creationId xmlns:a16="http://schemas.microsoft.com/office/drawing/2014/main" id="{B0C6FEC7-6CC9-328D-5132-B42E2C1A8B95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2883A72D-6197-F91D-54BE-3A556840DA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8" name="Picture 7" descr="A book with circuit board">
            <a:extLst>
              <a:ext uri="{FF2B5EF4-FFF2-40B4-BE49-F238E27FC236}">
                <a16:creationId xmlns:a16="http://schemas.microsoft.com/office/drawing/2014/main" id="{5E6161E3-FF9A-689E-4B83-8BF99BD691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4365104"/>
            <a:ext cx="3115854" cy="222561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E7A29FB-8CA9-095D-0CC7-8E8E5D5E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2C2EEEE3-44F5-B682-273F-EAA20CDB48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E2C5C023-F492-E634-E0ED-6600D56A0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8659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2"/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Abstrac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147F7C-860E-4847-822C-CB2C028A62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35DD5FB3-CB07-D526-0438-08A61A0CF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338C5927-F821-98D2-5C94-589A067C5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492896"/>
            <a:ext cx="7632848" cy="86409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l">
              <a:lnSpc>
                <a:spcPct val="105000"/>
              </a:lnSpc>
              <a:defRPr lang="en-US" sz="5400" b="1" i="0" baseline="0">
                <a:solidFill>
                  <a:srgbClr val="75FFE5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pPr lvl="0"/>
            <a:r>
              <a:rPr lang="en-US" dirty="0"/>
              <a:t>Demo Slide</a:t>
            </a:r>
            <a:endParaRPr lang="en-US" altLang="ko-KR" dirty="0"/>
          </a:p>
        </p:txBody>
      </p:sp>
      <p:pic>
        <p:nvPicPr>
          <p:cNvPr id="7" name="Picture 6" descr="abstract network">
            <a:extLst>
              <a:ext uri="{FF2B5EF4-FFF2-40B4-BE49-F238E27FC236}">
                <a16:creationId xmlns:a16="http://schemas.microsoft.com/office/drawing/2014/main" id="{4E0E6C2D-321B-B240-0844-02E67084A8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33D882-65BF-FA4D-87CE-8986B746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rgbClr val="00BA96"/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117647" y="5224352"/>
            <a:ext cx="753440" cy="13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rgbClr val="00BA96"/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694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678" r:id="rId12"/>
    <p:sldLayoutId id="2147483693" r:id="rId13"/>
    <p:sldLayoutId id="2147483677" r:id="rId14"/>
    <p:sldLayoutId id="2147483695" r:id="rId15"/>
    <p:sldLayoutId id="2147483699" r:id="rId16"/>
    <p:sldLayoutId id="2147483689" r:id="rId17"/>
    <p:sldLayoutId id="2147483696" r:id="rId18"/>
    <p:sldLayoutId id="2147483697" r:id="rId1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rgbClr val="00BA96"/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www.datacamp.com/tutorial/cursor-ai-code-editor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livebench.a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ai.softuni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2240" y="4333486"/>
            <a:ext cx="5024781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1471" y="3613221"/>
            <a:ext cx="5025550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628800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548680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Engineers in the AI Era</a:t>
            </a:r>
          </a:p>
        </p:txBody>
      </p:sp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91A71-3F05-9CF8-AB20-FBBD5F69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AI Tools for Developers</a:t>
            </a:r>
            <a:r>
              <a:rPr lang="en-US" b="0" dirty="0"/>
              <a:t>: Evolution</a:t>
            </a:r>
          </a:p>
          <a:p>
            <a:r>
              <a:rPr lang="en-US" dirty="0">
                <a:solidFill>
                  <a:schemeClr val="accent4"/>
                </a:solidFill>
              </a:rPr>
              <a:t>AI Chatbots for Coding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en-US" b="0" dirty="0"/>
              <a:t>(ChatGPT, Claude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Coding Assistants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b="0" dirty="0"/>
              <a:t>(</a:t>
            </a:r>
            <a:r>
              <a:rPr lang="en-US" b="0" dirty="0"/>
              <a:t>Cursor</a:t>
            </a:r>
            <a:r>
              <a:rPr lang="bg-BG" b="0" dirty="0"/>
              <a:t>, </a:t>
            </a:r>
            <a:r>
              <a:rPr lang="en-US" b="0" dirty="0"/>
              <a:t>GitHub Copilot, </a:t>
            </a:r>
            <a:r>
              <a:rPr lang="en-US" b="0" dirty="0" err="1"/>
              <a:t>Tabnine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Developer Agents </a:t>
            </a:r>
            <a:r>
              <a:rPr lang="en-US" b="0" dirty="0"/>
              <a:t>(Devin, Code Droid, </a:t>
            </a:r>
            <a:r>
              <a:rPr lang="en-US" b="0" dirty="0" err="1"/>
              <a:t>AutoCodeRover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chemeClr val="accent4"/>
                </a:solidFill>
              </a:rPr>
              <a:t>AI as a Tool for Developers</a:t>
            </a:r>
            <a:r>
              <a:rPr lang="en-US" b="0" dirty="0"/>
              <a:t>, not a Replacement</a:t>
            </a:r>
          </a:p>
          <a:p>
            <a:r>
              <a:rPr lang="en-US" dirty="0">
                <a:solidFill>
                  <a:schemeClr val="accent4"/>
                </a:solidFill>
              </a:rPr>
              <a:t>Shifting Developer Skillsets </a:t>
            </a:r>
            <a:r>
              <a:rPr lang="en-US" b="0" dirty="0"/>
              <a:t>to Adopt AI</a:t>
            </a:r>
          </a:p>
          <a:p>
            <a:r>
              <a:rPr lang="en-US" dirty="0">
                <a:solidFill>
                  <a:schemeClr val="accent4"/>
                </a:solidFill>
              </a:rPr>
              <a:t>Developer Job Market</a:t>
            </a:r>
            <a:r>
              <a:rPr lang="en-US" b="0" dirty="0"/>
              <a:t>: Evolution</a:t>
            </a:r>
            <a:endParaRPr lang="en-GB" b="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E0EE5-8A96-C4F9-494B-D962C1C5FA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400" dirty="0"/>
              <a:t>Just to Demonstrate Formatting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3A462-5D7F-432C-7F99-A4F7E357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AAC4-7CF5-0667-D2DF-D676C7105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9EB2D-E204-DF0F-0F04-B85750F58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34BDF-50D3-02C6-CF59-DBA15A087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8228" y="1265318"/>
            <a:ext cx="7553884" cy="5491931"/>
          </a:xfrm>
        </p:spPr>
        <p:txBody>
          <a:bodyPr>
            <a:noAutofit/>
          </a:bodyPr>
          <a:lstStyle/>
          <a:p>
            <a:r>
              <a:rPr lang="en-US" sz="3200" dirty="0"/>
              <a:t>Software engineer, educator, tech entrepreneur, author of 16 books, PhD</a:t>
            </a:r>
            <a:endParaRPr lang="bg-BG" sz="3200" dirty="0"/>
          </a:p>
          <a:p>
            <a:pPr marL="0" lvl="1" indent="0" algn="ctr">
              <a:buNone/>
            </a:pPr>
            <a:r>
              <a:rPr lang="en-US" dirty="0">
                <a:hlinkClick r:id="rId2"/>
              </a:rPr>
              <a:t>nakov.com</a:t>
            </a:r>
            <a:r>
              <a:rPr lang="en-US" dirty="0"/>
              <a:t> </a:t>
            </a:r>
            <a:endParaRPr lang="bg-BG" dirty="0"/>
          </a:p>
          <a:p>
            <a:r>
              <a:rPr lang="bg-BG" sz="3200" dirty="0"/>
              <a:t>4 </a:t>
            </a:r>
            <a:r>
              <a:rPr lang="en-US" sz="3200" dirty="0"/>
              <a:t>successful tech education initiatives</a:t>
            </a:r>
            <a:endParaRPr lang="bg-BG" sz="3200" dirty="0"/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National Academy for Software Development </a:t>
            </a:r>
            <a:r>
              <a:rPr lang="en-US" sz="3000" dirty="0"/>
              <a:t>(NASD) – 2004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Telerik Software Academy </a:t>
            </a:r>
            <a:r>
              <a:rPr lang="en-US" sz="3000" dirty="0"/>
              <a:t>– 2009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SoftUni</a:t>
            </a:r>
            <a:r>
              <a:rPr lang="en-US" sz="3000" dirty="0"/>
              <a:t> (Software University) – 2014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3000" dirty="0"/>
              <a:t>– 2018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337DB1-F70A-F8F2-83D5-DAE81E8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Svetlin Nakov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2073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895C09E1-D252-91B6-97E3-F52EE4D5A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0F6BB8-2FDE-3705-EBAC-43D66A14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</p:spTree>
    <p:extLst>
      <p:ext uri="{BB962C8B-B14F-4D97-AF65-F5344CB8AC3E}">
        <p14:creationId xmlns:p14="http://schemas.microsoft.com/office/powerpoint/2010/main" val="23523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8D5A-1867-8C71-285F-B9AD24A89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756" y="1216992"/>
            <a:ext cx="11809312" cy="54523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/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/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/>
            <a:r>
              <a:rPr lang="en-US" dirty="0">
                <a:hlinkClick r:id="rId4"/>
              </a:rPr>
              <a:t>https://livebench.ai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87468"/>
            <a:ext cx="11521278" cy="623047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Enroll for the free "</a:t>
            </a:r>
            <a:r>
              <a:rPr lang="en-US" b="1" dirty="0"/>
              <a:t>AI Basics</a:t>
            </a:r>
            <a:r>
              <a:rPr lang="en-US" dirty="0"/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8828" y="4437112"/>
            <a:ext cx="1750758" cy="1856227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 dirty="0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 dirty="0"/>
              <a:t>AI Chatbots for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845784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1683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170804"/>
            <a:ext cx="287735" cy="38568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495930"/>
            <a:ext cx="4015792" cy="1227675"/>
          </a:xfrm>
          <a:prstGeom prst="wedgeRoundRectCallout">
            <a:avLst>
              <a:gd name="adj1" fmla="val -69744"/>
              <a:gd name="adj2" fmla="val 39555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B8CFE6"/>
      </a:hlink>
      <a:folHlink>
        <a:srgbClr val="8FB4D8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customXml/itemProps3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6045</TotalTime>
  <Words>1659</Words>
  <Application>Microsoft Office PowerPoint</Application>
  <PresentationFormat>Custom</PresentationFormat>
  <Paragraphs>259</Paragraphs>
  <Slides>38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PowerPoint Presentation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The "switch-case" Conditional Statement</vt:lpstr>
      <vt:lpstr>Goods vs. Services</vt:lpstr>
      <vt:lpstr>Pitching Your Product</vt:lpstr>
      <vt:lpstr>PowerPoint Presentation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>Digital Marketing Course</dc:subject>
  <dc:creator>SoftUni Digital</dc:creator>
  <cp:keywords>SoftUni Digital; SoftUni; course</cp:keywords>
  <dc:description>© SoftUni Digital – https://digital.softuni.bg
© Software University – https://softuni.bg
Copyrighted document. Unauthorized copy, reproduction or use is not permitted.</dc:description>
  <cp:lastModifiedBy>Svetlin Nakov</cp:lastModifiedBy>
  <cp:revision>124</cp:revision>
  <dcterms:created xsi:type="dcterms:W3CDTF">2020-05-22T09:36:57Z</dcterms:created>
  <dcterms:modified xsi:type="dcterms:W3CDTF">2024-10-06T22:35:47Z</dcterms:modified>
  <cp:category>digital marketing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