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4" r:id="rId2"/>
  </p:sldMasterIdLst>
  <p:notesMasterIdLst>
    <p:notesMasterId r:id="rId55"/>
  </p:notesMasterIdLst>
  <p:handoutMasterIdLst>
    <p:handoutMasterId r:id="rId56"/>
  </p:handoutMasterIdLst>
  <p:sldIdLst>
    <p:sldId id="522" r:id="rId3"/>
    <p:sldId id="539" r:id="rId4"/>
    <p:sldId id="541" r:id="rId5"/>
    <p:sldId id="523" r:id="rId6"/>
    <p:sldId id="542" r:id="rId7"/>
    <p:sldId id="531" r:id="rId8"/>
    <p:sldId id="543" r:id="rId9"/>
    <p:sldId id="540" r:id="rId10"/>
    <p:sldId id="546" r:id="rId11"/>
    <p:sldId id="552" r:id="rId12"/>
    <p:sldId id="567" r:id="rId13"/>
    <p:sldId id="274" r:id="rId14"/>
    <p:sldId id="459" r:id="rId15"/>
    <p:sldId id="276" r:id="rId16"/>
    <p:sldId id="500" r:id="rId17"/>
    <p:sldId id="581" r:id="rId18"/>
    <p:sldId id="502" r:id="rId19"/>
    <p:sldId id="503" r:id="rId20"/>
    <p:sldId id="420" r:id="rId21"/>
    <p:sldId id="504" r:id="rId22"/>
    <p:sldId id="466" r:id="rId23"/>
    <p:sldId id="496" r:id="rId24"/>
    <p:sldId id="468" r:id="rId25"/>
    <p:sldId id="469" r:id="rId26"/>
    <p:sldId id="505" r:id="rId27"/>
    <p:sldId id="460" r:id="rId28"/>
    <p:sldId id="497" r:id="rId29"/>
    <p:sldId id="471" r:id="rId30"/>
    <p:sldId id="472" r:id="rId31"/>
    <p:sldId id="579" r:id="rId32"/>
    <p:sldId id="580" r:id="rId33"/>
    <p:sldId id="475" r:id="rId34"/>
    <p:sldId id="476" r:id="rId35"/>
    <p:sldId id="478" r:id="rId36"/>
    <p:sldId id="477" r:id="rId37"/>
    <p:sldId id="479" r:id="rId38"/>
    <p:sldId id="453" r:id="rId39"/>
    <p:sldId id="483" r:id="rId40"/>
    <p:sldId id="484" r:id="rId41"/>
    <p:sldId id="485" r:id="rId42"/>
    <p:sldId id="507" r:id="rId43"/>
    <p:sldId id="486" r:id="rId44"/>
    <p:sldId id="487" r:id="rId45"/>
    <p:sldId id="488" r:id="rId46"/>
    <p:sldId id="508" r:id="rId47"/>
    <p:sldId id="494" r:id="rId48"/>
    <p:sldId id="577" r:id="rId49"/>
    <p:sldId id="498" r:id="rId50"/>
    <p:sldId id="562" r:id="rId51"/>
    <p:sldId id="575" r:id="rId52"/>
    <p:sldId id="413" r:id="rId53"/>
    <p:sldId id="501" r:id="rId54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Преговор" id="{C0257C9F-6AA4-4F4C-B2CE-DA948E92B968}">
          <p14:sldIdLst>
            <p14:sldId id="522"/>
            <p14:sldId id="539"/>
            <p14:sldId id="541"/>
            <p14:sldId id="523"/>
            <p14:sldId id="542"/>
            <p14:sldId id="531"/>
            <p14:sldId id="543"/>
            <p14:sldId id="540"/>
            <p14:sldId id="546"/>
            <p14:sldId id="552"/>
            <p14:sldId id="567"/>
          </p14:sldIdLst>
        </p14:section>
        <p14:section name="Default Section" id="{5A55AD5B-30A0-4846-8F24-6943BC7FE70C}">
          <p14:sldIdLst>
            <p14:sldId id="274"/>
            <p14:sldId id="459"/>
            <p14:sldId id="276"/>
          </p14:sldIdLst>
        </p14:section>
        <p14:section name="Switch-case" id="{62FC35DA-830B-4736-9AFA-9927B67FF403}">
          <p14:sldIdLst>
            <p14:sldId id="500"/>
            <p14:sldId id="581"/>
            <p14:sldId id="502"/>
            <p14:sldId id="503"/>
          </p14:sldIdLst>
        </p14:section>
        <p14:section name="Вложени условни конструкции" id="{6F18A84C-1D44-4FC0-9932-505C0BD78FC1}">
          <p14:sldIdLst>
            <p14:sldId id="420"/>
            <p14:sldId id="504"/>
            <p14:sldId id="466"/>
            <p14:sldId id="496"/>
            <p14:sldId id="468"/>
            <p14:sldId id="469"/>
            <p14:sldId id="505"/>
            <p14:sldId id="460"/>
          </p14:sldIdLst>
        </p14:section>
        <p14:section name="По-сложни логически проверки" id="{3AB062C0-8079-4A71-B65B-1F05213509A0}">
          <p14:sldIdLst>
            <p14:sldId id="497"/>
            <p14:sldId id="471"/>
            <p14:sldId id="472"/>
            <p14:sldId id="579"/>
            <p14:sldId id="580"/>
            <p14:sldId id="475"/>
            <p14:sldId id="476"/>
            <p14:sldId id="478"/>
            <p14:sldId id="477"/>
            <p14:sldId id="479"/>
            <p14:sldId id="453"/>
            <p14:sldId id="483"/>
            <p14:sldId id="484"/>
            <p14:sldId id="485"/>
            <p14:sldId id="507"/>
            <p14:sldId id="486"/>
            <p14:sldId id="487"/>
            <p14:sldId id="488"/>
            <p14:sldId id="508"/>
          </p14:sldIdLst>
        </p14:section>
        <p14:section name="End Section" id="{7EDB5B96-9304-4028-B2E5-FC833F673B5D}">
          <p14:sldIdLst>
            <p14:sldId id="494"/>
            <p14:sldId id="577"/>
            <p14:sldId id="498"/>
            <p14:sldId id="562"/>
            <p14:sldId id="575"/>
            <p14:sldId id="413"/>
            <p14:sldId id="50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2A"/>
    <a:srgbClr val="FDFFFF"/>
    <a:srgbClr val="0097CC"/>
    <a:srgbClr val="FFF0D9"/>
    <a:srgbClr val="F0F5FA"/>
    <a:srgbClr val="1A8AFA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Среден стил 2 -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Светъл стил 2 - Акцент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719" autoAdjust="0"/>
    <p:restoredTop sz="94533" autoAdjust="0"/>
  </p:normalViewPr>
  <p:slideViewPr>
    <p:cSldViewPr>
      <p:cViewPr varScale="1">
        <p:scale>
          <a:sx n="105" d="100"/>
          <a:sy n="105" d="100"/>
        </p:scale>
        <p:origin x="156" y="16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viewProps" Target="viewProps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presProps" Target="presProp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24-Oct-19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24-Oct-19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2451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3784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3258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6499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713331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698721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940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8.png"/><Relationship Id="rId9" Type="http://schemas.openxmlformats.org/officeDocument/2006/relationships/image" Target="../media/image20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6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5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4.png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0.jpe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softuni.org/" TargetMode="External"/><Relationship Id="rId4" Type="http://schemas.openxmlformats.org/officeDocument/2006/relationships/image" Target="../media/image31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0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7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5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4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59" y="6035663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89" y="6035663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5" y="254857"/>
            <a:ext cx="10962447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4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39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1742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1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4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24-Oct-19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258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5" y="1355076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2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1" y="6721481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7" y="1353867"/>
            <a:ext cx="7197424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24-Oct-19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954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3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bg-BG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Въпроси</a:t>
            </a: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7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24-Oct-19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0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4550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0" y="1186306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4" y="5017461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59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8" y="1319422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1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4181413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0479965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5812" y="152400"/>
            <a:ext cx="2286319" cy="57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808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9">
            <a:extLst>
              <a:ext uri="{FF2B5EF4-FFF2-40B4-BE49-F238E27FC236}">
                <a16:creationId xmlns:a16="http://schemas.microsoft.com/office/drawing/2014/main" id="{137202EB-ED0E-4E36-AF0D-3C14E1E1796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F2F2189-2658-41D9-B248-2A42750998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B20CF9-A1E5-4594-B6B5-4E33A9373C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105104" y="973900"/>
            <a:ext cx="3788598" cy="439544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0C72FAC-F5FC-4E78-AF2E-5FE88145F87F}"/>
              </a:ext>
            </a:extLst>
          </p:cNvPr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AA82EC-2BC4-4E2F-8DDF-AD19DA7284E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sp>
        <p:nvSpPr>
          <p:cNvPr id="7" name="TextBox 6">
            <a:hlinkClick r:id="rId5" tooltip="Software University Foundaton"/>
            <a:extLst>
              <a:ext uri="{FF2B5EF4-FFF2-40B4-BE49-F238E27FC236}">
                <a16:creationId xmlns:a16="http://schemas.microsoft.com/office/drawing/2014/main" id="{16E2CED5-12CB-4DAB-AB53-DAFC84087DD6}"/>
              </a:ext>
            </a:extLst>
          </p:cNvPr>
          <p:cNvSpPr txBox="1"/>
          <p:nvPr userDrawn="1"/>
        </p:nvSpPr>
        <p:spPr>
          <a:xfrm rot="20630519">
            <a:off x="6532234" y="2513233"/>
            <a:ext cx="419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8" name="TextBox 7">
            <a:hlinkClick r:id="rId5" tooltip="Software University Foundaton"/>
            <a:extLst>
              <a:ext uri="{FF2B5EF4-FFF2-40B4-BE49-F238E27FC236}">
                <a16:creationId xmlns:a16="http://schemas.microsoft.com/office/drawing/2014/main" id="{6AD1C000-AB32-4602-B810-4D9852856055}"/>
              </a:ext>
            </a:extLst>
          </p:cNvPr>
          <p:cNvSpPr txBox="1"/>
          <p:nvPr userDrawn="1"/>
        </p:nvSpPr>
        <p:spPr>
          <a:xfrm rot="1520410">
            <a:off x="4148066" y="2083657"/>
            <a:ext cx="6030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9" name="TextBox 8">
            <a:hlinkClick r:id="rId5" tooltip="Software University Foundaton"/>
            <a:extLst>
              <a:ext uri="{FF2B5EF4-FFF2-40B4-BE49-F238E27FC236}">
                <a16:creationId xmlns:a16="http://schemas.microsoft.com/office/drawing/2014/main" id="{3CE77DE0-66FC-48AC-A23C-2E121AF40F0C}"/>
              </a:ext>
            </a:extLst>
          </p:cNvPr>
          <p:cNvSpPr txBox="1"/>
          <p:nvPr userDrawn="1"/>
        </p:nvSpPr>
        <p:spPr>
          <a:xfrm rot="20630519" flipH="1">
            <a:off x="4951476" y="1556593"/>
            <a:ext cx="794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0" name="TextBox 9">
            <a:hlinkClick r:id="rId5" tooltip="Software University Foundaton"/>
            <a:extLst>
              <a:ext uri="{FF2B5EF4-FFF2-40B4-BE49-F238E27FC236}">
                <a16:creationId xmlns:a16="http://schemas.microsoft.com/office/drawing/2014/main" id="{E7C26DA3-0849-42C5-9508-EF9BFF7C47DB}"/>
              </a:ext>
            </a:extLst>
          </p:cNvPr>
          <p:cNvSpPr txBox="1"/>
          <p:nvPr userDrawn="1"/>
        </p:nvSpPr>
        <p:spPr>
          <a:xfrm rot="1561633" flipH="1">
            <a:off x="4826684" y="2358552"/>
            <a:ext cx="336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1" name="TextBox 10">
            <a:hlinkClick r:id="rId5" tooltip="Software University Foundaton"/>
            <a:extLst>
              <a:ext uri="{FF2B5EF4-FFF2-40B4-BE49-F238E27FC236}">
                <a16:creationId xmlns:a16="http://schemas.microsoft.com/office/drawing/2014/main" id="{AB44A4A6-AE34-4A8F-9077-D6569BF40B0C}"/>
              </a:ext>
            </a:extLst>
          </p:cNvPr>
          <p:cNvSpPr txBox="1"/>
          <p:nvPr userDrawn="1"/>
        </p:nvSpPr>
        <p:spPr>
          <a:xfrm rot="20630519">
            <a:off x="5865601" y="1968054"/>
            <a:ext cx="633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2" name="TextBox 11">
            <a:hlinkClick r:id="rId5" tooltip="Software University Foundaton"/>
            <a:extLst>
              <a:ext uri="{FF2B5EF4-FFF2-40B4-BE49-F238E27FC236}">
                <a16:creationId xmlns:a16="http://schemas.microsoft.com/office/drawing/2014/main" id="{68861D82-7435-41E8-B5ED-398623FC4F51}"/>
              </a:ext>
            </a:extLst>
          </p:cNvPr>
          <p:cNvSpPr txBox="1"/>
          <p:nvPr userDrawn="1"/>
        </p:nvSpPr>
        <p:spPr>
          <a:xfrm rot="20630519">
            <a:off x="6228195" y="4242981"/>
            <a:ext cx="488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3" name="TextBox 12">
            <a:hlinkClick r:id="rId5" tooltip="Software University Foundaton"/>
            <a:extLst>
              <a:ext uri="{FF2B5EF4-FFF2-40B4-BE49-F238E27FC236}">
                <a16:creationId xmlns:a16="http://schemas.microsoft.com/office/drawing/2014/main" id="{C224F999-651D-4A26-8A68-EB68765C5790}"/>
              </a:ext>
            </a:extLst>
          </p:cNvPr>
          <p:cNvSpPr txBox="1"/>
          <p:nvPr userDrawn="1"/>
        </p:nvSpPr>
        <p:spPr>
          <a:xfrm rot="1523920">
            <a:off x="5796155" y="5030876"/>
            <a:ext cx="511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5" name="TextBox 14">
            <a:hlinkClick r:id="rId5" tooltip="Software University Foundaton"/>
            <a:extLst>
              <a:ext uri="{FF2B5EF4-FFF2-40B4-BE49-F238E27FC236}">
                <a16:creationId xmlns:a16="http://schemas.microsoft.com/office/drawing/2014/main" id="{B5855C6E-6513-4A5E-964E-CBB574B2B476}"/>
              </a:ext>
            </a:extLst>
          </p:cNvPr>
          <p:cNvSpPr txBox="1"/>
          <p:nvPr userDrawn="1"/>
        </p:nvSpPr>
        <p:spPr>
          <a:xfrm rot="20630519">
            <a:off x="4719975" y="5267108"/>
            <a:ext cx="890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TextBox 15">
            <a:hlinkClick r:id="rId5" tooltip="Software University Foundaton"/>
            <a:extLst>
              <a:ext uri="{FF2B5EF4-FFF2-40B4-BE49-F238E27FC236}">
                <a16:creationId xmlns:a16="http://schemas.microsoft.com/office/drawing/2014/main" id="{719AA859-1237-4914-865D-8E0CD3AD6567}"/>
              </a:ext>
            </a:extLst>
          </p:cNvPr>
          <p:cNvSpPr txBox="1"/>
          <p:nvPr userDrawn="1"/>
        </p:nvSpPr>
        <p:spPr>
          <a:xfrm rot="20630519">
            <a:off x="4086252" y="4778904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7" name="TextBox 16">
            <a:hlinkClick r:id="rId5" tooltip="Software University Foundaton"/>
            <a:extLst>
              <a:ext uri="{FF2B5EF4-FFF2-40B4-BE49-F238E27FC236}">
                <a16:creationId xmlns:a16="http://schemas.microsoft.com/office/drawing/2014/main" id="{53CC8498-FFA6-457D-8B54-3BF3461CEF7A}"/>
              </a:ext>
            </a:extLst>
          </p:cNvPr>
          <p:cNvSpPr txBox="1"/>
          <p:nvPr userDrawn="1"/>
        </p:nvSpPr>
        <p:spPr>
          <a:xfrm rot="20630519">
            <a:off x="6970550" y="5614702"/>
            <a:ext cx="675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TextBox 18">
            <a:hlinkClick r:id="rId5" tooltip="Software University Foundaton"/>
            <a:extLst>
              <a:ext uri="{FF2B5EF4-FFF2-40B4-BE49-F238E27FC236}">
                <a16:creationId xmlns:a16="http://schemas.microsoft.com/office/drawing/2014/main" id="{2E797E8D-83EB-4466-9FA3-509596EA5568}"/>
              </a:ext>
            </a:extLst>
          </p:cNvPr>
          <p:cNvSpPr txBox="1"/>
          <p:nvPr userDrawn="1"/>
        </p:nvSpPr>
        <p:spPr>
          <a:xfrm rot="20414927">
            <a:off x="4835033" y="3905106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0" name="TextBox 19">
            <a:hlinkClick r:id="rId5" tooltip="Software University Foundaton"/>
            <a:extLst>
              <a:ext uri="{FF2B5EF4-FFF2-40B4-BE49-F238E27FC236}">
                <a16:creationId xmlns:a16="http://schemas.microsoft.com/office/drawing/2014/main" id="{58B95D20-6C4F-4F79-AA1D-E40A00E41053}"/>
              </a:ext>
            </a:extLst>
          </p:cNvPr>
          <p:cNvSpPr txBox="1"/>
          <p:nvPr userDrawn="1"/>
        </p:nvSpPr>
        <p:spPr>
          <a:xfrm rot="20215874">
            <a:off x="3507489" y="531580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1" name="TextBox 20">
            <a:hlinkClick r:id="rId5" tooltip="Software University Foundaton"/>
            <a:extLst>
              <a:ext uri="{FF2B5EF4-FFF2-40B4-BE49-F238E27FC236}">
                <a16:creationId xmlns:a16="http://schemas.microsoft.com/office/drawing/2014/main" id="{2CD5EF91-E0BC-462F-B1B8-6B3F8F1038E5}"/>
              </a:ext>
            </a:extLst>
          </p:cNvPr>
          <p:cNvSpPr txBox="1"/>
          <p:nvPr userDrawn="1"/>
        </p:nvSpPr>
        <p:spPr>
          <a:xfrm rot="1264394">
            <a:off x="5242941" y="551891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2" name="TextBox 21">
            <a:hlinkClick r:id="rId5" tooltip="Software University Foundaton"/>
            <a:extLst>
              <a:ext uri="{FF2B5EF4-FFF2-40B4-BE49-F238E27FC236}">
                <a16:creationId xmlns:a16="http://schemas.microsoft.com/office/drawing/2014/main" id="{6FF45627-4AF4-4071-A0E8-76738F228651}"/>
              </a:ext>
            </a:extLst>
          </p:cNvPr>
          <p:cNvSpPr txBox="1"/>
          <p:nvPr userDrawn="1"/>
        </p:nvSpPr>
        <p:spPr>
          <a:xfrm rot="1264394">
            <a:off x="2558897" y="484363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3" name="TextBox 22">
            <a:hlinkClick r:id="rId5" tooltip="Software University Foundaton"/>
            <a:extLst>
              <a:ext uri="{FF2B5EF4-FFF2-40B4-BE49-F238E27FC236}">
                <a16:creationId xmlns:a16="http://schemas.microsoft.com/office/drawing/2014/main" id="{BF119269-565D-4BCB-BED2-4133229E3330}"/>
              </a:ext>
            </a:extLst>
          </p:cNvPr>
          <p:cNvSpPr txBox="1"/>
          <p:nvPr userDrawn="1"/>
        </p:nvSpPr>
        <p:spPr>
          <a:xfrm rot="19121928">
            <a:off x="1418879" y="5249907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4" name="TextBox 23">
            <a:hlinkClick r:id="rId5" tooltip="Software University Foundaton"/>
            <a:extLst>
              <a:ext uri="{FF2B5EF4-FFF2-40B4-BE49-F238E27FC236}">
                <a16:creationId xmlns:a16="http://schemas.microsoft.com/office/drawing/2014/main" id="{C9FE10EB-E49B-416A-A18D-617D25B2AADB}"/>
              </a:ext>
            </a:extLst>
          </p:cNvPr>
          <p:cNvSpPr txBox="1"/>
          <p:nvPr userDrawn="1"/>
        </p:nvSpPr>
        <p:spPr>
          <a:xfrm rot="1264394">
            <a:off x="5389325" y="248116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5" name="TextBox 24">
            <a:hlinkClick r:id="rId5" tooltip="Software University Foundaton"/>
            <a:extLst>
              <a:ext uri="{FF2B5EF4-FFF2-40B4-BE49-F238E27FC236}">
                <a16:creationId xmlns:a16="http://schemas.microsoft.com/office/drawing/2014/main" id="{B9FCDDF2-3137-4E34-B264-5F180611DC0D}"/>
              </a:ext>
            </a:extLst>
          </p:cNvPr>
          <p:cNvSpPr txBox="1"/>
          <p:nvPr userDrawn="1"/>
        </p:nvSpPr>
        <p:spPr>
          <a:xfrm rot="1264394">
            <a:off x="6616653" y="149108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6" name="TextBox 25">
            <a:hlinkClick r:id="rId5" tooltip="Software University Foundaton"/>
            <a:extLst>
              <a:ext uri="{FF2B5EF4-FFF2-40B4-BE49-F238E27FC236}">
                <a16:creationId xmlns:a16="http://schemas.microsoft.com/office/drawing/2014/main" id="{F4930118-998D-499A-B37E-D5577CC1A7E4}"/>
              </a:ext>
            </a:extLst>
          </p:cNvPr>
          <p:cNvSpPr txBox="1"/>
          <p:nvPr userDrawn="1"/>
        </p:nvSpPr>
        <p:spPr>
          <a:xfrm rot="20252314">
            <a:off x="3926026" y="2616560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  <a:extLst>
              <a:ext uri="{FF2B5EF4-FFF2-40B4-BE49-F238E27FC236}">
                <a16:creationId xmlns:a16="http://schemas.microsoft.com/office/drawing/2014/main" id="{A0EE0643-28B4-437C-A977-17D2723F8213}"/>
              </a:ext>
            </a:extLst>
          </p:cNvPr>
          <p:cNvSpPr txBox="1"/>
          <p:nvPr userDrawn="1"/>
        </p:nvSpPr>
        <p:spPr>
          <a:xfrm rot="20585427">
            <a:off x="5423905" y="1263054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8" name="TextBox 27">
            <a:hlinkClick r:id="rId5" tooltip="Software University Foundaton"/>
            <a:extLst>
              <a:ext uri="{FF2B5EF4-FFF2-40B4-BE49-F238E27FC236}">
                <a16:creationId xmlns:a16="http://schemas.microsoft.com/office/drawing/2014/main" id="{ADAF237D-C784-4665-8DD2-A2B085FC2CAF}"/>
              </a:ext>
            </a:extLst>
          </p:cNvPr>
          <p:cNvSpPr txBox="1"/>
          <p:nvPr userDrawn="1"/>
        </p:nvSpPr>
        <p:spPr>
          <a:xfrm rot="1264394">
            <a:off x="6357616" y="492300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9" name="TextBox 28">
            <a:hlinkClick r:id="rId5" tooltip="Software University Foundaton"/>
            <a:extLst>
              <a:ext uri="{FF2B5EF4-FFF2-40B4-BE49-F238E27FC236}">
                <a16:creationId xmlns:a16="http://schemas.microsoft.com/office/drawing/2014/main" id="{012AF389-E695-4054-9706-588DCD4FD543}"/>
              </a:ext>
            </a:extLst>
          </p:cNvPr>
          <p:cNvSpPr txBox="1"/>
          <p:nvPr userDrawn="1"/>
        </p:nvSpPr>
        <p:spPr>
          <a:xfrm rot="2248444">
            <a:off x="3177255" y="1174443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30" name="TextBox 29">
            <a:hlinkClick r:id="rId5" tooltip="Software University Foundaton"/>
            <a:extLst>
              <a:ext uri="{FF2B5EF4-FFF2-40B4-BE49-F238E27FC236}">
                <a16:creationId xmlns:a16="http://schemas.microsoft.com/office/drawing/2014/main" id="{98678852-FD82-4E90-BE26-4D9E01678873}"/>
              </a:ext>
            </a:extLst>
          </p:cNvPr>
          <p:cNvSpPr txBox="1"/>
          <p:nvPr userDrawn="1"/>
        </p:nvSpPr>
        <p:spPr>
          <a:xfrm rot="20630519">
            <a:off x="2538020" y="5819780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8021281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24-Oct-19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6412" y="309941"/>
            <a:ext cx="2286319" cy="57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7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0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64660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7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3"/>
            <a:ext cx="8180332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24-Oct-19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205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7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0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3733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ock sche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-3471" y="0"/>
            <a:ext cx="687683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709" y="5098868"/>
            <a:ext cx="779006" cy="1729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7921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24-Oct-19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657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1" y="3314703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3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24-Oct-19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576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24-Oct-19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0524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" y="6184672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4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2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0"/>
            <a:ext cx="5424735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0"/>
            <a:ext cx="5424734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7" y="6390559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24-Oct-19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478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7" y="6397195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24-Oct-19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69" y="6397195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98651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90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7" r:id="rId14"/>
    <p:sldLayoutId id="2147483688" r:id="rId15"/>
    <p:sldLayoutId id="2147483689" r:id="rId16"/>
    <p:sldLayoutId id="2147483662" r:id="rId17"/>
    <p:sldLayoutId id="2147483691" r:id="rId18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3.png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li.do/" TargetMode="Externa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1013#0" TargetMode="Externa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1013#0" TargetMode="Externa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1013#2" TargetMode="Externa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1013#3" TargetMode="Externa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pngimg.com/download/28849" TargetMode="External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1013#3" TargetMode="Externa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1013#4" TargetMode="Externa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1013#5" TargetMode="Externa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judge.softuni.bg/Contests/Compete/Index/1013#7" TargetMode="External"/><Relationship Id="rId4" Type="http://schemas.openxmlformats.org/officeDocument/2006/relationships/image" Target="../media/image42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1013#7" TargetMode="Externa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Compete/Index/1013#8" TargetMode="External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Compete/Index/1013#8" TargetMode="Externa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programming-basic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52.png"/><Relationship Id="rId26" Type="http://schemas.openxmlformats.org/officeDocument/2006/relationships/image" Target="../media/image56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49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51.png"/><Relationship Id="rId20" Type="http://schemas.openxmlformats.org/officeDocument/2006/relationships/image" Target="../media/image5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6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55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48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45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50.png"/><Relationship Id="rId22" Type="http://schemas.openxmlformats.org/officeDocument/2006/relationships/image" Target="../media/image5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jpeg"/><Relationship Id="rId3" Type="http://schemas.openxmlformats.org/officeDocument/2006/relationships/hyperlink" Target="https://www.is-bg.net/" TargetMode="External"/><Relationship Id="rId7" Type="http://schemas.openxmlformats.org/officeDocument/2006/relationships/hyperlink" Target="http://www.world-of-myths.com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8.png"/><Relationship Id="rId5" Type="http://schemas.openxmlformats.org/officeDocument/2006/relationships/hyperlink" Target="https://www.onebitsoftware.net/" TargetMode="External"/><Relationship Id="rId10" Type="http://schemas.openxmlformats.org/officeDocument/2006/relationships/image" Target="../media/image60.gif"/><Relationship Id="rId4" Type="http://schemas.openxmlformats.org/officeDocument/2006/relationships/image" Target="../media/image57.jpeg"/><Relationship Id="rId9" Type="http://schemas.openxmlformats.org/officeDocument/2006/relationships/hyperlink" Target="https://www.lukanet.com/" TargetMode="Externa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1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s://csharp-book.softuni.bg/" TargetMode="Externa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foundation/" TargetMode="External"/><Relationship Id="rId2" Type="http://schemas.openxmlformats.org/officeDocument/2006/relationships/hyperlink" Target="http://softuni.bg/" TargetMode="Externa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://forum.softuni.bg/" TargetMode="External"/><Relationship Id="rId4" Type="http://schemas.openxmlformats.org/officeDocument/2006/relationships/hyperlink" Target="https://www.facebook.com/SoftwareUniversity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3F2A00-F054-44D7-8B60-8777B863D5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91A796-775B-4169-B78B-977550C901D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1026" name="Picture 2" descr="Ð¡Ð²ÑÑÐ·Ð°Ð½Ð¾ Ð¸Ð·Ð¾Ð±ÑÐ°Ð¶ÐµÐ½Ð¸Ðµ">
            <a:extLst>
              <a:ext uri="{FF2B5EF4-FFF2-40B4-BE49-F238E27FC236}">
                <a16:creationId xmlns:a16="http://schemas.microsoft.com/office/drawing/2014/main" id="{933A1FEE-0D74-4291-9197-45C891F6CF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6212" y="1385091"/>
            <a:ext cx="2285999" cy="2285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1038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671" y="1190234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6"/>
            </a:pPr>
            <a:r>
              <a:rPr lang="bg-BG" dirty="0"/>
              <a:t>Какво ще се отпечата на конзолата, ако изпълним следната логическа проверка</a:t>
            </a:r>
            <a:r>
              <a:rPr lang="en-US" dirty="0"/>
              <a:t>:</a:t>
            </a:r>
          </a:p>
          <a:p>
            <a:pPr marL="514350" indent="-514350">
              <a:buAutoNum type="arabicPeriod" startAt="6"/>
            </a:pPr>
            <a:endParaRPr lang="bg-BG" dirty="0"/>
          </a:p>
          <a:p>
            <a:pPr marL="514350" indent="-514350">
              <a:buFont typeface="+mj-lt"/>
              <a:buAutoNum type="arabicPeriod" startAt="6"/>
            </a:pPr>
            <a:endParaRPr lang="en-US" dirty="0"/>
          </a:p>
          <a:p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9012471" y="4274725"/>
            <a:ext cx="3151103" cy="1476635"/>
            <a:chOff x="1047227" y="4098001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1229" y="4297907"/>
              <a:ext cx="5204848" cy="1744485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Compile time error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9040790" y="2639780"/>
            <a:ext cx="3148035" cy="1266985"/>
            <a:chOff x="8967919" y="2302916"/>
            <a:chExt cx="3148035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68070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078243" y="2573455"/>
              <a:ext cx="3037711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No permission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057ED6C6-C64A-41C3-9B4B-0705318BDE88}"/>
              </a:ext>
            </a:extLst>
          </p:cNvPr>
          <p:cNvSpPr txBox="1">
            <a:spLocks/>
          </p:cNvSpPr>
          <p:nvPr/>
        </p:nvSpPr>
        <p:spPr>
          <a:xfrm>
            <a:off x="649634" y="2455932"/>
            <a:ext cx="6437782" cy="42192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string role = "Administrator";</a:t>
            </a:r>
          </a:p>
          <a:p>
            <a:r>
              <a:rPr lang="en-US" sz="2000" dirty="0"/>
              <a:t>if (role != "Administrator") </a:t>
            </a:r>
          </a:p>
          <a:p>
            <a:r>
              <a:rPr lang="en-US" sz="2000" dirty="0"/>
              <a:t>{</a:t>
            </a:r>
          </a:p>
          <a:p>
            <a:r>
              <a:rPr lang="en-US" sz="2000" dirty="0"/>
              <a:t>  Console.WriteLine("No permission");</a:t>
            </a:r>
          </a:p>
          <a:p>
            <a:r>
              <a:rPr lang="en-US" sz="2000" dirty="0"/>
              <a:t>}</a:t>
            </a:r>
          </a:p>
          <a:p>
            <a:r>
              <a:rPr lang="en-US" sz="2000" dirty="0"/>
              <a:t>else </a:t>
            </a:r>
          </a:p>
          <a:p>
            <a:r>
              <a:rPr lang="en-US" sz="2000" dirty="0"/>
              <a:t>{</a:t>
            </a:r>
          </a:p>
          <a:p>
            <a:r>
              <a:rPr lang="en-US" sz="2000" dirty="0"/>
              <a:t>  Console.WriteLine("Welcome");</a:t>
            </a:r>
          </a:p>
          <a:p>
            <a:r>
              <a:rPr lang="en-US" sz="2000" dirty="0"/>
              <a:t>}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6165970" y="3946088"/>
            <a:ext cx="2921353" cy="1901866"/>
            <a:chOff x="5179086" y="4570824"/>
            <a:chExt cx="3410483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179086" y="5339166"/>
              <a:ext cx="3375809" cy="99009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No output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6444293" y="2249102"/>
            <a:ext cx="2533939" cy="1266985"/>
            <a:chOff x="1152867" y="3205863"/>
            <a:chExt cx="4114800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152867" y="3205863"/>
              <a:ext cx="4114800" cy="1493675"/>
            </a:xfrm>
            <a:prstGeom prst="wedgeRoundRectCallout">
              <a:avLst>
                <a:gd name="adj1" fmla="val 35039"/>
                <a:gd name="adj2" fmla="val 62263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1179170" y="3515556"/>
              <a:ext cx="4070632" cy="9396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"Welcome"</a:t>
              </a:r>
              <a:endParaRPr lang="en-US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14546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671" y="1190234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6"/>
            </a:pPr>
            <a:r>
              <a:rPr lang="bg-BG" dirty="0"/>
              <a:t>Какво ще се отпечата на конзолата, ако изпълним следната логическа проверка</a:t>
            </a:r>
            <a:r>
              <a:rPr lang="en-US" dirty="0"/>
              <a:t>:</a:t>
            </a:r>
          </a:p>
          <a:p>
            <a:pPr marL="514350" indent="-514350">
              <a:buAutoNum type="arabicPeriod" startAt="6"/>
            </a:pPr>
            <a:endParaRPr lang="bg-BG" dirty="0"/>
          </a:p>
          <a:p>
            <a:pPr marL="514350" indent="-514350">
              <a:buFont typeface="+mj-lt"/>
              <a:buAutoNum type="arabicPeriod" startAt="6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9634" y="2455932"/>
            <a:ext cx="6437782" cy="4219205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r>
              <a:rPr lang="en-US" sz="2000" dirty="0"/>
              <a:t>string role = "Administrator";</a:t>
            </a:r>
          </a:p>
          <a:p>
            <a:r>
              <a:rPr lang="en-US" sz="2000" dirty="0"/>
              <a:t>if (role != "Administrator") </a:t>
            </a:r>
          </a:p>
          <a:p>
            <a:r>
              <a:rPr lang="en-US" sz="2000" dirty="0"/>
              <a:t>{</a:t>
            </a:r>
          </a:p>
          <a:p>
            <a:r>
              <a:rPr lang="en-US" sz="2000" dirty="0"/>
              <a:t>  Console.WriteLine("No permission");</a:t>
            </a:r>
          </a:p>
          <a:p>
            <a:r>
              <a:rPr lang="en-US" sz="2000" dirty="0"/>
              <a:t>}</a:t>
            </a:r>
          </a:p>
          <a:p>
            <a:r>
              <a:rPr lang="en-US" sz="2000" dirty="0"/>
              <a:t>else </a:t>
            </a:r>
          </a:p>
          <a:p>
            <a:r>
              <a:rPr lang="en-US" sz="2000" dirty="0"/>
              <a:t>{</a:t>
            </a:r>
          </a:p>
          <a:p>
            <a:r>
              <a:rPr lang="en-US" sz="2000" dirty="0"/>
              <a:t>  Console.WriteLine("Welcome");</a:t>
            </a:r>
          </a:p>
          <a:p>
            <a:r>
              <a:rPr lang="en-US" sz="2000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F7890C7-7939-4613-BB22-58806C2CD4CA}"/>
              </a:ext>
            </a:extLst>
          </p:cNvPr>
          <p:cNvGrpSpPr/>
          <p:nvPr/>
        </p:nvGrpSpPr>
        <p:grpSpPr>
          <a:xfrm>
            <a:off x="9012471" y="4274725"/>
            <a:ext cx="3151103" cy="1476635"/>
            <a:chOff x="1047227" y="4098001"/>
            <a:chExt cx="5767434" cy="2021280"/>
          </a:xfrm>
          <a:solidFill>
            <a:srgbClr val="60BFB7"/>
          </a:solidFill>
        </p:grpSpPr>
        <p:sp>
          <p:nvSpPr>
            <p:cNvPr id="32" name="Speech Bubble: Rectangle with Corners Rounded 31">
              <a:extLst>
                <a:ext uri="{FF2B5EF4-FFF2-40B4-BE49-F238E27FC236}">
                  <a16:creationId xmlns:a16="http://schemas.microsoft.com/office/drawing/2014/main" id="{FE42A060-3551-421E-B7C0-164F785A3B37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5F718CE-9745-4F56-A5C7-8093246B8560}"/>
                </a:ext>
              </a:extLst>
            </p:cNvPr>
            <p:cNvSpPr txBox="1"/>
            <p:nvPr/>
          </p:nvSpPr>
          <p:spPr>
            <a:xfrm>
              <a:off x="1321229" y="4297907"/>
              <a:ext cx="5204848" cy="174448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Compile time error</a:t>
              </a:r>
              <a:endParaRPr lang="en-US" sz="4000" dirty="0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21CD89B9-3270-4C49-A338-523AAC6AD4CF}"/>
              </a:ext>
            </a:extLst>
          </p:cNvPr>
          <p:cNvGrpSpPr/>
          <p:nvPr/>
        </p:nvGrpSpPr>
        <p:grpSpPr>
          <a:xfrm>
            <a:off x="6165970" y="3946088"/>
            <a:ext cx="2921353" cy="1901866"/>
            <a:chOff x="5179086" y="4570824"/>
            <a:chExt cx="3410483" cy="2438818"/>
          </a:xfrm>
        </p:grpSpPr>
        <p:sp>
          <p:nvSpPr>
            <p:cNvPr id="35" name="Speech Bubble: Oval 34">
              <a:extLst>
                <a:ext uri="{FF2B5EF4-FFF2-40B4-BE49-F238E27FC236}">
                  <a16:creationId xmlns:a16="http://schemas.microsoft.com/office/drawing/2014/main" id="{28FF1139-1680-4834-BACF-5F4FC0089E73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A6ED3DF-CDAA-4E73-90B0-BEACD94A6623}"/>
                </a:ext>
              </a:extLst>
            </p:cNvPr>
            <p:cNvSpPr txBox="1"/>
            <p:nvPr/>
          </p:nvSpPr>
          <p:spPr>
            <a:xfrm>
              <a:off x="5179086" y="5339166"/>
              <a:ext cx="3375809" cy="99009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No output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FC45CDC-C3FB-4A5E-9E17-A4B438E31685}"/>
              </a:ext>
            </a:extLst>
          </p:cNvPr>
          <p:cNvGrpSpPr/>
          <p:nvPr/>
        </p:nvGrpSpPr>
        <p:grpSpPr>
          <a:xfrm>
            <a:off x="6444293" y="2249102"/>
            <a:ext cx="2533939" cy="1266985"/>
            <a:chOff x="1152867" y="3205863"/>
            <a:chExt cx="4114800" cy="1493675"/>
          </a:xfrm>
        </p:grpSpPr>
        <p:sp>
          <p:nvSpPr>
            <p:cNvPr id="38" name="Speech Bubble: Rectangle with Corners Rounded 37">
              <a:extLst>
                <a:ext uri="{FF2B5EF4-FFF2-40B4-BE49-F238E27FC236}">
                  <a16:creationId xmlns:a16="http://schemas.microsoft.com/office/drawing/2014/main" id="{47414563-6803-48A0-B5DB-C7E9CE674445}"/>
                </a:ext>
              </a:extLst>
            </p:cNvPr>
            <p:cNvSpPr/>
            <p:nvPr/>
          </p:nvSpPr>
          <p:spPr bwMode="auto">
            <a:xfrm>
              <a:off x="1152867" y="3205863"/>
              <a:ext cx="4114800" cy="1493675"/>
            </a:xfrm>
            <a:prstGeom prst="wedgeRoundRectCallout">
              <a:avLst>
                <a:gd name="adj1" fmla="val 35039"/>
                <a:gd name="adj2" fmla="val 62263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360DD2E-05DD-4944-856A-7F503F2B4683}"/>
                </a:ext>
              </a:extLst>
            </p:cNvPr>
            <p:cNvSpPr txBox="1"/>
            <p:nvPr/>
          </p:nvSpPr>
          <p:spPr>
            <a:xfrm>
              <a:off x="1179170" y="3515556"/>
              <a:ext cx="4070632" cy="9396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"Welcome"</a:t>
              </a:r>
              <a:endParaRPr lang="en-US" sz="4000" dirty="0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D230862-249A-4239-A8CB-6CEDBC986695}"/>
              </a:ext>
            </a:extLst>
          </p:cNvPr>
          <p:cNvGrpSpPr/>
          <p:nvPr/>
        </p:nvGrpSpPr>
        <p:grpSpPr>
          <a:xfrm>
            <a:off x="9040790" y="2639780"/>
            <a:ext cx="3148035" cy="1266985"/>
            <a:chOff x="8967919" y="2302916"/>
            <a:chExt cx="3148035" cy="1266985"/>
          </a:xfrm>
        </p:grpSpPr>
        <p:sp>
          <p:nvSpPr>
            <p:cNvPr id="41" name="Speech Bubble: Rectangle with Corners Rounded 40">
              <a:extLst>
                <a:ext uri="{FF2B5EF4-FFF2-40B4-BE49-F238E27FC236}">
                  <a16:creationId xmlns:a16="http://schemas.microsoft.com/office/drawing/2014/main" id="{4EC74F44-7E33-446D-8A6B-DCA2AB16DDC2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68070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0078104-BD09-4294-B3AA-224F5D1FEC65}"/>
                </a:ext>
              </a:extLst>
            </p:cNvPr>
            <p:cNvSpPr txBox="1"/>
            <p:nvPr/>
          </p:nvSpPr>
          <p:spPr>
            <a:xfrm>
              <a:off x="9078243" y="2573455"/>
              <a:ext cx="3037711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No permission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9934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bg-BG" dirty="0"/>
              <a:t>Вложени </a:t>
            </a:r>
            <a:r>
              <a:rPr lang="en-US" dirty="0"/>
              <a:t>if </a:t>
            </a:r>
            <a:r>
              <a:rPr lang="bg-BG" dirty="0"/>
              <a:t>конструкции и</a:t>
            </a:r>
            <a:br>
              <a:rPr lang="bg-BG" dirty="0"/>
            </a:br>
            <a:r>
              <a:rPr lang="bg-BG" dirty="0"/>
              <a:t>по-сложни логически условия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По-сложни проверки</a:t>
            </a:r>
            <a:endParaRPr lang="en-US" dirty="0"/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455612" y="5029200"/>
            <a:ext cx="2950749" cy="382788"/>
          </a:xfrm>
        </p:spPr>
        <p:txBody>
          <a:bodyPr/>
          <a:lstStyle/>
          <a:p>
            <a:pPr algn="l"/>
            <a:r>
              <a:rPr lang="bg-BG" noProof="1">
                <a:solidFill>
                  <a:schemeClr val="tx1"/>
                </a:solidFill>
              </a:rPr>
              <a:t>СофтУни</a:t>
            </a:r>
            <a:endParaRPr lang="en-US" noProof="1">
              <a:solidFill>
                <a:schemeClr val="tx1"/>
              </a:solidFill>
            </a:endParaRPr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455612" y="5394683"/>
            <a:ext cx="2950749" cy="382788"/>
          </a:xfrm>
        </p:spPr>
        <p:txBody>
          <a:bodyPr/>
          <a:lstStyle/>
          <a:p>
            <a:pPr algn="l"/>
            <a:r>
              <a:rPr lang="bg-BG" sz="2000" noProof="1">
                <a:solidFill>
                  <a:schemeClr val="tx1"/>
                </a:solidFill>
              </a:rPr>
              <a:t>Преподавателски</a:t>
            </a:r>
            <a:r>
              <a:rPr lang="bg-BG" sz="2000" dirty="0">
                <a:solidFill>
                  <a:schemeClr val="tx1"/>
                </a:solidFill>
              </a:rPr>
              <a:t> екип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8837612" y="6172200"/>
            <a:ext cx="2950749" cy="382788"/>
          </a:xfrm>
        </p:spPr>
        <p:txBody>
          <a:bodyPr/>
          <a:lstStyle/>
          <a:p>
            <a:pPr algn="r"/>
            <a:r>
              <a:rPr lang="bg-BG" sz="2000" dirty="0"/>
              <a:t>Софтуерен университет</a:t>
            </a:r>
            <a:endParaRPr lang="en-US" sz="2000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8685212" y="5867400"/>
            <a:ext cx="2950749" cy="351754"/>
          </a:xfrm>
        </p:spPr>
        <p:txBody>
          <a:bodyPr/>
          <a:lstStyle/>
          <a:p>
            <a:pPr algn="r"/>
            <a:r>
              <a:rPr lang="en-US" sz="1800" dirty="0">
                <a:hlinkClick r:id="rId3"/>
              </a:rPr>
              <a:t>http://softuni.bg</a:t>
            </a:r>
            <a:endParaRPr lang="en-US" sz="1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385" y="2373756"/>
            <a:ext cx="2230923" cy="57158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6E71065-3B72-4021-9DD9-9C07F3434FA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685" y="2551279"/>
            <a:ext cx="2932841" cy="2469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dirty="0">
                <a:solidFill>
                  <a:schemeClr val="tx2">
                    <a:lumMod val="75000"/>
                  </a:schemeClr>
                </a:solidFill>
                <a:hlinkClick r:id="rId2"/>
              </a:rPr>
              <a:t>sli.do</a:t>
            </a:r>
            <a:br>
              <a:rPr lang="en-US" sz="6000" b="1" dirty="0"/>
            </a:br>
            <a:r>
              <a:rPr lang="en-US" sz="11500" b="1" dirty="0"/>
              <a:t>#pb-oct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Имате въпрос</a:t>
            </a:r>
            <a:r>
              <a:rPr lang="en-US" dirty="0"/>
              <a:t>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325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379412" y="1388889"/>
            <a:ext cx="6742197" cy="55300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g-BG" dirty="0"/>
              <a:t>1. Проверки за съвпадение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. </a:t>
            </a:r>
            <a:r>
              <a:rPr lang="bg-BG" dirty="0"/>
              <a:t>Вложени</a:t>
            </a:r>
            <a:r>
              <a:rPr lang="en-US" dirty="0"/>
              <a:t> </a:t>
            </a:r>
            <a:r>
              <a:rPr lang="bg-BG" dirty="0"/>
              <a:t>условни конструкции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3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. </a:t>
            </a:r>
            <a:r>
              <a:rPr lang="bg-BG" dirty="0"/>
              <a:t>По-сложни проверки</a:t>
            </a:r>
          </a:p>
          <a:p>
            <a:pPr marL="723900" lvl="1" indent="-420688"/>
            <a:r>
              <a:rPr lang="bg-BG" dirty="0"/>
              <a:t>Логическо "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и</a:t>
            </a:r>
            <a:r>
              <a:rPr lang="bg-BG" dirty="0"/>
              <a:t>"</a:t>
            </a:r>
            <a:r>
              <a:rPr lang="en-US" dirty="0"/>
              <a:t>, "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или</a:t>
            </a:r>
            <a:r>
              <a:rPr lang="bg-BG" dirty="0"/>
              <a:t>",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отрицание</a:t>
            </a:r>
            <a:r>
              <a:rPr lang="bg-BG" dirty="0"/>
              <a:t> и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приоритет на условия</a:t>
            </a:r>
          </a:p>
          <a:p>
            <a:pPr marL="0" indent="-229854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4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. Решаване на изпитни задачи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0030" y="1388889"/>
            <a:ext cx="3800782" cy="4665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Работи като поредица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if/else if/else if…</a:t>
            </a:r>
            <a:endParaRPr lang="en-US" sz="3200" dirty="0"/>
          </a:p>
        </p:txBody>
      </p:sp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Условна конструкция </a:t>
            </a:r>
            <a:r>
              <a:rPr lang="en-US" dirty="0">
                <a:latin typeface="Consolas" panose="020B0609020204030204" pitchFamily="49" charset="0"/>
              </a:rPr>
              <a:t>switch-case</a:t>
            </a:r>
            <a:endParaRPr lang="bg-BG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463876" name="Rectangle 4"/>
          <p:cNvSpPr>
            <a:spLocks noChangeArrowheads="1"/>
          </p:cNvSpPr>
          <p:nvPr/>
        </p:nvSpPr>
        <p:spPr bwMode="auto">
          <a:xfrm>
            <a:off x="4259445" y="2049527"/>
            <a:ext cx="3352800" cy="465358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switch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(...)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case</a:t>
            </a: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...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…: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bg-BG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code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...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:</a:t>
            </a:r>
            <a:endParaRPr lang="bg-BG" sz="2600" b="1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bg-BG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code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default: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:</a:t>
            </a:r>
            <a:endParaRPr lang="bg-BG" sz="2600" b="1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bg-BG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code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5F087A44-4E2D-4316-8D05-DB28D7C2E5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306" y="2400232"/>
            <a:ext cx="2570320" cy="1396426"/>
          </a:xfrm>
          <a:prstGeom prst="wedgeRoundRectCallout">
            <a:avLst>
              <a:gd name="adj1" fmla="val -60723"/>
              <a:gd name="adj2" fmla="val -4741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Условието в </a:t>
            </a:r>
            <a:r>
              <a:rPr lang="en-US" sz="2800" b="1" dirty="0">
                <a:solidFill>
                  <a:schemeClr val="bg2"/>
                </a:solidFill>
                <a:latin typeface="Consolas" panose="020B0609020204030204" pitchFamily="49" charset="0"/>
              </a:rPr>
              <a:t>switch</a:t>
            </a:r>
            <a:r>
              <a:rPr lang="bg-BG" sz="2800" b="1" dirty="0">
                <a:solidFill>
                  <a:schemeClr val="bg2"/>
                </a:solidFill>
              </a:rPr>
              <a:t> </a:t>
            </a:r>
            <a:r>
              <a:rPr lang="en-US" sz="2800" b="1" dirty="0">
                <a:solidFill>
                  <a:schemeClr val="bg2"/>
                </a:solidFill>
                <a:latin typeface="Consolas" panose="020B0609020204030204" pitchFamily="49" charset="0"/>
              </a:rPr>
              <a:t>case</a:t>
            </a:r>
            <a:r>
              <a:rPr lang="bg-BG" sz="2800" b="1" dirty="0">
                <a:solidFill>
                  <a:schemeClr val="bg1"/>
                </a:solidFill>
              </a:rPr>
              <a:t> </a:t>
            </a:r>
            <a:r>
              <a:rPr lang="bg-BG" sz="2800" b="1" dirty="0">
                <a:solidFill>
                  <a:srgbClr val="FFFFFF"/>
                </a:solidFill>
              </a:rPr>
              <a:t>е стойност</a:t>
            </a:r>
          </a:p>
        </p:txBody>
      </p:sp>
      <p:sp>
        <p:nvSpPr>
          <p:cNvPr id="11" name="AutoShape 7">
            <a:extLst>
              <a:ext uri="{FF2B5EF4-FFF2-40B4-BE49-F238E27FC236}">
                <a16:creationId xmlns:a16="http://schemas.microsoft.com/office/drawing/2014/main" id="{9B7F0EE0-F803-4F0A-A1B6-5CBA9EA919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560" y="3276600"/>
            <a:ext cx="3544741" cy="1396426"/>
          </a:xfrm>
          <a:prstGeom prst="wedgeRoundRectCallout">
            <a:avLst>
              <a:gd name="adj1" fmla="val 60950"/>
              <a:gd name="adj2" fmla="val -3106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Изброяване на условия </a:t>
            </a:r>
            <a:r>
              <a:rPr lang="en-US" sz="2800" b="1" dirty="0">
                <a:solidFill>
                  <a:srgbClr val="FFFFFF"/>
                </a:solidFill>
              </a:rPr>
              <a:t>(</a:t>
            </a:r>
            <a:r>
              <a:rPr lang="bg-BG" sz="2800" b="1" dirty="0">
                <a:solidFill>
                  <a:schemeClr val="bg2"/>
                </a:solidFill>
              </a:rPr>
              <a:t>стойности</a:t>
            </a:r>
            <a:r>
              <a:rPr lang="en-US" sz="2800" b="1" dirty="0">
                <a:solidFill>
                  <a:schemeClr val="bg2"/>
                </a:solidFill>
              </a:rPr>
              <a:t>)</a:t>
            </a:r>
            <a:r>
              <a:rPr lang="bg-BG" sz="2800" b="1" dirty="0">
                <a:solidFill>
                  <a:srgbClr val="FFFFFF"/>
                </a:solidFill>
              </a:rPr>
              <a:t> за проверката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4082C5-4D7C-40B5-8738-A16F89CDCEC7}"/>
              </a:ext>
            </a:extLst>
          </p:cNvPr>
          <p:cNvSpPr/>
          <p:nvPr/>
        </p:nvSpPr>
        <p:spPr>
          <a:xfrm>
            <a:off x="4827674" y="2821817"/>
            <a:ext cx="1723938" cy="2305992"/>
          </a:xfrm>
          <a:prstGeom prst="rect">
            <a:avLst/>
          </a:prstGeom>
          <a:noFill/>
          <a:ln w="50800">
            <a:solidFill>
              <a:srgbClr val="FFA7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4" name="AutoShape 7">
            <a:extLst>
              <a:ext uri="{FF2B5EF4-FFF2-40B4-BE49-F238E27FC236}">
                <a16:creationId xmlns:a16="http://schemas.microsoft.com/office/drawing/2014/main" id="{6A527F12-4001-44AE-A55D-8045150151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6397" y="4914612"/>
            <a:ext cx="4497386" cy="1396427"/>
          </a:xfrm>
          <a:prstGeom prst="wedgeRoundRectCallout">
            <a:avLst>
              <a:gd name="adj1" fmla="val -58104"/>
              <a:gd name="adj2" fmla="val -601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Код, който ще се изпълни, </a:t>
            </a:r>
            <a:r>
              <a:rPr lang="bg-BG" sz="2800" b="1" dirty="0">
                <a:solidFill>
                  <a:schemeClr val="bg2"/>
                </a:solidFill>
              </a:rPr>
              <a:t>ако няма съвпадение с </a:t>
            </a:r>
            <a:r>
              <a:rPr lang="bg-BG" sz="2800" b="1" dirty="0">
                <a:solidFill>
                  <a:srgbClr val="FFFFFF"/>
                </a:solidFill>
              </a:rPr>
              <a:t>нито един случай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C62871-31FE-417D-BEF7-57C3F190C2F9}"/>
              </a:ext>
            </a:extLst>
          </p:cNvPr>
          <p:cNvSpPr/>
          <p:nvPr/>
        </p:nvSpPr>
        <p:spPr>
          <a:xfrm>
            <a:off x="4827674" y="5127809"/>
            <a:ext cx="1723938" cy="1131254"/>
          </a:xfrm>
          <a:prstGeom prst="rect">
            <a:avLst/>
          </a:prstGeom>
          <a:noFill/>
          <a:ln w="50800">
            <a:solidFill>
              <a:srgbClr val="FFA7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422833056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3876" grpId="0" animBg="1"/>
      <p:bldP spid="9" grpId="0" animBg="1"/>
      <p:bldP spid="11" grpId="0" animBg="1"/>
      <p:bldP spid="7" grpId="0" animBg="1"/>
      <p:bldP spid="14" grpId="0" animBg="1"/>
      <p:bldP spid="1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355" y="1267872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Напишете програма, която: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Чете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цяло число</a:t>
            </a:r>
            <a:r>
              <a:rPr lang="bg-BG" sz="3000" dirty="0"/>
              <a:t>,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  </a:t>
            </a:r>
            <a:r>
              <a:rPr lang="bg-BG" sz="3000" dirty="0"/>
              <a:t>въведено от потребителя</a:t>
            </a:r>
            <a:endParaRPr lang="en-US" sz="3000" dirty="0"/>
          </a:p>
          <a:p>
            <a:pPr lvl="1">
              <a:lnSpc>
                <a:spcPct val="100000"/>
              </a:lnSpc>
            </a:pPr>
            <a:r>
              <a:rPr lang="bg-BG" sz="2800" dirty="0"/>
              <a:t>Отпечатва на конзолата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деня от седмицата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с текст </a:t>
            </a:r>
            <a:r>
              <a:rPr lang="en-US" sz="2800" dirty="0"/>
              <a:t>(</a:t>
            </a:r>
            <a:r>
              <a:rPr lang="bg-BG" sz="2800" dirty="0"/>
              <a:t>на английски</a:t>
            </a:r>
            <a:r>
              <a:rPr lang="en-US" sz="2800" dirty="0"/>
              <a:t>)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според въведеното число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800" dirty="0"/>
              <a:t>[1…7] </a:t>
            </a:r>
            <a:endParaRPr lang="bg-BG" sz="2800" dirty="0"/>
          </a:p>
          <a:p>
            <a:pPr lvl="1">
              <a:lnSpc>
                <a:spcPct val="100000"/>
              </a:lnSpc>
            </a:pPr>
            <a:r>
              <a:rPr lang="bg-BG" sz="2800" dirty="0"/>
              <a:t>Отпечатва на конзолата </a:t>
            </a:r>
            <a:r>
              <a:rPr lang="en-US" sz="2800" dirty="0"/>
              <a:t>"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Error</a:t>
            </a:r>
            <a:r>
              <a:rPr lang="en-US" sz="2800" dirty="0"/>
              <a:t>"</a:t>
            </a:r>
            <a:r>
              <a:rPr lang="bg-BG" sz="2800" dirty="0"/>
              <a:t>, ако числото не е в диапазона </a:t>
            </a:r>
          </a:p>
          <a:p>
            <a:pPr>
              <a:lnSpc>
                <a:spcPct val="100000"/>
              </a:lnSpc>
            </a:pPr>
            <a:r>
              <a:rPr lang="bg-BG" sz="2800" dirty="0"/>
              <a:t>Примерен вход и изход</a:t>
            </a:r>
            <a:r>
              <a:rPr lang="en-US" sz="2800" dirty="0"/>
              <a:t>:</a:t>
            </a:r>
            <a:endParaRPr lang="bg-BG" sz="2800" dirty="0"/>
          </a:p>
        </p:txBody>
      </p:sp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Ден от седмицата - условие</a:t>
            </a:r>
            <a:endParaRPr lang="bg-BG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6457FBA-C6A3-4663-BCA8-13803EF0C2E0}"/>
              </a:ext>
            </a:extLst>
          </p:cNvPr>
          <p:cNvGrpSpPr/>
          <p:nvPr/>
        </p:nvGrpSpPr>
        <p:grpSpPr>
          <a:xfrm>
            <a:off x="1161154" y="4936418"/>
            <a:ext cx="2578905" cy="547341"/>
            <a:chOff x="1444113" y="4670269"/>
            <a:chExt cx="2578905" cy="547341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EB42989-7416-427F-AAB4-62437175F3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1606" y="4670269"/>
              <a:ext cx="1441412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dirty="0">
                  <a:latin typeface="Consolas" panose="020B0609020204030204" pitchFamily="49" charset="0"/>
                </a:rPr>
                <a:t>Monday</a:t>
              </a:r>
              <a:endParaRPr lang="bg-BG" sz="2800" b="1" dirty="0">
                <a:latin typeface="Consolas" panose="020B0609020204030204" pitchFamily="49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2BCED7B-B963-40CF-8EFD-ABB585F575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4113" y="4670269"/>
              <a:ext cx="435734" cy="54734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noAutofit/>
            </a:bodyPr>
            <a:lstStyle/>
            <a:p>
              <a:pPr algn="ctr">
                <a:lnSpc>
                  <a:spcPct val="115000"/>
                </a:lnSpc>
                <a:spcBef>
                  <a:spcPts val="400"/>
                </a:spcBef>
                <a:spcAft>
                  <a:spcPts val="0"/>
                </a:spcAft>
              </a:pPr>
              <a:r>
                <a:rPr lang="bg-BG" sz="2800" b="1" dirty="0">
                  <a:latin typeface="Consolas" panose="020B0609020204030204" pitchFamily="49" charset="0"/>
                  <a:ea typeface="Calibri" panose="020F0502020204030204" pitchFamily="34" charset="0"/>
                  <a:cs typeface="Arial" panose="020B0604020202020204" pitchFamily="34" charset="0"/>
                </a:rPr>
                <a:t>1</a:t>
              </a:r>
              <a:endPara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Right Arrow 7">
              <a:extLst>
                <a:ext uri="{FF2B5EF4-FFF2-40B4-BE49-F238E27FC236}">
                  <a16:creationId xmlns:a16="http://schemas.microsoft.com/office/drawing/2014/main" id="{06DF8F33-BAC3-486E-BDA0-0082CD82057E}"/>
                </a:ext>
              </a:extLst>
            </p:cNvPr>
            <p:cNvSpPr/>
            <p:nvPr/>
          </p:nvSpPr>
          <p:spPr>
            <a:xfrm>
              <a:off x="2077277" y="4826043"/>
              <a:ext cx="306899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752BAF22-D187-42C4-8EDF-0DD863615DA4}"/>
              </a:ext>
            </a:extLst>
          </p:cNvPr>
          <p:cNvGrpSpPr/>
          <p:nvPr/>
        </p:nvGrpSpPr>
        <p:grpSpPr>
          <a:xfrm>
            <a:off x="4773799" y="4899147"/>
            <a:ext cx="2873778" cy="584612"/>
            <a:chOff x="1438962" y="5648264"/>
            <a:chExt cx="2873778" cy="584612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A57AF4B-2F12-48A3-A961-811B93CB2A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0140" y="5648264"/>
              <a:ext cx="1752600" cy="566309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dirty="0">
                  <a:latin typeface="Consolas" panose="020B0609020204030204" pitchFamily="49" charset="0"/>
                </a:rPr>
                <a:t>Thursday</a:t>
              </a:r>
              <a:endParaRPr lang="bg-BG" sz="2800" b="1" dirty="0">
                <a:latin typeface="Consolas" panose="020B0609020204030204" pitchFamily="49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EA7C465-2064-468E-B146-AE8387E1B4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8962" y="5685535"/>
              <a:ext cx="403103" cy="54734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noAutofit/>
            </a:bodyPr>
            <a:lstStyle/>
            <a:p>
              <a:pPr algn="ctr">
                <a:lnSpc>
                  <a:spcPct val="115000"/>
                </a:lnSpc>
                <a:spcBef>
                  <a:spcPts val="400"/>
                </a:spcBef>
                <a:spcAft>
                  <a:spcPts val="0"/>
                </a:spcAft>
              </a:pPr>
              <a:r>
                <a:rPr lang="en-US" sz="2800" b="1" noProof="1">
                  <a:latin typeface="Consolas" panose="020B0609020204030204" pitchFamily="49" charset="0"/>
                  <a:cs typeface="Arial" panose="020B0604020202020204" pitchFamily="34" charset="0"/>
                </a:rPr>
                <a:t>4</a:t>
              </a:r>
              <a:endParaRPr lang="it-IT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Right Arrow 7">
              <a:extLst>
                <a:ext uri="{FF2B5EF4-FFF2-40B4-BE49-F238E27FC236}">
                  <a16:creationId xmlns:a16="http://schemas.microsoft.com/office/drawing/2014/main" id="{B2D39940-DDE1-48EA-8B5B-4FC71BC332F0}"/>
                </a:ext>
              </a:extLst>
            </p:cNvPr>
            <p:cNvSpPr/>
            <p:nvPr/>
          </p:nvSpPr>
          <p:spPr>
            <a:xfrm>
              <a:off x="2047653" y="5841309"/>
              <a:ext cx="306899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821C8BC5-A37E-4903-8967-21662C955E69}"/>
              </a:ext>
            </a:extLst>
          </p:cNvPr>
          <p:cNvSpPr txBox="1"/>
          <p:nvPr/>
        </p:nvSpPr>
        <p:spPr>
          <a:xfrm>
            <a:off x="760412" y="6269916"/>
            <a:ext cx="10591800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/>
            </a:lvl1pPr>
          </a:lstStyle>
          <a:p>
            <a:r>
              <a:rPr lang="bg-BG" dirty="0"/>
              <a:t>Тестване на решението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https://judge.softuni.bg/Contests/Compete/Index/1013#0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7625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>
          <a:xfrm>
            <a:off x="150812" y="0"/>
            <a:ext cx="9577597" cy="111078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Ден от седмицата - решение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463876" name="Rectangle 4"/>
          <p:cNvSpPr>
            <a:spLocks noChangeArrowheads="1"/>
          </p:cNvSpPr>
          <p:nvPr/>
        </p:nvSpPr>
        <p:spPr bwMode="auto">
          <a:xfrm>
            <a:off x="2021576" y="1236230"/>
            <a:ext cx="8069472" cy="503368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int day = int.Parse(Console.ReadLine());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switch (day)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1: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Console.WriteLine("Monday"); break;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2: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Console.WriteLine("Tuesday"); break;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check the other days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7: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Console.WriteLine("Sunday"); break;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default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: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Console.WriteLine("Error"); break;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0412" y="6320784"/>
            <a:ext cx="10591800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/>
            </a:lvl1pPr>
          </a:lstStyle>
          <a:p>
            <a:r>
              <a:rPr lang="bg-BG" dirty="0"/>
              <a:t>Тестване на решението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https://judge.softuni.bg/Contests/Compete/Index/1013#0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6531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90" name="Rectangle 6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000" dirty="0"/>
              <a:t>Чрез</a:t>
            </a:r>
            <a:r>
              <a:rPr lang="en-US" sz="3000" dirty="0"/>
              <a:t> </a:t>
            </a:r>
            <a:r>
              <a:rPr lang="en-US" sz="3000" b="1" dirty="0">
                <a:latin typeface="Consolas" panose="020B0609020204030204" pitchFamily="49" charset="0"/>
              </a:rPr>
              <a:t>switch-case</a:t>
            </a:r>
            <a:r>
              <a:rPr lang="en-US" sz="3000" dirty="0"/>
              <a:t>, </a:t>
            </a:r>
            <a:r>
              <a:rPr lang="bg-BG" sz="3000" dirty="0"/>
              <a:t>можем да изпълняваме един и същ код за </a:t>
            </a:r>
            <a:br>
              <a:rPr lang="en-US" sz="3000" dirty="0"/>
            </a:br>
            <a:r>
              <a:rPr lang="bg-BG" sz="3000" dirty="0"/>
              <a:t>множество условия</a:t>
            </a:r>
          </a:p>
        </p:txBody>
      </p:sp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Множество случаи в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</a:rPr>
              <a:t>switch-case</a:t>
            </a:r>
            <a:endParaRPr lang="bg-BG" dirty="0">
              <a:latin typeface="Consolas" panose="020B0609020204030204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28389" name="Rectangle 5"/>
          <p:cNvSpPr>
            <a:spLocks noChangeArrowheads="1"/>
          </p:cNvSpPr>
          <p:nvPr/>
        </p:nvSpPr>
        <p:spPr bwMode="auto">
          <a:xfrm>
            <a:off x="4227512" y="1796683"/>
            <a:ext cx="3733800" cy="4909357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switch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...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sz="26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...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bg-BG" sz="26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...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:</a:t>
            </a:r>
            <a:endParaRPr lang="en-US" sz="26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cas</a:t>
            </a: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е </a:t>
            </a: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...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bg-BG" sz="2600" b="1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bg-BG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code</a:t>
            </a:r>
            <a:r>
              <a:rPr lang="bg-BG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default: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bg-BG" sz="2600" b="1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bg-BG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code</a:t>
            </a:r>
            <a:r>
              <a:rPr lang="bg-BG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205253-2512-4E82-BA6F-ED4AD5682650}"/>
              </a:ext>
            </a:extLst>
          </p:cNvPr>
          <p:cNvSpPr/>
          <p:nvPr/>
        </p:nvSpPr>
        <p:spPr>
          <a:xfrm>
            <a:off x="4570412" y="2755189"/>
            <a:ext cx="2133600" cy="2133600"/>
          </a:xfrm>
          <a:prstGeom prst="rect">
            <a:avLst/>
          </a:prstGeom>
          <a:noFill/>
          <a:ln w="57150">
            <a:solidFill>
              <a:srgbClr val="FFA7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20E9BBED-BDFA-4443-A949-FA9DD71D12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7412" y="2755189"/>
            <a:ext cx="2994110" cy="1553301"/>
          </a:xfrm>
          <a:prstGeom prst="wedgeRoundRectCallout">
            <a:avLst>
              <a:gd name="adj1" fmla="val -62355"/>
              <a:gd name="adj2" fmla="val 3837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</a:rPr>
              <a:t>Кодът ще се изпълни ако някое от трите условия в серията е вярно</a:t>
            </a:r>
          </a:p>
        </p:txBody>
      </p:sp>
    </p:spTree>
    <p:extLst>
      <p:ext uri="{BB962C8B-B14F-4D97-AF65-F5344CB8AC3E}">
        <p14:creationId xmlns:p14="http://schemas.microsoft.com/office/powerpoint/2010/main" val="1844769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132012" y="4876800"/>
            <a:ext cx="8001000" cy="820738"/>
          </a:xfrm>
        </p:spPr>
        <p:txBody>
          <a:bodyPr>
            <a:noAutofit/>
          </a:bodyPr>
          <a:lstStyle/>
          <a:p>
            <a:r>
              <a:rPr lang="bg-BG" sz="4400" dirty="0"/>
              <a:t>Вложени условни конструкции</a:t>
            </a:r>
            <a:endParaRPr lang="en-US" sz="4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D2A51D8-A0E0-45E9-8B6A-EFD301002A0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94212" y="2133600"/>
            <a:ext cx="3962400" cy="1173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96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671" y="1190234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bg-BG" dirty="0"/>
              <a:t>Коя променлива е наименувана правилно</a:t>
            </a:r>
            <a:r>
              <a:rPr lang="en-US" dirty="0"/>
              <a:t>?</a:t>
            </a:r>
          </a:p>
          <a:p>
            <a:pPr marL="514350" indent="-514350">
              <a:buAutoNum type="arabicPeriod"/>
            </a:pPr>
            <a:endParaRPr lang="bg-BG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2246B03-AA95-4DB9-8B15-0117432455A7}"/>
              </a:ext>
            </a:extLst>
          </p:cNvPr>
          <p:cNvGrpSpPr/>
          <p:nvPr/>
        </p:nvGrpSpPr>
        <p:grpSpPr>
          <a:xfrm>
            <a:off x="6094412" y="2057400"/>
            <a:ext cx="3405137" cy="2343211"/>
            <a:chOff x="4685451" y="4653849"/>
            <a:chExt cx="3806179" cy="2980015"/>
          </a:xfrm>
        </p:grpSpPr>
        <p:sp>
          <p:nvSpPr>
            <p:cNvPr id="20" name="Speech Bubble: Oval 19">
              <a:extLst>
                <a:ext uri="{FF2B5EF4-FFF2-40B4-BE49-F238E27FC236}">
                  <a16:creationId xmlns:a16="http://schemas.microsoft.com/office/drawing/2014/main" id="{ACF47EB7-185A-4A6B-B401-54AF17EF61ED}"/>
                </a:ext>
              </a:extLst>
            </p:cNvPr>
            <p:cNvSpPr/>
            <p:nvPr/>
          </p:nvSpPr>
          <p:spPr bwMode="auto">
            <a:xfrm>
              <a:off x="4928628" y="4653849"/>
              <a:ext cx="3560531" cy="2980015"/>
            </a:xfrm>
            <a:prstGeom prst="wedgeEllipseCallout">
              <a:avLst>
                <a:gd name="adj1" fmla="val -29974"/>
                <a:gd name="adj2" fmla="val 60507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1900793-D749-4B46-9124-C17720B714D4}"/>
                </a:ext>
              </a:extLst>
            </p:cNvPr>
            <p:cNvSpPr txBox="1"/>
            <p:nvPr/>
          </p:nvSpPr>
          <p:spPr>
            <a:xfrm>
              <a:off x="4685451" y="5703636"/>
              <a:ext cx="3806179" cy="9771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  <a:latin typeface="Consolas" panose="020B0609020204030204" pitchFamily="49" charset="0"/>
                </a:rPr>
                <a:t>SavedMoney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94C2715-28FC-4F23-8C86-D9AAFE309FF3}"/>
              </a:ext>
            </a:extLst>
          </p:cNvPr>
          <p:cNvGrpSpPr/>
          <p:nvPr/>
        </p:nvGrpSpPr>
        <p:grpSpPr>
          <a:xfrm>
            <a:off x="990346" y="4230120"/>
            <a:ext cx="3732466" cy="1275547"/>
            <a:chOff x="828200" y="2000154"/>
            <a:chExt cx="4380185" cy="1493675"/>
          </a:xfrm>
        </p:grpSpPr>
        <p:sp>
          <p:nvSpPr>
            <p:cNvPr id="24" name="Speech Bubble: Rectangle with Corners Rounded 23">
              <a:extLst>
                <a:ext uri="{FF2B5EF4-FFF2-40B4-BE49-F238E27FC236}">
                  <a16:creationId xmlns:a16="http://schemas.microsoft.com/office/drawing/2014/main" id="{808160C5-AE44-435C-9489-C929AEE86AA4}"/>
                </a:ext>
              </a:extLst>
            </p:cNvPr>
            <p:cNvSpPr/>
            <p:nvPr/>
          </p:nvSpPr>
          <p:spPr bwMode="auto">
            <a:xfrm>
              <a:off x="960893" y="2000154"/>
              <a:ext cx="4114800" cy="1493675"/>
            </a:xfrm>
            <a:prstGeom prst="wedgeRoundRectCallout">
              <a:avLst>
                <a:gd name="adj1" fmla="val 33659"/>
                <a:gd name="adj2" fmla="val 75576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F25C0FD-7737-4728-A1A5-04544FEDE4EA}"/>
                </a:ext>
              </a:extLst>
            </p:cNvPr>
            <p:cNvSpPr txBox="1"/>
            <p:nvPr/>
          </p:nvSpPr>
          <p:spPr>
            <a:xfrm>
              <a:off x="828200" y="2300599"/>
              <a:ext cx="4380185" cy="89278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dirty="0"/>
                <a:t>спестениПари</a:t>
              </a:r>
              <a:endParaRPr lang="en-US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40A5B59-968B-4B2D-AE7A-48F218E2F320}"/>
              </a:ext>
            </a:extLst>
          </p:cNvPr>
          <p:cNvGrpSpPr/>
          <p:nvPr/>
        </p:nvGrpSpPr>
        <p:grpSpPr>
          <a:xfrm>
            <a:off x="7238746" y="4588293"/>
            <a:ext cx="3505200" cy="1275547"/>
            <a:chOff x="8138855" y="2320388"/>
            <a:chExt cx="2993647" cy="1266985"/>
          </a:xfrm>
        </p:grpSpPr>
        <p:sp>
          <p:nvSpPr>
            <p:cNvPr id="27" name="Speech Bubble: Rectangle with Corners Rounded 26">
              <a:extLst>
                <a:ext uri="{FF2B5EF4-FFF2-40B4-BE49-F238E27FC236}">
                  <a16:creationId xmlns:a16="http://schemas.microsoft.com/office/drawing/2014/main" id="{AFC2D7E6-355F-4AE9-9702-98C790EA336D}"/>
                </a:ext>
              </a:extLst>
            </p:cNvPr>
            <p:cNvSpPr/>
            <p:nvPr/>
          </p:nvSpPr>
          <p:spPr bwMode="auto">
            <a:xfrm>
              <a:off x="8138855" y="2320388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6861895-A35B-404B-B7F1-818649FD562E}"/>
                </a:ext>
              </a:extLst>
            </p:cNvPr>
            <p:cNvSpPr txBox="1"/>
            <p:nvPr/>
          </p:nvSpPr>
          <p:spPr>
            <a:xfrm>
              <a:off x="8332954" y="2576440"/>
              <a:ext cx="2690186" cy="64559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00" b="1" dirty="0">
                  <a:solidFill>
                    <a:schemeClr val="bg2"/>
                  </a:solidFill>
                  <a:latin typeface="Consolas" panose="020B0609020204030204" pitchFamily="49" charset="0"/>
                </a:rPr>
                <a:t>spesteniPari4ki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CA66E9B-7F39-4FEC-BEA7-05008F1F0F8F}"/>
              </a:ext>
            </a:extLst>
          </p:cNvPr>
          <p:cNvGrpSpPr/>
          <p:nvPr/>
        </p:nvGrpSpPr>
        <p:grpSpPr>
          <a:xfrm>
            <a:off x="2709669" y="2521394"/>
            <a:ext cx="3435996" cy="1524000"/>
            <a:chOff x="1039935" y="4225124"/>
            <a:chExt cx="5767434" cy="2021280"/>
          </a:xfrm>
          <a:solidFill>
            <a:srgbClr val="60BFB7"/>
          </a:solidFill>
        </p:grpSpPr>
        <p:sp>
          <p:nvSpPr>
            <p:cNvPr id="30" name="Speech Bubble: Rectangle with Corners Rounded 29">
              <a:extLst>
                <a:ext uri="{FF2B5EF4-FFF2-40B4-BE49-F238E27FC236}">
                  <a16:creationId xmlns:a16="http://schemas.microsoft.com/office/drawing/2014/main" id="{7524A535-E5A8-41B9-AA18-F40C1CBD1271}"/>
                </a:ext>
              </a:extLst>
            </p:cNvPr>
            <p:cNvSpPr/>
            <p:nvPr/>
          </p:nvSpPr>
          <p:spPr bwMode="auto">
            <a:xfrm>
              <a:off x="1039935" y="4225124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C8E74DF-49CB-41CC-B9AE-B95C965599BC}"/>
                </a:ext>
              </a:extLst>
            </p:cNvPr>
            <p:cNvSpPr txBox="1"/>
            <p:nvPr/>
          </p:nvSpPr>
          <p:spPr>
            <a:xfrm>
              <a:off x="1095265" y="4654291"/>
              <a:ext cx="5486139" cy="105649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>
                  <a:latin typeface="Consolas" panose="020B0609020204030204" pitchFamily="49" charset="0"/>
                </a:rPr>
                <a:t>savedMoney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55182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sz="3200" dirty="0"/>
              <a:t>Само при изпълнение на първото условие се преминава към </a:t>
            </a:r>
            <a:br>
              <a:rPr lang="en-US" sz="3200" dirty="0"/>
            </a:br>
            <a:r>
              <a:rPr lang="bg-BG" sz="3200" dirty="0"/>
              <a:t>вложената проверка</a:t>
            </a:r>
            <a:endParaRPr lang="en-US" sz="3200" dirty="0"/>
          </a:p>
          <a:p>
            <a:pPr>
              <a:lnSpc>
                <a:spcPct val="110000"/>
              </a:lnSpc>
            </a:pPr>
            <a:endParaRPr lang="bg-BG" sz="3200" dirty="0"/>
          </a:p>
          <a:p>
            <a:pPr>
              <a:lnSpc>
                <a:spcPct val="110000"/>
              </a:lnSpc>
            </a:pPr>
            <a:endParaRPr lang="bg-BG" sz="3000" dirty="0"/>
          </a:p>
          <a:p>
            <a:pPr lvl="2">
              <a:lnSpc>
                <a:spcPct val="110000"/>
              </a:lnSpc>
            </a:pPr>
            <a:endParaRPr lang="en-US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Вложени проверки</a:t>
            </a:r>
            <a:endParaRPr lang="en-US" sz="3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9499704D-414D-43C6-B7E0-80D1352753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6212" y="2362200"/>
            <a:ext cx="9296400" cy="38990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(condition1)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Console.WriteLine("condition1 valid");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(condition2)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   Console.WriteLine("condition2 valid");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    Console.WriteLine("condition2 not valid");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F94B746-A587-49E5-A9BD-2305406835FF}"/>
              </a:ext>
            </a:extLst>
          </p:cNvPr>
          <p:cNvSpPr/>
          <p:nvPr/>
        </p:nvSpPr>
        <p:spPr>
          <a:xfrm>
            <a:off x="2055812" y="3810000"/>
            <a:ext cx="8610600" cy="19812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16" name="AutoShape 7">
            <a:extLst>
              <a:ext uri="{FF2B5EF4-FFF2-40B4-BE49-F238E27FC236}">
                <a16:creationId xmlns:a16="http://schemas.microsoft.com/office/drawing/2014/main" id="{718AAAED-B166-416D-B57D-98183816BB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0212" y="5931746"/>
            <a:ext cx="4509308" cy="533400"/>
          </a:xfrm>
          <a:prstGeom prst="wedgeRoundRectCallout">
            <a:avLst>
              <a:gd name="adj1" fmla="val -54741"/>
              <a:gd name="adj2" fmla="val -49670"/>
              <a:gd name="adj3" fmla="val 16667"/>
            </a:avLst>
          </a:prstGeom>
          <a:solidFill>
            <a:schemeClr val="tx1">
              <a:alpha val="80000"/>
            </a:schemeClr>
          </a:solidFill>
          <a:ln>
            <a:solidFill>
              <a:srgbClr val="F0F5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Вложена </a:t>
            </a:r>
            <a:r>
              <a:rPr lang="en-US" sz="2800" b="1" dirty="0">
                <a:solidFill>
                  <a:schemeClr val="bg2"/>
                </a:solidFill>
              </a:rPr>
              <a:t>if</a:t>
            </a:r>
            <a:r>
              <a:rPr lang="bg-BG" sz="2800" b="1" dirty="0">
                <a:solidFill>
                  <a:schemeClr val="bg2"/>
                </a:solidFill>
              </a:rPr>
              <a:t> конструкция</a:t>
            </a:r>
          </a:p>
        </p:txBody>
      </p:sp>
    </p:spTree>
    <p:extLst>
      <p:ext uri="{BB962C8B-B14F-4D97-AF65-F5344CB8AC3E}">
        <p14:creationId xmlns:p14="http://schemas.microsoft.com/office/powerpoint/2010/main" val="3530519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sz="3200" dirty="0"/>
              <a:t>Напишете програма, която:</a:t>
            </a:r>
          </a:p>
          <a:p>
            <a:pPr lvl="1">
              <a:lnSpc>
                <a:spcPct val="110000"/>
              </a:lnSpc>
            </a:pPr>
            <a:r>
              <a:rPr lang="bg-BG" sz="3000" dirty="0"/>
              <a:t>Чете от потребителя:</a:t>
            </a:r>
          </a:p>
          <a:p>
            <a:pPr lvl="2">
              <a:lnSpc>
                <a:spcPct val="110000"/>
              </a:lnSpc>
            </a:pPr>
            <a:r>
              <a:rPr lang="bg-BG" sz="2800" dirty="0"/>
              <a:t>Възраст</a:t>
            </a:r>
          </a:p>
          <a:p>
            <a:pPr lvl="2">
              <a:lnSpc>
                <a:spcPct val="110000"/>
              </a:lnSpc>
            </a:pPr>
            <a:r>
              <a:rPr lang="bg-BG" sz="2800" dirty="0"/>
              <a:t>Пол</a:t>
            </a:r>
          </a:p>
          <a:p>
            <a:pPr lvl="1">
              <a:lnSpc>
                <a:spcPct val="110000"/>
              </a:lnSpc>
            </a:pPr>
            <a:r>
              <a:rPr lang="bg-BG" sz="2800" dirty="0"/>
              <a:t>Принтира обръщение според въведените данни, както е показано на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схемата</a:t>
            </a:r>
            <a:r>
              <a:rPr lang="en-US" sz="2800" dirty="0"/>
              <a:t> (</a:t>
            </a:r>
            <a:r>
              <a:rPr lang="bg-BG" sz="2800" dirty="0"/>
              <a:t>в следващия слайд</a:t>
            </a:r>
            <a:r>
              <a:rPr lang="en-US" sz="2800" dirty="0"/>
              <a:t>)</a:t>
            </a:r>
            <a:endParaRPr lang="bg-BG" sz="2800" dirty="0"/>
          </a:p>
          <a:p>
            <a:pPr>
              <a:lnSpc>
                <a:spcPct val="110000"/>
              </a:lnSpc>
            </a:pPr>
            <a:r>
              <a:rPr lang="bg-BG" sz="3200" dirty="0"/>
              <a:t>Примерен вход и изход:</a:t>
            </a:r>
            <a:endParaRPr lang="en-US" sz="3200" dirty="0"/>
          </a:p>
          <a:p>
            <a:pPr>
              <a:lnSpc>
                <a:spcPct val="110000"/>
              </a:lnSpc>
            </a:pPr>
            <a:endParaRPr lang="bg-BG" sz="3000" dirty="0"/>
          </a:p>
          <a:p>
            <a:pPr lvl="2">
              <a:lnSpc>
                <a:spcPct val="110000"/>
              </a:lnSpc>
            </a:pPr>
            <a:endParaRPr lang="en-US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800" dirty="0"/>
              <a:t>Обръщение според възраст и пол</a:t>
            </a:r>
            <a:r>
              <a:rPr lang="en-US" sz="3800" dirty="0"/>
              <a:t> – </a:t>
            </a:r>
            <a:r>
              <a:rPr lang="bg-BG" sz="3800" dirty="0"/>
              <a:t>условие</a:t>
            </a:r>
            <a:endParaRPr lang="en-US" sz="3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16E8BCE-3B29-4D37-85AD-64692F3632E1}"/>
              </a:ext>
            </a:extLst>
          </p:cNvPr>
          <p:cNvGrpSpPr/>
          <p:nvPr/>
        </p:nvGrpSpPr>
        <p:grpSpPr>
          <a:xfrm>
            <a:off x="1188852" y="5617866"/>
            <a:ext cx="2121547" cy="892552"/>
            <a:chOff x="1684152" y="5496496"/>
            <a:chExt cx="2121547" cy="892552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1684152" y="5496496"/>
              <a:ext cx="629117" cy="89255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12</a:t>
              </a: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2815099" y="5636202"/>
              <a:ext cx="990600" cy="55853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Miss</a:t>
              </a:r>
              <a:endParaRPr lang="bg-BG" sz="26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1" name="Arrow: Right 40">
              <a:extLst>
                <a:ext uri="{FF2B5EF4-FFF2-40B4-BE49-F238E27FC236}">
                  <a16:creationId xmlns:a16="http://schemas.microsoft.com/office/drawing/2014/main" id="{211B7E4F-124B-4711-8422-6143EC966B7F}"/>
                </a:ext>
              </a:extLst>
            </p:cNvPr>
            <p:cNvSpPr/>
            <p:nvPr/>
          </p:nvSpPr>
          <p:spPr>
            <a:xfrm>
              <a:off x="2428844" y="5828472"/>
              <a:ext cx="201807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F31F4963-28CA-4CE2-8E80-5B7F6A306E66}"/>
              </a:ext>
            </a:extLst>
          </p:cNvPr>
          <p:cNvGrpSpPr/>
          <p:nvPr/>
        </p:nvGrpSpPr>
        <p:grpSpPr>
          <a:xfrm>
            <a:off x="4172221" y="5617866"/>
            <a:ext cx="1863082" cy="892552"/>
            <a:chOff x="4307530" y="5496496"/>
            <a:chExt cx="1863082" cy="892552"/>
          </a:xfrm>
        </p:grpSpPr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4307530" y="5496496"/>
              <a:ext cx="629117" cy="89255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16</a:t>
              </a: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m</a:t>
              </a: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5406186" y="5654132"/>
              <a:ext cx="764426" cy="54060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Mr.</a:t>
              </a:r>
              <a:endParaRPr lang="bg-BG" sz="26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Arrow: Right 45">
              <a:extLst>
                <a:ext uri="{FF2B5EF4-FFF2-40B4-BE49-F238E27FC236}">
                  <a16:creationId xmlns:a16="http://schemas.microsoft.com/office/drawing/2014/main" id="{A67F42F2-67B8-4696-93ED-3A17F3EA5FE9}"/>
                </a:ext>
              </a:extLst>
            </p:cNvPr>
            <p:cNvSpPr/>
            <p:nvPr/>
          </p:nvSpPr>
          <p:spPr>
            <a:xfrm>
              <a:off x="5094161" y="5798408"/>
              <a:ext cx="201807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28CF9B43-4106-429A-A7C8-90501BD3BF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6412" y="1524000"/>
            <a:ext cx="4231147" cy="1996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721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41E00CE-10E9-40C7-B645-5389B8415EDE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6556504" y="1193111"/>
            <a:ext cx="0" cy="57831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rallelogram 25">
            <a:extLst>
              <a:ext uri="{FF2B5EF4-FFF2-40B4-BE49-F238E27FC236}">
                <a16:creationId xmlns:a16="http://schemas.microsoft.com/office/drawing/2014/main" id="{1565AC4C-60BD-4195-A8CA-A4A143854A81}"/>
              </a:ext>
            </a:extLst>
          </p:cNvPr>
          <p:cNvSpPr/>
          <p:nvPr/>
        </p:nvSpPr>
        <p:spPr>
          <a:xfrm>
            <a:off x="1401464" y="4959672"/>
            <a:ext cx="2029713" cy="498465"/>
          </a:xfrm>
          <a:prstGeom prst="parallelogram">
            <a:avLst>
              <a:gd name="adj" fmla="val 55211"/>
            </a:avLst>
          </a:prstGeom>
          <a:solidFill>
            <a:schemeClr val="tx1">
              <a:alpha val="80000"/>
            </a:schemeClr>
          </a:solidFill>
          <a:ln>
            <a:solidFill>
              <a:srgbClr val="F0F5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/>
                </a:solidFill>
              </a:rPr>
              <a:t>Print "Miss" </a:t>
            </a:r>
          </a:p>
        </p:txBody>
      </p:sp>
      <p:sp>
        <p:nvSpPr>
          <p:cNvPr id="53" name="Parallelogram 52">
            <a:extLst>
              <a:ext uri="{FF2B5EF4-FFF2-40B4-BE49-F238E27FC236}">
                <a16:creationId xmlns:a16="http://schemas.microsoft.com/office/drawing/2014/main" id="{FD9D4411-309E-49C1-AF2B-2B04D0DDD6EE}"/>
              </a:ext>
            </a:extLst>
          </p:cNvPr>
          <p:cNvSpPr/>
          <p:nvPr/>
        </p:nvSpPr>
        <p:spPr>
          <a:xfrm>
            <a:off x="6817132" y="4955573"/>
            <a:ext cx="2249559" cy="506659"/>
          </a:xfrm>
          <a:prstGeom prst="parallelogram">
            <a:avLst>
              <a:gd name="adj" fmla="val 40301"/>
            </a:avLst>
          </a:prstGeom>
          <a:solidFill>
            <a:schemeClr val="tx1">
              <a:alpha val="80000"/>
            </a:schemeClr>
          </a:solidFill>
          <a:ln>
            <a:solidFill>
              <a:srgbClr val="F0F5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/>
                </a:solidFill>
              </a:rPr>
              <a:t>Print "Master" </a:t>
            </a:r>
          </a:p>
        </p:txBody>
      </p:sp>
      <p:sp>
        <p:nvSpPr>
          <p:cNvPr id="3" name="Parallelogram 2">
            <a:extLst>
              <a:ext uri="{FF2B5EF4-FFF2-40B4-BE49-F238E27FC236}">
                <a16:creationId xmlns:a16="http://schemas.microsoft.com/office/drawing/2014/main" id="{7D2EDC53-2F62-47AB-9BFC-D6A45E761DE1}"/>
              </a:ext>
            </a:extLst>
          </p:cNvPr>
          <p:cNvSpPr/>
          <p:nvPr/>
        </p:nvSpPr>
        <p:spPr bwMode="auto">
          <a:xfrm>
            <a:off x="5295021" y="385970"/>
            <a:ext cx="2690303" cy="788437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input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B839BE1-023C-4CFF-9C14-11A7DC75820C}"/>
              </a:ext>
            </a:extLst>
          </p:cNvPr>
          <p:cNvGrpSpPr/>
          <p:nvPr/>
        </p:nvGrpSpPr>
        <p:grpSpPr>
          <a:xfrm>
            <a:off x="2865203" y="3323737"/>
            <a:ext cx="1826420" cy="1582240"/>
            <a:chOff x="2696312" y="3142293"/>
            <a:chExt cx="1826420" cy="1582240"/>
          </a:xfrm>
        </p:grpSpPr>
        <p:sp>
          <p:nvSpPr>
            <p:cNvPr id="16" name="Diamond 15">
              <a:extLst>
                <a:ext uri="{FF2B5EF4-FFF2-40B4-BE49-F238E27FC236}">
                  <a16:creationId xmlns:a16="http://schemas.microsoft.com/office/drawing/2014/main" id="{A4E70B9E-6569-4A73-A2C3-314765DD3349}"/>
                </a:ext>
              </a:extLst>
            </p:cNvPr>
            <p:cNvSpPr/>
            <p:nvPr/>
          </p:nvSpPr>
          <p:spPr bwMode="auto">
            <a:xfrm>
              <a:off x="2696312" y="3142293"/>
              <a:ext cx="1826420" cy="1582240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BC02F48-CB27-4F92-8342-FC733262C99F}"/>
                </a:ext>
              </a:extLst>
            </p:cNvPr>
            <p:cNvSpPr txBox="1"/>
            <p:nvPr/>
          </p:nvSpPr>
          <p:spPr>
            <a:xfrm>
              <a:off x="3011236" y="3651383"/>
              <a:ext cx="1325525" cy="53973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dirty="0">
                  <a:solidFill>
                    <a:schemeClr val="bg2"/>
                  </a:solidFill>
                </a:rPr>
                <a:t>age &lt; 16</a:t>
              </a:r>
            </a:p>
          </p:txBody>
        </p:sp>
      </p:grp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5C4050EB-2124-406F-BD92-0AAFF9382C72}"/>
              </a:ext>
            </a:extLst>
          </p:cNvPr>
          <p:cNvGrpSpPr/>
          <p:nvPr/>
        </p:nvGrpSpPr>
        <p:grpSpPr>
          <a:xfrm>
            <a:off x="2416321" y="3790115"/>
            <a:ext cx="710451" cy="1169556"/>
            <a:chOff x="2416321" y="3790115"/>
            <a:chExt cx="710451" cy="1169556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64AC3C0-E3CF-4931-9056-C601409078A6}"/>
                </a:ext>
              </a:extLst>
            </p:cNvPr>
            <p:cNvSpPr txBox="1"/>
            <p:nvPr/>
          </p:nvSpPr>
          <p:spPr>
            <a:xfrm>
              <a:off x="2416321" y="3790115"/>
              <a:ext cx="7104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true</a:t>
              </a:r>
            </a:p>
          </p:txBody>
        </p:sp>
        <p:cxnSp>
          <p:nvCxnSpPr>
            <p:cNvPr id="21" name="Connector: Elbow 20">
              <a:extLst>
                <a:ext uri="{FF2B5EF4-FFF2-40B4-BE49-F238E27FC236}">
                  <a16:creationId xmlns:a16="http://schemas.microsoft.com/office/drawing/2014/main" id="{75E0DBA9-5AFE-4DBD-82C7-B0A35725C036}"/>
                </a:ext>
              </a:extLst>
            </p:cNvPr>
            <p:cNvCxnSpPr>
              <a:cxnSpLocks/>
              <a:stCxn id="16" idx="1"/>
              <a:endCxn id="26" idx="0"/>
            </p:cNvCxnSpPr>
            <p:nvPr/>
          </p:nvCxnSpPr>
          <p:spPr>
            <a:xfrm rot="10800000" flipV="1">
              <a:off x="2416321" y="4114856"/>
              <a:ext cx="448882" cy="844815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4C9D7B88-13ED-43A7-9285-62FCC3828366}"/>
              </a:ext>
            </a:extLst>
          </p:cNvPr>
          <p:cNvGrpSpPr/>
          <p:nvPr/>
        </p:nvGrpSpPr>
        <p:grpSpPr>
          <a:xfrm>
            <a:off x="4557976" y="3801273"/>
            <a:ext cx="770445" cy="1158398"/>
            <a:chOff x="4557976" y="3801273"/>
            <a:chExt cx="770445" cy="1158398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301BF33-4109-4F75-AB8E-336C15FEE775}"/>
                </a:ext>
              </a:extLst>
            </p:cNvPr>
            <p:cNvSpPr txBox="1"/>
            <p:nvPr/>
          </p:nvSpPr>
          <p:spPr>
            <a:xfrm>
              <a:off x="4557976" y="3801273"/>
              <a:ext cx="7704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false</a:t>
              </a:r>
            </a:p>
          </p:txBody>
        </p:sp>
        <p:cxnSp>
          <p:nvCxnSpPr>
            <p:cNvPr id="61" name="Connector: Elbow 60">
              <a:extLst>
                <a:ext uri="{FF2B5EF4-FFF2-40B4-BE49-F238E27FC236}">
                  <a16:creationId xmlns:a16="http://schemas.microsoft.com/office/drawing/2014/main" id="{0EF32022-AD66-4713-884C-075CD3624E8A}"/>
                </a:ext>
              </a:extLst>
            </p:cNvPr>
            <p:cNvCxnSpPr>
              <a:cxnSpLocks/>
              <a:stCxn id="16" idx="3"/>
              <a:endCxn id="130" idx="0"/>
            </p:cNvCxnSpPr>
            <p:nvPr/>
          </p:nvCxnSpPr>
          <p:spPr>
            <a:xfrm>
              <a:off x="4691623" y="4114857"/>
              <a:ext cx="450827" cy="844814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71905F0-A03E-43B7-8A72-6EA4C7CB158F}"/>
              </a:ext>
            </a:extLst>
          </p:cNvPr>
          <p:cNvGrpSpPr/>
          <p:nvPr/>
        </p:nvGrpSpPr>
        <p:grpSpPr>
          <a:xfrm>
            <a:off x="8421386" y="3429000"/>
            <a:ext cx="1826420" cy="1582240"/>
            <a:chOff x="2357157" y="4108502"/>
            <a:chExt cx="1826420" cy="1582240"/>
          </a:xfrm>
        </p:grpSpPr>
        <p:sp>
          <p:nvSpPr>
            <p:cNvPr id="39" name="Diamond 38">
              <a:extLst>
                <a:ext uri="{FF2B5EF4-FFF2-40B4-BE49-F238E27FC236}">
                  <a16:creationId xmlns:a16="http://schemas.microsoft.com/office/drawing/2014/main" id="{CC28B582-9228-4C41-A089-B16C0AA94A20}"/>
                </a:ext>
              </a:extLst>
            </p:cNvPr>
            <p:cNvSpPr/>
            <p:nvPr/>
          </p:nvSpPr>
          <p:spPr bwMode="auto">
            <a:xfrm>
              <a:off x="2357157" y="4108502"/>
              <a:ext cx="1826420" cy="1582240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788B33F-CEB0-4501-83F7-092D72A6CDC7}"/>
                </a:ext>
              </a:extLst>
            </p:cNvPr>
            <p:cNvSpPr txBox="1"/>
            <p:nvPr/>
          </p:nvSpPr>
          <p:spPr>
            <a:xfrm>
              <a:off x="2693742" y="4611699"/>
              <a:ext cx="1325525" cy="53973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dirty="0">
                  <a:solidFill>
                    <a:schemeClr val="bg2"/>
                  </a:solidFill>
                </a:rPr>
                <a:t>age &lt; 16</a:t>
              </a:r>
            </a:p>
          </p:txBody>
        </p:sp>
      </p:grp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60AA4530-C6C8-41A6-BAE1-A4CA285976D5}"/>
              </a:ext>
            </a:extLst>
          </p:cNvPr>
          <p:cNvGrpSpPr/>
          <p:nvPr/>
        </p:nvGrpSpPr>
        <p:grpSpPr>
          <a:xfrm>
            <a:off x="7918159" y="3814673"/>
            <a:ext cx="710451" cy="1140899"/>
            <a:chOff x="7918159" y="3814673"/>
            <a:chExt cx="710451" cy="1140899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FF1925AD-3CC4-4197-AB5B-2222E192CB31}"/>
                </a:ext>
              </a:extLst>
            </p:cNvPr>
            <p:cNvSpPr txBox="1"/>
            <p:nvPr/>
          </p:nvSpPr>
          <p:spPr>
            <a:xfrm>
              <a:off x="7918159" y="3814673"/>
              <a:ext cx="7104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true</a:t>
              </a:r>
            </a:p>
          </p:txBody>
        </p:sp>
        <p:cxnSp>
          <p:nvCxnSpPr>
            <p:cNvPr id="72" name="Connector: Elbow 71">
              <a:extLst>
                <a:ext uri="{FF2B5EF4-FFF2-40B4-BE49-F238E27FC236}">
                  <a16:creationId xmlns:a16="http://schemas.microsoft.com/office/drawing/2014/main" id="{C451A3C0-E540-4DA3-B3DC-0FA8C526E1EF}"/>
                </a:ext>
              </a:extLst>
            </p:cNvPr>
            <p:cNvCxnSpPr>
              <a:cxnSpLocks/>
              <a:stCxn id="39" idx="1"/>
              <a:endCxn id="53" idx="1"/>
            </p:cNvCxnSpPr>
            <p:nvPr/>
          </p:nvCxnSpPr>
          <p:spPr>
            <a:xfrm rot="10800000" flipV="1">
              <a:off x="8044006" y="4220119"/>
              <a:ext cx="377380" cy="735453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81E84CDA-F51C-4E53-8289-2031F5A38F9F}"/>
              </a:ext>
            </a:extLst>
          </p:cNvPr>
          <p:cNvGrpSpPr/>
          <p:nvPr/>
        </p:nvGrpSpPr>
        <p:grpSpPr>
          <a:xfrm>
            <a:off x="10138266" y="3796570"/>
            <a:ext cx="806492" cy="1154907"/>
            <a:chOff x="10138266" y="3796570"/>
            <a:chExt cx="806492" cy="1154907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AEB18D6B-FCB5-4DDA-8FCB-5FDB41A6A6D7}"/>
                </a:ext>
              </a:extLst>
            </p:cNvPr>
            <p:cNvSpPr txBox="1"/>
            <p:nvPr/>
          </p:nvSpPr>
          <p:spPr>
            <a:xfrm>
              <a:off x="10138266" y="3796570"/>
              <a:ext cx="8064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false</a:t>
              </a:r>
            </a:p>
          </p:txBody>
        </p:sp>
        <p:cxnSp>
          <p:nvCxnSpPr>
            <p:cNvPr id="73" name="Connector: Elbow 72">
              <a:extLst>
                <a:ext uri="{FF2B5EF4-FFF2-40B4-BE49-F238E27FC236}">
                  <a16:creationId xmlns:a16="http://schemas.microsoft.com/office/drawing/2014/main" id="{67DE1F34-B64D-4222-BB98-5B492BD5170A}"/>
                </a:ext>
              </a:extLst>
            </p:cNvPr>
            <p:cNvCxnSpPr>
              <a:cxnSpLocks/>
              <a:stCxn id="39" idx="3"/>
              <a:endCxn id="101" idx="0"/>
            </p:cNvCxnSpPr>
            <p:nvPr/>
          </p:nvCxnSpPr>
          <p:spPr>
            <a:xfrm>
              <a:off x="10247806" y="4220120"/>
              <a:ext cx="567941" cy="731357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1" name="Parallelogram 100">
            <a:extLst>
              <a:ext uri="{FF2B5EF4-FFF2-40B4-BE49-F238E27FC236}">
                <a16:creationId xmlns:a16="http://schemas.microsoft.com/office/drawing/2014/main" id="{2A94C171-85E9-4A78-BC4C-673309D0ADDD}"/>
              </a:ext>
            </a:extLst>
          </p:cNvPr>
          <p:cNvSpPr/>
          <p:nvPr/>
        </p:nvSpPr>
        <p:spPr>
          <a:xfrm>
            <a:off x="9690967" y="4951477"/>
            <a:ext cx="2249559" cy="506659"/>
          </a:xfrm>
          <a:prstGeom prst="parallelogram">
            <a:avLst>
              <a:gd name="adj" fmla="val 40301"/>
            </a:avLst>
          </a:prstGeom>
          <a:solidFill>
            <a:schemeClr val="tx1">
              <a:alpha val="80000"/>
            </a:schemeClr>
          </a:solidFill>
          <a:ln>
            <a:solidFill>
              <a:srgbClr val="F0F5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/>
                </a:solidFill>
              </a:rPr>
              <a:t>Print "Mr."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24B0980-C125-41C2-878A-1368309B7A49}"/>
              </a:ext>
            </a:extLst>
          </p:cNvPr>
          <p:cNvGrpSpPr/>
          <p:nvPr/>
        </p:nvGrpSpPr>
        <p:grpSpPr>
          <a:xfrm>
            <a:off x="5211018" y="1771424"/>
            <a:ext cx="2774306" cy="2022747"/>
            <a:chOff x="5211018" y="1771424"/>
            <a:chExt cx="2774306" cy="2022747"/>
          </a:xfrm>
        </p:grpSpPr>
        <p:sp>
          <p:nvSpPr>
            <p:cNvPr id="7" name="Diamond 6">
              <a:extLst>
                <a:ext uri="{FF2B5EF4-FFF2-40B4-BE49-F238E27FC236}">
                  <a16:creationId xmlns:a16="http://schemas.microsoft.com/office/drawing/2014/main" id="{EC0DA02B-5D27-4449-8A4D-B94CFE634E61}"/>
                </a:ext>
              </a:extLst>
            </p:cNvPr>
            <p:cNvSpPr/>
            <p:nvPr/>
          </p:nvSpPr>
          <p:spPr bwMode="auto">
            <a:xfrm>
              <a:off x="5468180" y="1771424"/>
              <a:ext cx="2176647" cy="2022747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C419DE0-F0AC-4D73-B1BC-50F2B10DA111}"/>
                </a:ext>
              </a:extLst>
            </p:cNvPr>
            <p:cNvSpPr txBox="1"/>
            <p:nvPr/>
          </p:nvSpPr>
          <p:spPr>
            <a:xfrm>
              <a:off x="5211018" y="2464850"/>
              <a:ext cx="2774306" cy="539953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dirty="0">
                  <a:solidFill>
                    <a:schemeClr val="bg2"/>
                  </a:solidFill>
                </a:rPr>
                <a:t>gender equals </a:t>
              </a:r>
              <a:r>
                <a:rPr lang="bg-BG" sz="2000" dirty="0">
                  <a:solidFill>
                    <a:schemeClr val="bg2"/>
                  </a:solidFill>
                </a:rPr>
                <a:t>'</a:t>
              </a:r>
              <a:r>
                <a:rPr lang="en-US" sz="2000" dirty="0">
                  <a:solidFill>
                    <a:schemeClr val="bg2"/>
                  </a:solidFill>
                </a:rPr>
                <a:t>f</a:t>
              </a:r>
              <a:r>
                <a:rPr lang="bg-BG" sz="2000" dirty="0">
                  <a:solidFill>
                    <a:schemeClr val="bg2"/>
                  </a:solidFill>
                </a:rPr>
                <a:t>'</a:t>
              </a:r>
              <a:endParaRPr lang="en-US" sz="2000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F3F485D8-2BEE-4D57-B114-6FD432D9D557}"/>
              </a:ext>
            </a:extLst>
          </p:cNvPr>
          <p:cNvGrpSpPr/>
          <p:nvPr/>
        </p:nvGrpSpPr>
        <p:grpSpPr>
          <a:xfrm>
            <a:off x="7535489" y="2446364"/>
            <a:ext cx="1799106" cy="1001928"/>
            <a:chOff x="7535490" y="2427072"/>
            <a:chExt cx="1799106" cy="1001928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2DEC098-F319-4039-B337-C1B65849A9BE}"/>
                </a:ext>
              </a:extLst>
            </p:cNvPr>
            <p:cNvSpPr txBox="1"/>
            <p:nvPr/>
          </p:nvSpPr>
          <p:spPr>
            <a:xfrm flipH="1">
              <a:off x="7535490" y="2427072"/>
              <a:ext cx="7653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false</a:t>
              </a:r>
            </a:p>
          </p:txBody>
        </p:sp>
        <p:cxnSp>
          <p:nvCxnSpPr>
            <p:cNvPr id="110" name="Connector: Elbow 109">
              <a:extLst>
                <a:ext uri="{FF2B5EF4-FFF2-40B4-BE49-F238E27FC236}">
                  <a16:creationId xmlns:a16="http://schemas.microsoft.com/office/drawing/2014/main" id="{38656E3C-2F43-41A0-818A-663BFEC759B3}"/>
                </a:ext>
              </a:extLst>
            </p:cNvPr>
            <p:cNvCxnSpPr>
              <a:cxnSpLocks/>
              <a:endCxn id="39" idx="0"/>
            </p:cNvCxnSpPr>
            <p:nvPr/>
          </p:nvCxnSpPr>
          <p:spPr>
            <a:xfrm>
              <a:off x="7644828" y="2763505"/>
              <a:ext cx="1689768" cy="665495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03D2DDF9-E335-4ECF-90C2-8092726754C6}"/>
              </a:ext>
            </a:extLst>
          </p:cNvPr>
          <p:cNvGrpSpPr/>
          <p:nvPr/>
        </p:nvGrpSpPr>
        <p:grpSpPr>
          <a:xfrm>
            <a:off x="3778413" y="2443204"/>
            <a:ext cx="2116504" cy="899824"/>
            <a:chOff x="3778414" y="2423912"/>
            <a:chExt cx="2116504" cy="899824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A846782-9124-42E9-98FC-8B3CCF25A5D2}"/>
                </a:ext>
              </a:extLst>
            </p:cNvPr>
            <p:cNvSpPr txBox="1"/>
            <p:nvPr/>
          </p:nvSpPr>
          <p:spPr>
            <a:xfrm>
              <a:off x="5008881" y="2423912"/>
              <a:ext cx="8860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true</a:t>
              </a:r>
            </a:p>
          </p:txBody>
        </p:sp>
        <p:cxnSp>
          <p:nvCxnSpPr>
            <p:cNvPr id="121" name="Connector: Elbow 120">
              <a:extLst>
                <a:ext uri="{FF2B5EF4-FFF2-40B4-BE49-F238E27FC236}">
                  <a16:creationId xmlns:a16="http://schemas.microsoft.com/office/drawing/2014/main" id="{888C84AF-6B1F-4A46-B68A-EA8C4EBB9833}"/>
                </a:ext>
              </a:extLst>
            </p:cNvPr>
            <p:cNvCxnSpPr>
              <a:cxnSpLocks/>
              <a:endCxn id="16" idx="0"/>
            </p:cNvCxnSpPr>
            <p:nvPr/>
          </p:nvCxnSpPr>
          <p:spPr>
            <a:xfrm rot="10800000" flipV="1">
              <a:off x="3778414" y="2754765"/>
              <a:ext cx="1708997" cy="568971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0" name="Parallelogram 129">
            <a:extLst>
              <a:ext uri="{FF2B5EF4-FFF2-40B4-BE49-F238E27FC236}">
                <a16:creationId xmlns:a16="http://schemas.microsoft.com/office/drawing/2014/main" id="{E5910476-5D14-4FA5-A422-DFE89DAB54A6}"/>
              </a:ext>
            </a:extLst>
          </p:cNvPr>
          <p:cNvSpPr/>
          <p:nvPr/>
        </p:nvSpPr>
        <p:spPr>
          <a:xfrm>
            <a:off x="4127593" y="4959671"/>
            <a:ext cx="2029713" cy="498465"/>
          </a:xfrm>
          <a:prstGeom prst="parallelogram">
            <a:avLst>
              <a:gd name="adj" fmla="val 55211"/>
            </a:avLst>
          </a:prstGeom>
          <a:solidFill>
            <a:schemeClr val="tx1">
              <a:alpha val="80000"/>
            </a:schemeClr>
          </a:solidFill>
          <a:ln>
            <a:solidFill>
              <a:srgbClr val="F0F5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/>
                </a:solidFill>
              </a:rPr>
              <a:t>Print "Ms." </a:t>
            </a: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A9149748-D2F7-4E8F-A72E-5D49E3D42CB9}"/>
              </a:ext>
            </a:extLst>
          </p:cNvPr>
          <p:cNvSpPr/>
          <p:nvPr/>
        </p:nvSpPr>
        <p:spPr>
          <a:xfrm>
            <a:off x="1751012" y="6336168"/>
            <a:ext cx="106680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sz="2200" dirty="0"/>
              <a:t>Тестване на решението:</a:t>
            </a:r>
            <a:r>
              <a:rPr lang="en-US" sz="2200" dirty="0"/>
              <a:t> </a:t>
            </a:r>
            <a:r>
              <a:rPr lang="en-US" sz="2200" dirty="0">
                <a:hlinkClick r:id="rId2"/>
              </a:rPr>
              <a:t>https://judge.softuni.bg/Contests/Compete/Index/1013#2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110169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53" grpId="0" animBg="1"/>
      <p:bldP spid="101" grpId="0" animBg="1"/>
      <p:bldP spid="13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000" dirty="0"/>
              <a:t>Напишете програма, която:</a:t>
            </a:r>
          </a:p>
          <a:p>
            <a:pPr lvl="1"/>
            <a:r>
              <a:rPr lang="bg-BG" sz="2800" dirty="0"/>
              <a:t>Чете от потребителя:</a:t>
            </a:r>
          </a:p>
          <a:p>
            <a:pPr lvl="2"/>
            <a:r>
              <a:rPr lang="bg-BG" sz="2600" dirty="0"/>
              <a:t>Име на продукт</a:t>
            </a:r>
          </a:p>
          <a:p>
            <a:pPr lvl="2"/>
            <a:r>
              <a:rPr lang="bg-BG" sz="2600" dirty="0"/>
              <a:t>Град</a:t>
            </a:r>
          </a:p>
          <a:p>
            <a:pPr lvl="2"/>
            <a:r>
              <a:rPr lang="bg-BG" sz="2600" dirty="0"/>
              <a:t>Количество</a:t>
            </a:r>
          </a:p>
          <a:p>
            <a:pPr lvl="1"/>
            <a:r>
              <a:rPr lang="bg-BG" sz="3000" dirty="0"/>
              <a:t>Пресмята цената му спрямо таблицата:</a:t>
            </a:r>
          </a:p>
          <a:p>
            <a:pPr lvl="1"/>
            <a:endParaRPr lang="bg-BG" sz="3000" dirty="0"/>
          </a:p>
          <a:p>
            <a:endParaRPr lang="bg-BG" sz="3000" dirty="0"/>
          </a:p>
          <a:p>
            <a:pPr marL="0" indent="0">
              <a:buNone/>
            </a:pPr>
            <a:endParaRPr lang="bg-BG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Квартално магазинче</a:t>
            </a:r>
            <a:r>
              <a:rPr lang="en-US" dirty="0"/>
              <a:t> – </a:t>
            </a:r>
            <a:r>
              <a:rPr lang="bg-BG" dirty="0"/>
              <a:t>условие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7062357"/>
              </p:ext>
            </p:extLst>
          </p:nvPr>
        </p:nvGraphicFramePr>
        <p:xfrm>
          <a:off x="1370012" y="4724400"/>
          <a:ext cx="9092954" cy="1922400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25251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73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24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55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882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428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Град/продукт</a:t>
                      </a: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coffee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water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beer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sweets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peanuts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6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Sofia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1.20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1.45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1.60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6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Plovdiv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1.30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1.50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6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Varna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1.35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1.55</a:t>
                      </a:r>
                      <a:endParaRPr kumimoji="1" lang="en-US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6" name="Picture 6" descr="Ð¡Ð²ÑÑÐ·Ð°Ð½Ð¾ Ð¸Ð·Ð¾Ð±ÑÐ°Ð¶ÐµÐ½Ð¸Ðµ">
            <a:extLst>
              <a:ext uri="{FF2B5EF4-FFF2-40B4-BE49-F238E27FC236}">
                <a16:creationId xmlns:a16="http://schemas.microsoft.com/office/drawing/2014/main" id="{AFF5CE47-E077-4AB1-893F-54D25572E9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5565" y="1295400"/>
            <a:ext cx="2356722" cy="2356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1640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50812" y="1496298"/>
            <a:ext cx="11815018" cy="4644591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bg-BG" sz="3200" dirty="0"/>
              <a:t>Примерен вход и изход: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Квартално магазинче</a:t>
            </a:r>
            <a:r>
              <a:rPr lang="en-US" dirty="0"/>
              <a:t> – </a:t>
            </a:r>
            <a:r>
              <a:rPr lang="bg-BG" dirty="0"/>
              <a:t>условие </a:t>
            </a:r>
            <a:r>
              <a:rPr lang="en-US" dirty="0"/>
              <a:t>(2)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grpSp>
        <p:nvGrpSpPr>
          <p:cNvPr id="18" name="Group 4">
            <a:extLst>
              <a:ext uri="{FF2B5EF4-FFF2-40B4-BE49-F238E27FC236}">
                <a16:creationId xmlns:a16="http://schemas.microsoft.com/office/drawing/2014/main" id="{074D9CA6-EB0A-4718-BA2F-FD301105FBCD}"/>
              </a:ext>
            </a:extLst>
          </p:cNvPr>
          <p:cNvGrpSpPr/>
          <p:nvPr/>
        </p:nvGrpSpPr>
        <p:grpSpPr>
          <a:xfrm>
            <a:off x="1131895" y="2519294"/>
            <a:ext cx="2897990" cy="1384995"/>
            <a:chOff x="1217612" y="3175610"/>
            <a:chExt cx="2897990" cy="1384995"/>
          </a:xfrm>
        </p:grpSpPr>
        <p:sp>
          <p:nvSpPr>
            <p:cNvPr id="19" name="Rectangle 8"/>
            <p:cNvSpPr>
              <a:spLocks noChangeArrowheads="1"/>
            </p:cNvSpPr>
            <p:nvPr/>
          </p:nvSpPr>
          <p:spPr bwMode="auto">
            <a:xfrm>
              <a:off x="1217612" y="3175610"/>
              <a:ext cx="1417421" cy="138499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coffee</a:t>
              </a:r>
            </a:p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Varna</a:t>
              </a:r>
            </a:p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20" name="Rectangle 9"/>
            <p:cNvSpPr>
              <a:spLocks noChangeArrowheads="1"/>
            </p:cNvSpPr>
            <p:nvPr/>
          </p:nvSpPr>
          <p:spPr bwMode="auto">
            <a:xfrm>
              <a:off x="3301200" y="3607464"/>
              <a:ext cx="814402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0.9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" name="Arrow: Right 14">
              <a:extLst>
                <a:ext uri="{FF2B5EF4-FFF2-40B4-BE49-F238E27FC236}">
                  <a16:creationId xmlns:a16="http://schemas.microsoft.com/office/drawing/2014/main" id="{9CA0C489-34B3-43B8-87FB-CE42A261CECE}"/>
                </a:ext>
              </a:extLst>
            </p:cNvPr>
            <p:cNvSpPr/>
            <p:nvPr/>
          </p:nvSpPr>
          <p:spPr>
            <a:xfrm>
              <a:off x="2796192" y="3707640"/>
              <a:ext cx="343849" cy="311549"/>
            </a:xfrm>
            <a:prstGeom prst="rightArrow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22" name="Group 5">
            <a:extLst>
              <a:ext uri="{FF2B5EF4-FFF2-40B4-BE49-F238E27FC236}">
                <a16:creationId xmlns:a16="http://schemas.microsoft.com/office/drawing/2014/main" id="{A58C078C-D840-471D-B5AE-F49F4CB258F2}"/>
              </a:ext>
            </a:extLst>
          </p:cNvPr>
          <p:cNvGrpSpPr/>
          <p:nvPr/>
        </p:nvGrpSpPr>
        <p:grpSpPr>
          <a:xfrm>
            <a:off x="4561360" y="2514600"/>
            <a:ext cx="3066104" cy="1384995"/>
            <a:chOff x="4382137" y="3100717"/>
            <a:chExt cx="3066104" cy="1384995"/>
          </a:xfrm>
        </p:grpSpPr>
        <p:sp>
          <p:nvSpPr>
            <p:cNvPr id="23" name="Rectangle 10"/>
            <p:cNvSpPr>
              <a:spLocks noChangeArrowheads="1"/>
            </p:cNvSpPr>
            <p:nvPr/>
          </p:nvSpPr>
          <p:spPr bwMode="auto">
            <a:xfrm>
              <a:off x="4382137" y="3100717"/>
              <a:ext cx="1622314" cy="138499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peanuts</a:t>
              </a:r>
            </a:p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Plovdiv</a:t>
              </a:r>
            </a:p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24" name="Rectangle 11"/>
            <p:cNvSpPr>
              <a:spLocks noChangeArrowheads="1"/>
            </p:cNvSpPr>
            <p:nvPr/>
          </p:nvSpPr>
          <p:spPr bwMode="auto">
            <a:xfrm>
              <a:off x="6655862" y="3535375"/>
              <a:ext cx="792379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1.5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26" name="Group 6">
            <a:extLst>
              <a:ext uri="{FF2B5EF4-FFF2-40B4-BE49-F238E27FC236}">
                <a16:creationId xmlns:a16="http://schemas.microsoft.com/office/drawing/2014/main" id="{242ED6BE-8070-49F0-A29A-DC30006C75D4}"/>
              </a:ext>
            </a:extLst>
          </p:cNvPr>
          <p:cNvGrpSpPr/>
          <p:nvPr/>
        </p:nvGrpSpPr>
        <p:grpSpPr>
          <a:xfrm>
            <a:off x="8316502" y="2514600"/>
            <a:ext cx="2903611" cy="1384995"/>
            <a:chOff x="7614176" y="3087394"/>
            <a:chExt cx="2903611" cy="1384995"/>
          </a:xfrm>
        </p:grpSpPr>
        <p:sp>
          <p:nvSpPr>
            <p:cNvPr id="27" name="Rectangle 12"/>
            <p:cNvSpPr>
              <a:spLocks noChangeArrowheads="1"/>
            </p:cNvSpPr>
            <p:nvPr/>
          </p:nvSpPr>
          <p:spPr bwMode="auto">
            <a:xfrm>
              <a:off x="7614176" y="3087394"/>
              <a:ext cx="1234454" cy="138499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beer</a:t>
              </a:r>
            </a:p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Sofia</a:t>
              </a:r>
            </a:p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28" name="Rectangle 13"/>
            <p:cNvSpPr>
              <a:spLocks noChangeArrowheads="1"/>
            </p:cNvSpPr>
            <p:nvPr/>
          </p:nvSpPr>
          <p:spPr bwMode="auto">
            <a:xfrm>
              <a:off x="9684709" y="3526746"/>
              <a:ext cx="833078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7.2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7" name="Rectangle 5"/>
          <p:cNvSpPr/>
          <p:nvPr/>
        </p:nvSpPr>
        <p:spPr>
          <a:xfrm>
            <a:off x="724321" y="6336368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sz="2400" dirty="0"/>
              <a:t>Тестване на решението:</a:t>
            </a:r>
            <a:r>
              <a:rPr lang="en-US" sz="2400" dirty="0"/>
              <a:t> </a:t>
            </a:r>
            <a:r>
              <a:rPr lang="en-US" sz="2400" dirty="0">
                <a:hlinkClick r:id="rId2"/>
              </a:rPr>
              <a:t>https://judge.softuni.bg/Contests/Compete/Index/1013#3</a:t>
            </a:r>
            <a:endParaRPr lang="en-US" sz="2400" dirty="0"/>
          </a:p>
        </p:txBody>
      </p:sp>
      <p:sp>
        <p:nvSpPr>
          <p:cNvPr id="30" name="Arrow: Right 14">
            <a:extLst>
              <a:ext uri="{FF2B5EF4-FFF2-40B4-BE49-F238E27FC236}">
                <a16:creationId xmlns:a16="http://schemas.microsoft.com/office/drawing/2014/main" id="{BD6B8CD0-C445-497D-8FBD-BED50095281B}"/>
              </a:ext>
            </a:extLst>
          </p:cNvPr>
          <p:cNvSpPr/>
          <p:nvPr/>
        </p:nvSpPr>
        <p:spPr>
          <a:xfrm>
            <a:off x="6365710" y="3051324"/>
            <a:ext cx="343849" cy="311549"/>
          </a:xfrm>
          <a:prstGeom prst="rightArrow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31" name="Arrow: Right 14">
            <a:extLst>
              <a:ext uri="{FF2B5EF4-FFF2-40B4-BE49-F238E27FC236}">
                <a16:creationId xmlns:a16="http://schemas.microsoft.com/office/drawing/2014/main" id="{395720A8-FBB9-44F0-964C-2C752551AD65}"/>
              </a:ext>
            </a:extLst>
          </p:cNvPr>
          <p:cNvSpPr/>
          <p:nvPr/>
        </p:nvSpPr>
        <p:spPr>
          <a:xfrm>
            <a:off x="9869990" y="3052559"/>
            <a:ext cx="343849" cy="311549"/>
          </a:xfrm>
          <a:prstGeom prst="rightArrow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349319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7" name="Parallelogram 6">
            <a:extLst>
              <a:ext uri="{FF2B5EF4-FFF2-40B4-BE49-F238E27FC236}">
                <a16:creationId xmlns:a16="http://schemas.microsoft.com/office/drawing/2014/main" id="{B1438C1B-9281-4354-8221-79D9C9F03A37}"/>
              </a:ext>
            </a:extLst>
          </p:cNvPr>
          <p:cNvSpPr/>
          <p:nvPr/>
        </p:nvSpPr>
        <p:spPr bwMode="auto">
          <a:xfrm>
            <a:off x="4865686" y="247650"/>
            <a:ext cx="2546907" cy="514051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 input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DA2EEEFD-CA84-4C04-A6B5-403C99E084C5}"/>
              </a:ext>
            </a:extLst>
          </p:cNvPr>
          <p:cNvGrpSpPr/>
          <p:nvPr/>
        </p:nvGrpSpPr>
        <p:grpSpPr>
          <a:xfrm>
            <a:off x="4864801" y="761701"/>
            <a:ext cx="2441709" cy="1162049"/>
            <a:chOff x="4865686" y="806191"/>
            <a:chExt cx="2441709" cy="1162049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5728B10C-8605-4731-8F2F-9E5B2E189787}"/>
                </a:ext>
              </a:extLst>
            </p:cNvPr>
            <p:cNvCxnSpPr>
              <a:cxnSpLocks/>
              <a:stCxn id="7" idx="3"/>
            </p:cNvCxnSpPr>
            <p:nvPr/>
          </p:nvCxnSpPr>
          <p:spPr>
            <a:xfrm flipH="1">
              <a:off x="6075361" y="806191"/>
              <a:ext cx="407" cy="584459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D13180C-437E-4746-AC23-D373209E7EDF}"/>
                </a:ext>
              </a:extLst>
            </p:cNvPr>
            <p:cNvSpPr/>
            <p:nvPr/>
          </p:nvSpPr>
          <p:spPr bwMode="auto">
            <a:xfrm>
              <a:off x="4865686" y="1371600"/>
              <a:ext cx="2441709" cy="59664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price = 0</a:t>
              </a:r>
            </a:p>
          </p:txBody>
        </p:sp>
      </p:grp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BC48F2E-5A0C-4849-A8FF-50C7724A43D4}"/>
              </a:ext>
            </a:extLst>
          </p:cNvPr>
          <p:cNvCxnSpPr>
            <a:cxnSpLocks/>
            <a:stCxn id="22" idx="2"/>
            <a:endCxn id="13" idx="0"/>
          </p:cNvCxnSpPr>
          <p:nvPr/>
        </p:nvCxnSpPr>
        <p:spPr>
          <a:xfrm flipH="1">
            <a:off x="6084772" y="1923750"/>
            <a:ext cx="884" cy="54967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51BFE5AF-F7CE-499F-8D45-C02E1CC7C798}"/>
              </a:ext>
            </a:extLst>
          </p:cNvPr>
          <p:cNvSpPr/>
          <p:nvPr/>
        </p:nvSpPr>
        <p:spPr bwMode="auto">
          <a:xfrm>
            <a:off x="1248895" y="5856730"/>
            <a:ext cx="2223200" cy="6096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price = 1.20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435ECE0-4114-440C-95E4-1E082BBECD00}"/>
              </a:ext>
            </a:extLst>
          </p:cNvPr>
          <p:cNvSpPr/>
          <p:nvPr/>
        </p:nvSpPr>
        <p:spPr bwMode="auto">
          <a:xfrm>
            <a:off x="6899855" y="4330502"/>
            <a:ext cx="2546907" cy="784933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Check the other cities</a:t>
            </a:r>
          </a:p>
          <a:p>
            <a:pPr algn="ctr"/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products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A9EB802C-F16C-45C4-BD1E-2D15A28D8AB5}"/>
              </a:ext>
            </a:extLst>
          </p:cNvPr>
          <p:cNvSpPr/>
          <p:nvPr/>
        </p:nvSpPr>
        <p:spPr bwMode="auto">
          <a:xfrm>
            <a:off x="4559861" y="5874736"/>
            <a:ext cx="2546907" cy="78105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Check the other products</a:t>
            </a:r>
          </a:p>
          <a:p>
            <a:pPr algn="ctr"/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set price</a:t>
            </a:r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56551425-40D3-4166-BDC9-A51A7D32E6E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rot="740456">
            <a:off x="9379244" y="806547"/>
            <a:ext cx="2215005" cy="179238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70516F68-EB68-4B3C-ABA0-502ED27D057E}"/>
              </a:ext>
            </a:extLst>
          </p:cNvPr>
          <p:cNvGrpSpPr/>
          <p:nvPr/>
        </p:nvGrpSpPr>
        <p:grpSpPr>
          <a:xfrm>
            <a:off x="5171257" y="2465673"/>
            <a:ext cx="1828799" cy="1752600"/>
            <a:chOff x="5111152" y="1320889"/>
            <a:chExt cx="2596610" cy="2263066"/>
          </a:xfrm>
        </p:grpSpPr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8E785356-2990-4C4D-9A4F-FCF6AF404E3D}"/>
                </a:ext>
              </a:extLst>
            </p:cNvPr>
            <p:cNvSpPr/>
            <p:nvPr/>
          </p:nvSpPr>
          <p:spPr bwMode="auto">
            <a:xfrm>
              <a:off x="5111152" y="1320889"/>
              <a:ext cx="2596610" cy="2263066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2F834BA-C9F8-4DFF-AE5A-4FF963C5CEBB}"/>
                </a:ext>
              </a:extLst>
            </p:cNvPr>
            <p:cNvSpPr txBox="1"/>
            <p:nvPr/>
          </p:nvSpPr>
          <p:spPr>
            <a:xfrm>
              <a:off x="5111152" y="2108042"/>
              <a:ext cx="2495553" cy="65537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dirty="0">
                  <a:solidFill>
                    <a:schemeClr val="bg2"/>
                  </a:solidFill>
                </a:rPr>
                <a:t>town == "Sofia"</a:t>
              </a: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BEB5AAAE-66C3-4EA4-A0D0-4BFAAF254223}"/>
              </a:ext>
            </a:extLst>
          </p:cNvPr>
          <p:cNvGrpSpPr/>
          <p:nvPr/>
        </p:nvGrpSpPr>
        <p:grpSpPr>
          <a:xfrm>
            <a:off x="4126823" y="2940464"/>
            <a:ext cx="1477469" cy="876299"/>
            <a:chOff x="4130813" y="2970341"/>
            <a:chExt cx="1477469" cy="876299"/>
          </a:xfrm>
        </p:grpSpPr>
        <p:cxnSp>
          <p:nvCxnSpPr>
            <p:cNvPr id="17" name="Connector: Elbow 16">
              <a:extLst>
                <a:ext uri="{FF2B5EF4-FFF2-40B4-BE49-F238E27FC236}">
                  <a16:creationId xmlns:a16="http://schemas.microsoft.com/office/drawing/2014/main" id="{E178E436-C8EF-40C8-9FEE-AC07C8190685}"/>
                </a:ext>
              </a:extLst>
            </p:cNvPr>
            <p:cNvCxnSpPr>
              <a:cxnSpLocks/>
              <a:stCxn id="13" idx="1"/>
              <a:endCxn id="31" idx="0"/>
            </p:cNvCxnSpPr>
            <p:nvPr/>
          </p:nvCxnSpPr>
          <p:spPr>
            <a:xfrm rot="10800000" flipV="1">
              <a:off x="4130813" y="3371849"/>
              <a:ext cx="1044435" cy="474791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BA6F4A23-AA6B-4109-BE88-92F6333B27D8}"/>
                </a:ext>
              </a:extLst>
            </p:cNvPr>
            <p:cNvSpPr txBox="1"/>
            <p:nvPr/>
          </p:nvSpPr>
          <p:spPr>
            <a:xfrm>
              <a:off x="4742212" y="2970341"/>
              <a:ext cx="866070" cy="4753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600" dirty="0"/>
                <a:t>true</a:t>
              </a: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C04083CC-2652-456E-9708-CB7C47B24940}"/>
              </a:ext>
            </a:extLst>
          </p:cNvPr>
          <p:cNvGrpSpPr/>
          <p:nvPr/>
        </p:nvGrpSpPr>
        <p:grpSpPr>
          <a:xfrm>
            <a:off x="6869863" y="2983976"/>
            <a:ext cx="1303447" cy="1346526"/>
            <a:chOff x="6873851" y="3013853"/>
            <a:chExt cx="1445655" cy="1346526"/>
          </a:xfrm>
        </p:grpSpPr>
        <p:cxnSp>
          <p:nvCxnSpPr>
            <p:cNvPr id="34" name="Connector: Elbow 33">
              <a:extLst>
                <a:ext uri="{FF2B5EF4-FFF2-40B4-BE49-F238E27FC236}">
                  <a16:creationId xmlns:a16="http://schemas.microsoft.com/office/drawing/2014/main" id="{A8076776-03F4-4588-923B-2CB7ACFD4A33}"/>
                </a:ext>
              </a:extLst>
            </p:cNvPr>
            <p:cNvCxnSpPr>
              <a:cxnSpLocks/>
              <a:stCxn id="13" idx="3"/>
              <a:endCxn id="48" idx="0"/>
            </p:cNvCxnSpPr>
            <p:nvPr/>
          </p:nvCxnSpPr>
          <p:spPr>
            <a:xfrm>
              <a:off x="7018249" y="3371850"/>
              <a:ext cx="1301257" cy="988529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3F439E43-74BB-4CBA-8684-0542D600F190}"/>
                </a:ext>
              </a:extLst>
            </p:cNvPr>
            <p:cNvSpPr txBox="1"/>
            <p:nvPr/>
          </p:nvSpPr>
          <p:spPr>
            <a:xfrm>
              <a:off x="6873851" y="3013853"/>
              <a:ext cx="866070" cy="4753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600" dirty="0"/>
                <a:t>false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0A079D1-10E5-4F97-B0E0-AAE021016818}"/>
              </a:ext>
            </a:extLst>
          </p:cNvPr>
          <p:cNvGrpSpPr/>
          <p:nvPr/>
        </p:nvGrpSpPr>
        <p:grpSpPr>
          <a:xfrm>
            <a:off x="3211759" y="3816764"/>
            <a:ext cx="1983580" cy="1752600"/>
            <a:chOff x="5110210" y="1320889"/>
            <a:chExt cx="2816375" cy="2263066"/>
          </a:xfrm>
        </p:grpSpPr>
        <p:sp>
          <p:nvSpPr>
            <p:cNvPr id="31" name="Diamond 30">
              <a:extLst>
                <a:ext uri="{FF2B5EF4-FFF2-40B4-BE49-F238E27FC236}">
                  <a16:creationId xmlns:a16="http://schemas.microsoft.com/office/drawing/2014/main" id="{CAABD32B-F5D6-4DA5-9609-201DDEA13A39}"/>
                </a:ext>
              </a:extLst>
            </p:cNvPr>
            <p:cNvSpPr/>
            <p:nvPr/>
          </p:nvSpPr>
          <p:spPr bwMode="auto">
            <a:xfrm>
              <a:off x="5111152" y="1320889"/>
              <a:ext cx="2596610" cy="2263066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860C421-81A8-43F7-98EE-6F6399CFB90E}"/>
                </a:ext>
              </a:extLst>
            </p:cNvPr>
            <p:cNvSpPr txBox="1"/>
            <p:nvPr/>
          </p:nvSpPr>
          <p:spPr>
            <a:xfrm>
              <a:off x="5110210" y="2124733"/>
              <a:ext cx="2816375" cy="65537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700" dirty="0">
                  <a:solidFill>
                    <a:schemeClr val="bg2"/>
                  </a:solidFill>
                </a:rPr>
                <a:t>product == "beer"</a:t>
              </a: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0C050478-BC35-4F70-AF93-7041E094671B}"/>
              </a:ext>
            </a:extLst>
          </p:cNvPr>
          <p:cNvGrpSpPr/>
          <p:nvPr/>
        </p:nvGrpSpPr>
        <p:grpSpPr>
          <a:xfrm>
            <a:off x="2360494" y="4248694"/>
            <a:ext cx="1140597" cy="1608036"/>
            <a:chOff x="2647605" y="4529296"/>
            <a:chExt cx="1536440" cy="1608036"/>
          </a:xfrm>
        </p:grpSpPr>
        <p:cxnSp>
          <p:nvCxnSpPr>
            <p:cNvPr id="40" name="Connector: Elbow 39">
              <a:extLst>
                <a:ext uri="{FF2B5EF4-FFF2-40B4-BE49-F238E27FC236}">
                  <a16:creationId xmlns:a16="http://schemas.microsoft.com/office/drawing/2014/main" id="{A5BAD390-E271-4C7A-A027-525AFB2AE8CB}"/>
                </a:ext>
              </a:extLst>
            </p:cNvPr>
            <p:cNvCxnSpPr>
              <a:cxnSpLocks/>
              <a:stCxn id="32" idx="1"/>
              <a:endCxn id="46" idx="0"/>
            </p:cNvCxnSpPr>
            <p:nvPr/>
          </p:nvCxnSpPr>
          <p:spPr>
            <a:xfrm rot="10800000" flipV="1">
              <a:off x="2647605" y="4973666"/>
              <a:ext cx="1146694" cy="1163666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4E4D2B1E-FD03-4344-8A3C-CC0398FC7532}"/>
                </a:ext>
              </a:extLst>
            </p:cNvPr>
            <p:cNvSpPr txBox="1"/>
            <p:nvPr/>
          </p:nvSpPr>
          <p:spPr>
            <a:xfrm>
              <a:off x="3132702" y="4529296"/>
              <a:ext cx="1051343" cy="4753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600" dirty="0"/>
                <a:t>true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98CB9161-7D74-46CA-B3DE-3635FFD4F9EB}"/>
              </a:ext>
            </a:extLst>
          </p:cNvPr>
          <p:cNvGrpSpPr/>
          <p:nvPr/>
        </p:nvGrpSpPr>
        <p:grpSpPr>
          <a:xfrm>
            <a:off x="4907941" y="4263709"/>
            <a:ext cx="884916" cy="1606661"/>
            <a:chOff x="5634734" y="4299411"/>
            <a:chExt cx="884916" cy="1606661"/>
          </a:xfrm>
        </p:grpSpPr>
        <p:cxnSp>
          <p:nvCxnSpPr>
            <p:cNvPr id="50" name="Connector: Elbow 49">
              <a:extLst>
                <a:ext uri="{FF2B5EF4-FFF2-40B4-BE49-F238E27FC236}">
                  <a16:creationId xmlns:a16="http://schemas.microsoft.com/office/drawing/2014/main" id="{D7E36027-214E-4037-A658-DB63ADC459F5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5540287" y="4926710"/>
              <a:ext cx="1217529" cy="741196"/>
            </a:xfrm>
            <a:prstGeom prst="bentConnector3">
              <a:avLst>
                <a:gd name="adj1" fmla="val 3269"/>
              </a:avLst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D11C6DCC-413E-470A-8226-2EB25E496F26}"/>
                </a:ext>
              </a:extLst>
            </p:cNvPr>
            <p:cNvSpPr txBox="1"/>
            <p:nvPr/>
          </p:nvSpPr>
          <p:spPr>
            <a:xfrm>
              <a:off x="5634734" y="4299411"/>
              <a:ext cx="866070" cy="4753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600" dirty="0"/>
                <a:t>false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87800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8" grpId="0" animBg="1"/>
      <p:bldP spid="6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Квартално магазинче - решение</a:t>
            </a:r>
            <a:endParaRPr lang="en-US" sz="3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2" y="1295400"/>
            <a:ext cx="10363200" cy="489364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string productName = Console.ReadLine();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string town = Console.ReadLine();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int quantity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double price = 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(town == "Sofia")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if 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(productName == "coffee") price = quantity * 0.50;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finish the checks for all the products…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else if 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(town == "Plovdiv")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else if 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(town == "Varna")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check other two towns…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4F2B67-E863-4C42-9B5E-9FA3F7AD3F22}"/>
              </a:ext>
            </a:extLst>
          </p:cNvPr>
          <p:cNvSpPr/>
          <p:nvPr/>
        </p:nvSpPr>
        <p:spPr>
          <a:xfrm>
            <a:off x="724321" y="6336368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sz="2400" dirty="0"/>
              <a:t>Тестване на решението:</a:t>
            </a:r>
            <a:r>
              <a:rPr lang="en-US" sz="2400" dirty="0"/>
              <a:t> </a:t>
            </a:r>
            <a:r>
              <a:rPr lang="en-US" sz="2400" dirty="0">
                <a:hlinkClick r:id="rId2"/>
              </a:rPr>
              <a:t>https://judge.softuni.bg/Contests/Compete/Index/1013#3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1429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122612" y="5240338"/>
            <a:ext cx="5701128" cy="768084"/>
          </a:xfrm>
        </p:spPr>
        <p:txBody>
          <a:bodyPr/>
          <a:lstStyle/>
          <a:p>
            <a:r>
              <a:rPr lang="bg-BG" dirty="0"/>
              <a:t>Булеви оператори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503612" y="4495800"/>
            <a:ext cx="4959936" cy="820738"/>
          </a:xfrm>
        </p:spPr>
        <p:txBody>
          <a:bodyPr/>
          <a:lstStyle/>
          <a:p>
            <a:r>
              <a:rPr lang="bg-BG" dirty="0"/>
              <a:t>По-сложни проверки</a:t>
            </a:r>
          </a:p>
        </p:txBody>
      </p:sp>
      <p:sp>
        <p:nvSpPr>
          <p:cNvPr id="3" name="Текстово поле 2"/>
          <p:cNvSpPr txBox="1"/>
          <p:nvPr/>
        </p:nvSpPr>
        <p:spPr>
          <a:xfrm>
            <a:off x="5180012" y="1676400"/>
            <a:ext cx="22098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2"/>
                </a:solidFill>
                <a:latin typeface="Consolas" panose="020B0609020204030204" pitchFamily="49" charset="0"/>
              </a:rPr>
              <a:t>if ()</a:t>
            </a:r>
            <a:br>
              <a:rPr lang="en-US" sz="3200" b="1" dirty="0">
                <a:solidFill>
                  <a:schemeClr val="bg2"/>
                </a:solidFill>
                <a:latin typeface="Consolas" panose="020B0609020204030204" pitchFamily="49" charset="0"/>
              </a:rPr>
            </a:br>
            <a:r>
              <a:rPr lang="en-US" sz="3200" b="1" dirty="0">
                <a:solidFill>
                  <a:schemeClr val="bg2"/>
                </a:solidFill>
                <a:latin typeface="Consolas" panose="020B0609020204030204" pitchFamily="49" charset="0"/>
              </a:rPr>
              <a:t>else if()</a:t>
            </a:r>
          </a:p>
          <a:p>
            <a:r>
              <a:rPr lang="en-US" sz="3200" b="1" dirty="0">
                <a:solidFill>
                  <a:schemeClr val="bg2"/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en-US" sz="3200" b="1" dirty="0">
                <a:solidFill>
                  <a:schemeClr val="bg2"/>
                </a:solidFill>
                <a:latin typeface="Consolas" panose="020B0609020204030204" pitchFamily="49" charset="0"/>
              </a:rPr>
              <a:t>else</a:t>
            </a:r>
          </a:p>
        </p:txBody>
      </p:sp>
    </p:spTree>
    <p:extLst>
      <p:ext uri="{BB962C8B-B14F-4D97-AF65-F5344CB8AC3E}">
        <p14:creationId xmlns:p14="http://schemas.microsoft.com/office/powerpoint/2010/main" val="1768439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13" y="1097333"/>
            <a:ext cx="11804821" cy="5570355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</a:pPr>
            <a:r>
              <a:rPr lang="bg-BG" dirty="0"/>
              <a:t>Оператори, които комбинират или изключват условия</a:t>
            </a:r>
          </a:p>
          <a:p>
            <a:pPr>
              <a:lnSpc>
                <a:spcPct val="115000"/>
              </a:lnSpc>
            </a:pPr>
            <a:r>
              <a:rPr lang="bg-BG" dirty="0"/>
              <a:t>Връщат булеви резултат </a:t>
            </a:r>
            <a:r>
              <a:rPr lang="en-US" dirty="0"/>
              <a:t>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true</a:t>
            </a:r>
            <a:r>
              <a:rPr lang="bg-BG" dirty="0"/>
              <a:t> или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false</a:t>
            </a:r>
            <a:r>
              <a:rPr lang="en-US" dirty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Булеви оператори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3894883-7237-430F-BBAE-E5C143357AFD}"/>
              </a:ext>
            </a:extLst>
          </p:cNvPr>
          <p:cNvSpPr/>
          <p:nvPr/>
        </p:nvSpPr>
        <p:spPr>
          <a:xfrm>
            <a:off x="1154339" y="3109304"/>
            <a:ext cx="1676400" cy="1600200"/>
          </a:xfrm>
          <a:prstGeom prst="ellipse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bg2"/>
                </a:solidFill>
              </a:rPr>
              <a:t>true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F19D368-5D91-4C53-A76D-C9911B2617F1}"/>
              </a:ext>
            </a:extLst>
          </p:cNvPr>
          <p:cNvSpPr/>
          <p:nvPr/>
        </p:nvSpPr>
        <p:spPr>
          <a:xfrm>
            <a:off x="2138928" y="3109304"/>
            <a:ext cx="1676400" cy="1600200"/>
          </a:xfrm>
          <a:prstGeom prst="ellipse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800" dirty="0">
                <a:solidFill>
                  <a:schemeClr val="bg2"/>
                </a:solidFill>
              </a:rPr>
              <a:t>true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84D0096-6E3C-49D3-B2D0-D5ED36FBFE7D}"/>
              </a:ext>
            </a:extLst>
          </p:cNvPr>
          <p:cNvSpPr txBox="1"/>
          <p:nvPr/>
        </p:nvSpPr>
        <p:spPr>
          <a:xfrm>
            <a:off x="1718771" y="2481533"/>
            <a:ext cx="14686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"&amp;&amp;" -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И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3" name="Right Brace 22">
            <a:extLst>
              <a:ext uri="{FF2B5EF4-FFF2-40B4-BE49-F238E27FC236}">
                <a16:creationId xmlns:a16="http://schemas.microsoft.com/office/drawing/2014/main" id="{9CF5587F-B7D5-46C1-9059-D3EE777819D4}"/>
              </a:ext>
            </a:extLst>
          </p:cNvPr>
          <p:cNvSpPr/>
          <p:nvPr/>
        </p:nvSpPr>
        <p:spPr>
          <a:xfrm rot="5400000">
            <a:off x="2170714" y="4422825"/>
            <a:ext cx="276686" cy="1478186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7AA3A66-F8DA-485A-836D-EA03CF6764A9}"/>
              </a:ext>
            </a:extLst>
          </p:cNvPr>
          <p:cNvSpPr/>
          <p:nvPr/>
        </p:nvSpPr>
        <p:spPr>
          <a:xfrm>
            <a:off x="4180759" y="3152602"/>
            <a:ext cx="1676400" cy="1600200"/>
          </a:xfrm>
          <a:prstGeom prst="ellipse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/>
                </a:solidFill>
              </a:rPr>
              <a:t>false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8C69C28-07E4-42A1-A2BA-E349D6CDCDFC}"/>
              </a:ext>
            </a:extLst>
          </p:cNvPr>
          <p:cNvSpPr/>
          <p:nvPr/>
        </p:nvSpPr>
        <p:spPr>
          <a:xfrm>
            <a:off x="6007649" y="3152602"/>
            <a:ext cx="1676400" cy="1600200"/>
          </a:xfrm>
          <a:prstGeom prst="ellipse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/>
                </a:solidFill>
              </a:rPr>
              <a:t>true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FE26A98-D3EC-40B2-BC3E-0A29695457AA}"/>
              </a:ext>
            </a:extLst>
          </p:cNvPr>
          <p:cNvSpPr txBox="1"/>
          <p:nvPr/>
        </p:nvSpPr>
        <p:spPr>
          <a:xfrm>
            <a:off x="5018959" y="2481533"/>
            <a:ext cx="17588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"||" -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ИЛИ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EC6DB5A-387A-46F7-89B4-A5F3DAB4E901}"/>
              </a:ext>
            </a:extLst>
          </p:cNvPr>
          <p:cNvSpPr/>
          <p:nvPr/>
        </p:nvSpPr>
        <p:spPr>
          <a:xfrm>
            <a:off x="8621811" y="3109304"/>
            <a:ext cx="1676400" cy="1600200"/>
          </a:xfrm>
          <a:prstGeom prst="ellipse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/>
                </a:solidFill>
              </a:rPr>
              <a:t>false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8CC87B9-C3CD-42F6-8F16-B91C7188D9B1}"/>
              </a:ext>
            </a:extLst>
          </p:cNvPr>
          <p:cNvSpPr txBox="1"/>
          <p:nvPr/>
        </p:nvSpPr>
        <p:spPr>
          <a:xfrm>
            <a:off x="8042988" y="2524022"/>
            <a:ext cx="28340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"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!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" -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ОТРИЦАНИЕ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F41AD6F-5141-470A-BDC2-6F633F761CB3}"/>
              </a:ext>
            </a:extLst>
          </p:cNvPr>
          <p:cNvSpPr txBox="1"/>
          <p:nvPr/>
        </p:nvSpPr>
        <p:spPr>
          <a:xfrm>
            <a:off x="760412" y="5587580"/>
            <a:ext cx="35426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400" dirty="0"/>
              <a:t>Вярност на двете условия</a:t>
            </a:r>
            <a:endParaRPr lang="en-US" sz="2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E8E3B7D-F6F9-4305-88BD-0226E6AD00AB}"/>
              </a:ext>
            </a:extLst>
          </p:cNvPr>
          <p:cNvSpPr txBox="1"/>
          <p:nvPr/>
        </p:nvSpPr>
        <p:spPr>
          <a:xfrm>
            <a:off x="4300268" y="5492555"/>
            <a:ext cx="31961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bg-BG" sz="2400" dirty="0"/>
              <a:t>Вярност на </a:t>
            </a:r>
          </a:p>
          <a:p>
            <a:pPr algn="ctr"/>
            <a:r>
              <a:rPr lang="bg-BG" sz="2400" dirty="0"/>
              <a:t>едното </a:t>
            </a:r>
            <a:r>
              <a:rPr lang="bg-BG" sz="2400" dirty="0">
                <a:solidFill>
                  <a:schemeClr val="tx2">
                    <a:lumMod val="75000"/>
                  </a:schemeClr>
                </a:solidFill>
              </a:rPr>
              <a:t>или</a:t>
            </a:r>
            <a:r>
              <a:rPr lang="bg-BG" sz="2400" dirty="0"/>
              <a:t> на другото </a:t>
            </a:r>
          </a:p>
          <a:p>
            <a:pPr algn="ctr"/>
            <a:r>
              <a:rPr lang="bg-BG" sz="2400" dirty="0"/>
              <a:t>условие</a:t>
            </a:r>
            <a:endParaRPr lang="en-US" sz="2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67BBB58-10E7-4E97-ADE8-11D7D1B4DAD9}"/>
              </a:ext>
            </a:extLst>
          </p:cNvPr>
          <p:cNvSpPr txBox="1"/>
          <p:nvPr/>
        </p:nvSpPr>
        <p:spPr>
          <a:xfrm>
            <a:off x="7981712" y="5571850"/>
            <a:ext cx="31409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400" dirty="0"/>
              <a:t>Отрицание на условие</a:t>
            </a:r>
            <a:endParaRPr lang="en-US" sz="2400" dirty="0"/>
          </a:p>
        </p:txBody>
      </p:sp>
      <p:sp>
        <p:nvSpPr>
          <p:cNvPr id="35" name="Right Brace 34">
            <a:extLst>
              <a:ext uri="{FF2B5EF4-FFF2-40B4-BE49-F238E27FC236}">
                <a16:creationId xmlns:a16="http://schemas.microsoft.com/office/drawing/2014/main" id="{F0459F76-F388-4821-9AA4-C0DFED137B7F}"/>
              </a:ext>
            </a:extLst>
          </p:cNvPr>
          <p:cNvSpPr/>
          <p:nvPr/>
        </p:nvSpPr>
        <p:spPr>
          <a:xfrm rot="5400000">
            <a:off x="5760023" y="4422825"/>
            <a:ext cx="276686" cy="1478186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ight Brace 35">
            <a:extLst>
              <a:ext uri="{FF2B5EF4-FFF2-40B4-BE49-F238E27FC236}">
                <a16:creationId xmlns:a16="http://schemas.microsoft.com/office/drawing/2014/main" id="{74EA24EA-59A5-46F9-A4B8-5895588FF830}"/>
              </a:ext>
            </a:extLst>
          </p:cNvPr>
          <p:cNvSpPr/>
          <p:nvPr/>
        </p:nvSpPr>
        <p:spPr>
          <a:xfrm rot="5400000">
            <a:off x="9321668" y="4456289"/>
            <a:ext cx="276686" cy="1478186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F093F1E-12A7-49DB-BCF2-FCD696DCB2F7}"/>
              </a:ext>
            </a:extLst>
          </p:cNvPr>
          <p:cNvCxnSpPr/>
          <p:nvPr/>
        </p:nvCxnSpPr>
        <p:spPr>
          <a:xfrm flipH="1">
            <a:off x="8355909" y="3109304"/>
            <a:ext cx="2283837" cy="1603414"/>
          </a:xfrm>
          <a:prstGeom prst="line">
            <a:avLst/>
          </a:prstGeom>
          <a:ln w="25400">
            <a:solidFill>
              <a:srgbClr val="FFA7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465C9C5-0A47-42BB-9F8D-06E63EF21319}"/>
              </a:ext>
            </a:extLst>
          </p:cNvPr>
          <p:cNvCxnSpPr>
            <a:cxnSpLocks/>
          </p:cNvCxnSpPr>
          <p:nvPr/>
        </p:nvCxnSpPr>
        <p:spPr>
          <a:xfrm flipH="1" flipV="1">
            <a:off x="8355908" y="3171366"/>
            <a:ext cx="2283837" cy="1603414"/>
          </a:xfrm>
          <a:prstGeom prst="line">
            <a:avLst/>
          </a:prstGeom>
          <a:ln w="25400">
            <a:solidFill>
              <a:srgbClr val="FFA7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646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/>
      <p:bldP spid="23" grpId="0" animBg="1"/>
      <p:bldP spid="24" grpId="0" animBg="1"/>
      <p:bldP spid="25" grpId="0" animBg="1"/>
      <p:bldP spid="26" grpId="0"/>
      <p:bldP spid="28" grpId="0" animBg="1"/>
      <p:bldP spid="30" grpId="0"/>
      <p:bldP spid="32" grpId="0"/>
      <p:bldP spid="33" grpId="0"/>
      <p:bldP spid="34" grpId="0"/>
      <p:bldP spid="35" grpId="0" animBg="1"/>
      <p:bldP spid="3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5000"/>
              </a:lnSpc>
            </a:pPr>
            <a:r>
              <a:rPr lang="bg-BG" dirty="0"/>
              <a:t>Проверява изпълнението на няколко условия </a:t>
            </a:r>
            <a:br>
              <a:rPr lang="en-US" dirty="0"/>
            </a:b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едновременно</a:t>
            </a:r>
          </a:p>
          <a:p>
            <a:pPr>
              <a:lnSpc>
                <a:spcPct val="115000"/>
              </a:lnSpc>
            </a:pPr>
            <a:r>
              <a:rPr lang="bg-BG" dirty="0"/>
              <a:t>Пример: проверка дали число е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едновременно</a:t>
            </a:r>
            <a:r>
              <a:rPr lang="en-US" dirty="0"/>
              <a:t>:</a:t>
            </a:r>
            <a:r>
              <a:rPr lang="bg-BG" dirty="0"/>
              <a:t> </a:t>
            </a:r>
            <a:endParaRPr lang="en-US" dirty="0"/>
          </a:p>
          <a:p>
            <a:pPr lvl="1">
              <a:lnSpc>
                <a:spcPct val="115000"/>
              </a:lnSpc>
            </a:pPr>
            <a:r>
              <a:rPr lang="bg-BG" dirty="0"/>
              <a:t>по-голямо от 5 и по-малко от 10</a:t>
            </a:r>
            <a:endParaRPr lang="en-US" dirty="0"/>
          </a:p>
          <a:p>
            <a:pPr lvl="1">
              <a:lnSpc>
                <a:spcPct val="115000"/>
              </a:lnSpc>
            </a:pPr>
            <a:r>
              <a:rPr lang="bg-BG" dirty="0"/>
              <a:t>четно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Логическо "И"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09111" y="4876800"/>
            <a:ext cx="7747501" cy="103105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int a = int.Parse(Console.ReadLine());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if ((a &gt; 5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a &lt; 10)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a % 2 == 0)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…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28F207-50CB-4EF4-9D27-F6142CE8A8AD}"/>
              </a:ext>
            </a:extLst>
          </p:cNvPr>
          <p:cNvSpPr txBox="1"/>
          <p:nvPr/>
        </p:nvSpPr>
        <p:spPr>
          <a:xfrm>
            <a:off x="8609012" y="2746168"/>
            <a:ext cx="2850681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&amp;&amp;</a:t>
            </a:r>
          </a:p>
        </p:txBody>
      </p:sp>
    </p:spTree>
    <p:extLst>
      <p:ext uri="{BB962C8B-B14F-4D97-AF65-F5344CB8AC3E}">
        <p14:creationId xmlns:p14="http://schemas.microsoft.com/office/powerpoint/2010/main" val="2438001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671" y="1190234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bg-BG" dirty="0"/>
              <a:t>Коя променлива е наименувана правилно</a:t>
            </a:r>
            <a:r>
              <a:rPr lang="en-US" dirty="0"/>
              <a:t>?</a:t>
            </a:r>
          </a:p>
          <a:p>
            <a:pPr marL="514350" indent="-514350">
              <a:buAutoNum type="arabicPeriod"/>
            </a:pPr>
            <a:endParaRPr lang="bg-BG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2246B03-AA95-4DB9-8B15-0117432455A7}"/>
              </a:ext>
            </a:extLst>
          </p:cNvPr>
          <p:cNvGrpSpPr/>
          <p:nvPr/>
        </p:nvGrpSpPr>
        <p:grpSpPr>
          <a:xfrm>
            <a:off x="6094412" y="2057400"/>
            <a:ext cx="3405137" cy="2343211"/>
            <a:chOff x="4685451" y="4653849"/>
            <a:chExt cx="3806179" cy="2980015"/>
          </a:xfrm>
        </p:grpSpPr>
        <p:sp>
          <p:nvSpPr>
            <p:cNvPr id="20" name="Speech Bubble: Oval 19">
              <a:extLst>
                <a:ext uri="{FF2B5EF4-FFF2-40B4-BE49-F238E27FC236}">
                  <a16:creationId xmlns:a16="http://schemas.microsoft.com/office/drawing/2014/main" id="{ACF47EB7-185A-4A6B-B401-54AF17EF61ED}"/>
                </a:ext>
              </a:extLst>
            </p:cNvPr>
            <p:cNvSpPr/>
            <p:nvPr/>
          </p:nvSpPr>
          <p:spPr bwMode="auto">
            <a:xfrm>
              <a:off x="4928628" y="4653849"/>
              <a:ext cx="3560531" cy="2980015"/>
            </a:xfrm>
            <a:prstGeom prst="wedgeEllipseCallout">
              <a:avLst>
                <a:gd name="adj1" fmla="val -29974"/>
                <a:gd name="adj2" fmla="val 60507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1900793-D749-4B46-9124-C17720B714D4}"/>
                </a:ext>
              </a:extLst>
            </p:cNvPr>
            <p:cNvSpPr txBox="1"/>
            <p:nvPr/>
          </p:nvSpPr>
          <p:spPr>
            <a:xfrm>
              <a:off x="4685451" y="5703636"/>
              <a:ext cx="3806179" cy="9771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  <a:latin typeface="Consolas" panose="020B0609020204030204" pitchFamily="49" charset="0"/>
                </a:rPr>
                <a:t>SavedMoney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94C2715-28FC-4F23-8C86-D9AAFE309FF3}"/>
              </a:ext>
            </a:extLst>
          </p:cNvPr>
          <p:cNvGrpSpPr/>
          <p:nvPr/>
        </p:nvGrpSpPr>
        <p:grpSpPr>
          <a:xfrm>
            <a:off x="990346" y="4230120"/>
            <a:ext cx="3732466" cy="1275547"/>
            <a:chOff x="828200" y="2000154"/>
            <a:chExt cx="4380185" cy="1493675"/>
          </a:xfrm>
        </p:grpSpPr>
        <p:sp>
          <p:nvSpPr>
            <p:cNvPr id="24" name="Speech Bubble: Rectangle with Corners Rounded 23">
              <a:extLst>
                <a:ext uri="{FF2B5EF4-FFF2-40B4-BE49-F238E27FC236}">
                  <a16:creationId xmlns:a16="http://schemas.microsoft.com/office/drawing/2014/main" id="{808160C5-AE44-435C-9489-C929AEE86AA4}"/>
                </a:ext>
              </a:extLst>
            </p:cNvPr>
            <p:cNvSpPr/>
            <p:nvPr/>
          </p:nvSpPr>
          <p:spPr bwMode="auto">
            <a:xfrm>
              <a:off x="960893" y="2000154"/>
              <a:ext cx="4114800" cy="1493675"/>
            </a:xfrm>
            <a:prstGeom prst="wedgeRoundRectCallout">
              <a:avLst>
                <a:gd name="adj1" fmla="val 33659"/>
                <a:gd name="adj2" fmla="val 75576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F25C0FD-7737-4728-A1A5-04544FEDE4EA}"/>
                </a:ext>
              </a:extLst>
            </p:cNvPr>
            <p:cNvSpPr txBox="1"/>
            <p:nvPr/>
          </p:nvSpPr>
          <p:spPr>
            <a:xfrm>
              <a:off x="828200" y="2300599"/>
              <a:ext cx="4380185" cy="89278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dirty="0"/>
                <a:t>спестениПари</a:t>
              </a:r>
              <a:endParaRPr lang="en-US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40A5B59-968B-4B2D-AE7A-48F218E2F320}"/>
              </a:ext>
            </a:extLst>
          </p:cNvPr>
          <p:cNvGrpSpPr/>
          <p:nvPr/>
        </p:nvGrpSpPr>
        <p:grpSpPr>
          <a:xfrm>
            <a:off x="7238746" y="4588293"/>
            <a:ext cx="3505200" cy="1275547"/>
            <a:chOff x="8138855" y="2320388"/>
            <a:chExt cx="2993647" cy="1266985"/>
          </a:xfrm>
        </p:grpSpPr>
        <p:sp>
          <p:nvSpPr>
            <p:cNvPr id="27" name="Speech Bubble: Rectangle with Corners Rounded 26">
              <a:extLst>
                <a:ext uri="{FF2B5EF4-FFF2-40B4-BE49-F238E27FC236}">
                  <a16:creationId xmlns:a16="http://schemas.microsoft.com/office/drawing/2014/main" id="{AFC2D7E6-355F-4AE9-9702-98C790EA336D}"/>
                </a:ext>
              </a:extLst>
            </p:cNvPr>
            <p:cNvSpPr/>
            <p:nvPr/>
          </p:nvSpPr>
          <p:spPr bwMode="auto">
            <a:xfrm>
              <a:off x="8138855" y="2320388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6861895-A35B-404B-B7F1-818649FD562E}"/>
                </a:ext>
              </a:extLst>
            </p:cNvPr>
            <p:cNvSpPr txBox="1"/>
            <p:nvPr/>
          </p:nvSpPr>
          <p:spPr>
            <a:xfrm>
              <a:off x="8332954" y="2576440"/>
              <a:ext cx="2690186" cy="64559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00" b="1" dirty="0">
                  <a:solidFill>
                    <a:schemeClr val="bg2"/>
                  </a:solidFill>
                  <a:latin typeface="Consolas" panose="020B0609020204030204" pitchFamily="49" charset="0"/>
                </a:rPr>
                <a:t>spesteniPari4ki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CA66E9B-7F39-4FEC-BEA7-05008F1F0F8F}"/>
              </a:ext>
            </a:extLst>
          </p:cNvPr>
          <p:cNvGrpSpPr/>
          <p:nvPr/>
        </p:nvGrpSpPr>
        <p:grpSpPr>
          <a:xfrm>
            <a:off x="2709669" y="2521394"/>
            <a:ext cx="3435996" cy="1524000"/>
            <a:chOff x="1039935" y="4225124"/>
            <a:chExt cx="5767434" cy="2021280"/>
          </a:xfrm>
          <a:solidFill>
            <a:srgbClr val="60BFB7"/>
          </a:solidFill>
        </p:grpSpPr>
        <p:sp>
          <p:nvSpPr>
            <p:cNvPr id="30" name="Speech Bubble: Rectangle with Corners Rounded 29">
              <a:extLst>
                <a:ext uri="{FF2B5EF4-FFF2-40B4-BE49-F238E27FC236}">
                  <a16:creationId xmlns:a16="http://schemas.microsoft.com/office/drawing/2014/main" id="{7524A535-E5A8-41B9-AA18-F40C1CBD1271}"/>
                </a:ext>
              </a:extLst>
            </p:cNvPr>
            <p:cNvSpPr/>
            <p:nvPr/>
          </p:nvSpPr>
          <p:spPr bwMode="auto">
            <a:xfrm>
              <a:off x="1039935" y="4225124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C8E74DF-49CB-41CC-B9AE-B95C965599BC}"/>
                </a:ext>
              </a:extLst>
            </p:cNvPr>
            <p:cNvSpPr txBox="1"/>
            <p:nvPr/>
          </p:nvSpPr>
          <p:spPr>
            <a:xfrm>
              <a:off x="1095265" y="4654291"/>
              <a:ext cx="5486139" cy="105649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>
                  <a:latin typeface="Consolas" panose="020B0609020204030204" pitchFamily="49" charset="0"/>
                </a:rPr>
                <a:t>savedMoney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46476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Проверява дали въведеното число от потребителя е в </a:t>
            </a:r>
            <a:br>
              <a:rPr lang="bg-BG" dirty="0"/>
            </a:br>
            <a:r>
              <a:rPr lang="bg-BG" dirty="0"/>
              <a:t>интервала </a:t>
            </a:r>
            <a:r>
              <a:rPr lang="en-US" dirty="0"/>
              <a:t>[</a:t>
            </a:r>
            <a:r>
              <a:rPr lang="bg-BG" dirty="0"/>
              <a:t>-100</a:t>
            </a:r>
            <a:r>
              <a:rPr lang="en-US" dirty="0"/>
              <a:t>,</a:t>
            </a:r>
            <a:r>
              <a:rPr lang="bg-BG" dirty="0"/>
              <a:t> 100</a:t>
            </a:r>
            <a:r>
              <a:rPr lang="en-US" dirty="0"/>
              <a:t>] </a:t>
            </a:r>
            <a:r>
              <a:rPr lang="bg-BG" dirty="0"/>
              <a:t>и е различно от 0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/>
              <a:t>Извежда </a:t>
            </a:r>
            <a:r>
              <a:rPr lang="en-US" dirty="0"/>
              <a:t>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Yes</a:t>
            </a:r>
            <a:r>
              <a:rPr lang="en-US" dirty="0"/>
              <a:t>"</a:t>
            </a:r>
            <a:r>
              <a:rPr lang="bg-BG" dirty="0"/>
              <a:t>,</a:t>
            </a:r>
            <a:r>
              <a:rPr lang="en-US" dirty="0"/>
              <a:t> </a:t>
            </a:r>
            <a:r>
              <a:rPr lang="bg-BG" dirty="0"/>
              <a:t>ако е в интервала и различно от 0, или </a:t>
            </a:r>
            <a:r>
              <a:rPr lang="en-US" dirty="0"/>
              <a:t>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No</a:t>
            </a:r>
            <a:r>
              <a:rPr lang="en-US" dirty="0"/>
              <a:t>" </a:t>
            </a:r>
            <a:br>
              <a:rPr lang="bg-BG" dirty="0"/>
            </a:br>
            <a:r>
              <a:rPr lang="bg-BG" dirty="0"/>
              <a:t>ако е извън тях.</a:t>
            </a:r>
          </a:p>
          <a:p>
            <a:pPr>
              <a:spcBef>
                <a:spcPts val="1000"/>
              </a:spcBef>
            </a:pPr>
            <a:r>
              <a:rPr lang="bg-BG" sz="3200" dirty="0"/>
              <a:t>Примерен вход и изход: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Число в интервала </a:t>
            </a:r>
            <a:r>
              <a:rPr lang="en-US" dirty="0"/>
              <a:t>- </a:t>
            </a:r>
            <a:r>
              <a:rPr lang="bg-BG" dirty="0"/>
              <a:t>условие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40A3664-8F42-4A5B-A3E3-2F97B74E55EA}"/>
              </a:ext>
            </a:extLst>
          </p:cNvPr>
          <p:cNvGrpSpPr/>
          <p:nvPr/>
        </p:nvGrpSpPr>
        <p:grpSpPr>
          <a:xfrm>
            <a:off x="911795" y="5191780"/>
            <a:ext cx="2210817" cy="523220"/>
            <a:chOff x="650909" y="5821489"/>
            <a:chExt cx="2210817" cy="523220"/>
          </a:xfrm>
        </p:grpSpPr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650909" y="5821489"/>
              <a:ext cx="839217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>
                  <a:latin typeface="Consolas" pitchFamily="49" charset="0"/>
                  <a:cs typeface="Consolas" pitchFamily="49" charset="0"/>
                </a:rPr>
                <a:t>-25</a:t>
              </a:r>
              <a:endParaRPr lang="en-US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2022509" y="5827589"/>
              <a:ext cx="839217" cy="49244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Yes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" name="Right Arrow 4"/>
            <p:cNvSpPr/>
            <p:nvPr/>
          </p:nvSpPr>
          <p:spPr>
            <a:xfrm>
              <a:off x="1613724" y="5935311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BD95250-9A00-4081-B64B-717246F123A3}"/>
              </a:ext>
            </a:extLst>
          </p:cNvPr>
          <p:cNvGrpSpPr/>
          <p:nvPr/>
        </p:nvGrpSpPr>
        <p:grpSpPr>
          <a:xfrm>
            <a:off x="5458399" y="5126240"/>
            <a:ext cx="2083813" cy="523220"/>
            <a:chOff x="8902663" y="5766487"/>
            <a:chExt cx="2083813" cy="523220"/>
          </a:xfrm>
        </p:grpSpPr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8902663" y="5766487"/>
              <a:ext cx="636013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25</a:t>
              </a: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10200318" y="5766487"/>
              <a:ext cx="786158" cy="49244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Yes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Right Arrow 13"/>
            <p:cNvSpPr/>
            <p:nvPr/>
          </p:nvSpPr>
          <p:spPr>
            <a:xfrm>
              <a:off x="9693926" y="5904985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FF7E426-3EAC-4699-94CF-78A98E44862A}"/>
              </a:ext>
            </a:extLst>
          </p:cNvPr>
          <p:cNvGrpSpPr/>
          <p:nvPr/>
        </p:nvGrpSpPr>
        <p:grpSpPr>
          <a:xfrm>
            <a:off x="3579812" y="5158611"/>
            <a:ext cx="1583461" cy="540203"/>
            <a:chOff x="5037444" y="5781875"/>
            <a:chExt cx="1583461" cy="540203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7D93EDC-5198-4A24-88D3-2E8E097B20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7444" y="5798858"/>
              <a:ext cx="386432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84C1E7F-74D3-4010-98FC-1F6B51D100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84892" y="5781875"/>
              <a:ext cx="636013" cy="49244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No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Right Arrow 4">
              <a:extLst>
                <a:ext uri="{FF2B5EF4-FFF2-40B4-BE49-F238E27FC236}">
                  <a16:creationId xmlns:a16="http://schemas.microsoft.com/office/drawing/2014/main" id="{964B6846-110F-4D21-9ED4-BE49DC94953A}"/>
                </a:ext>
              </a:extLst>
            </p:cNvPr>
            <p:cNvSpPr/>
            <p:nvPr/>
          </p:nvSpPr>
          <p:spPr>
            <a:xfrm>
              <a:off x="5522899" y="5937357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</p:spTree>
    <p:extLst>
      <p:ext uri="{BB962C8B-B14F-4D97-AF65-F5344CB8AC3E}">
        <p14:creationId xmlns:p14="http://schemas.microsoft.com/office/powerpoint/2010/main" val="3062970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Число в интервала - решение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60411" y="629558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sz="2400" dirty="0"/>
              <a:t>Тестване на решението:</a:t>
            </a:r>
            <a:r>
              <a:rPr lang="en-US" sz="2400" dirty="0"/>
              <a:t> </a:t>
            </a:r>
            <a:r>
              <a:rPr lang="en-US" sz="2400" dirty="0">
                <a:hlinkClick r:id="rId2"/>
              </a:rPr>
              <a:t>https://judge.softuni.bg/Contests/Compete/Index/1013#4</a:t>
            </a:r>
            <a:endParaRPr lang="en-US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8E8A2AD-B220-4F8A-9E1C-22658C022A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4665" y="1452721"/>
            <a:ext cx="9159491" cy="395255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int number = int.Parse(Console.ReadLine());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if (number &gt;= -100 &amp;&amp; number &lt;= 100 &amp;&amp; number != 0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)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Console.WriteLine</a:t>
            </a:r>
            <a:r>
              <a:rPr lang="en-US" sz="2400" noProof="1">
                <a:latin typeface="Consolas" pitchFamily="49" charset="0"/>
                <a:cs typeface="Consolas" pitchFamily="49" charset="0"/>
              </a:rPr>
              <a:t>("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Yes</a:t>
            </a:r>
            <a:r>
              <a:rPr lang="en-US" sz="2400" noProof="1">
                <a:latin typeface="Consolas" pitchFamily="49" charset="0"/>
                <a:cs typeface="Consolas" pitchFamily="49" charset="0"/>
              </a:rPr>
              <a:t>");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else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Console.WriteLine</a:t>
            </a:r>
            <a:r>
              <a:rPr lang="en-US" sz="2400" noProof="1">
                <a:latin typeface="Consolas" pitchFamily="49" charset="0"/>
                <a:cs typeface="Consolas" pitchFamily="49" charset="0"/>
              </a:rPr>
              <a:t>("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No</a:t>
            </a:r>
            <a:r>
              <a:rPr lang="en-US" sz="2400" noProof="1">
                <a:latin typeface="Consolas" pitchFamily="49" charset="0"/>
                <a:cs typeface="Consolas" pitchFamily="49" charset="0"/>
              </a:rPr>
              <a:t>");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42693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619059" cy="5201066"/>
          </a:xfrm>
        </p:spPr>
        <p:txBody>
          <a:bodyPr>
            <a:normAutofit/>
          </a:bodyPr>
          <a:lstStyle/>
          <a:p>
            <a:r>
              <a:rPr lang="bg-BG" dirty="0"/>
              <a:t>Проверява дали 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изпълнено поне едно </a:t>
            </a:r>
            <a:r>
              <a:rPr lang="bg-BG" dirty="0"/>
              <a:t>измежду няколко условия</a:t>
            </a:r>
            <a:endParaRPr lang="en-US" dirty="0"/>
          </a:p>
          <a:p>
            <a:pPr>
              <a:lnSpc>
                <a:spcPct val="115000"/>
              </a:lnSpc>
            </a:pPr>
            <a:r>
              <a:rPr lang="bg-BG" dirty="0"/>
              <a:t>Пример: проверка дали въведената дума</a:t>
            </a:r>
            <a:r>
              <a:rPr lang="en-US" dirty="0"/>
              <a:t> </a:t>
            </a:r>
            <a:r>
              <a:rPr lang="bg-BG" dirty="0"/>
              <a:t>е:</a:t>
            </a:r>
          </a:p>
          <a:p>
            <a:pPr lvl="1">
              <a:lnSpc>
                <a:spcPct val="115000"/>
              </a:lnSpc>
            </a:pPr>
            <a:r>
              <a:rPr lang="en-US" dirty="0"/>
              <a:t>"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Example</a:t>
            </a:r>
            <a:r>
              <a:rPr lang="en-US" dirty="0"/>
              <a:t>"</a:t>
            </a:r>
            <a:r>
              <a:rPr lang="bg-BG" dirty="0"/>
              <a:t> или </a:t>
            </a:r>
            <a:r>
              <a:rPr lang="en-US" dirty="0"/>
              <a:t>"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Demo</a:t>
            </a:r>
            <a:r>
              <a:rPr lang="en-US" dirty="0"/>
              <a:t>"</a:t>
            </a:r>
            <a:endParaRPr lang="bg-BG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Логическо "ИЛИ"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81AF6D-D70E-4733-95AB-54D65849C6D3}"/>
              </a:ext>
            </a:extLst>
          </p:cNvPr>
          <p:cNvSpPr txBox="1"/>
          <p:nvPr/>
        </p:nvSpPr>
        <p:spPr>
          <a:xfrm>
            <a:off x="9163788" y="2105561"/>
            <a:ext cx="2850681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||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D3DF843-8526-4948-9244-CE4D7F44DE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596" y="4343400"/>
            <a:ext cx="8643087" cy="103105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string word = Console.ReadLine();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if (word == "Example"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||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word == "Demo")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…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91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Проверява дали въведеният вход от потребителя е плод или зеленчук</a:t>
            </a:r>
            <a:r>
              <a:rPr lang="en-US" dirty="0"/>
              <a:t> </a:t>
            </a:r>
            <a:r>
              <a:rPr lang="bg-BG" dirty="0"/>
              <a:t>измежду изброените:</a:t>
            </a:r>
          </a:p>
          <a:p>
            <a:pPr lvl="2"/>
            <a:r>
              <a:rPr lang="bg-BG" dirty="0"/>
              <a:t>Плодове: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banana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apple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kiwi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cherry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lemon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grapes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  <a:p>
            <a:pPr lvl="2"/>
            <a:r>
              <a:rPr lang="bg-BG" dirty="0"/>
              <a:t>Зеленчуци: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tomato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cucumber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pepper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carrot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/>
              <a:t>Извежда </a:t>
            </a:r>
            <a:r>
              <a:rPr lang="en-US" dirty="0"/>
              <a:t>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vegetable</a:t>
            </a:r>
            <a:r>
              <a:rPr lang="en-US" dirty="0"/>
              <a:t>"</a:t>
            </a:r>
            <a:r>
              <a:rPr lang="bg-BG" dirty="0"/>
              <a:t>,</a:t>
            </a:r>
            <a:r>
              <a:rPr lang="en-US" dirty="0"/>
              <a:t>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fruit</a:t>
            </a:r>
            <a:r>
              <a:rPr lang="en-US" dirty="0"/>
              <a:t>"</a:t>
            </a:r>
            <a:r>
              <a:rPr lang="bg-BG" dirty="0"/>
              <a:t> или </a:t>
            </a:r>
            <a:r>
              <a:rPr lang="en-US" dirty="0"/>
              <a:t>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unknown</a:t>
            </a:r>
            <a:r>
              <a:rPr lang="en-US" dirty="0"/>
              <a:t>"</a:t>
            </a:r>
            <a:endParaRPr lang="bg-BG" dirty="0"/>
          </a:p>
          <a:p>
            <a:pPr>
              <a:spcBef>
                <a:spcPts val="1000"/>
              </a:spcBef>
            </a:pPr>
            <a:r>
              <a:rPr lang="bg-BG" sz="3200" dirty="0"/>
              <a:t>Примерен вход и изход:</a:t>
            </a:r>
            <a:endParaRPr lang="en-US" sz="3200" dirty="0"/>
          </a:p>
          <a:p>
            <a:pPr>
              <a:spcBef>
                <a:spcPts val="1000"/>
              </a:spcBef>
            </a:pP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Плод или зеленчук</a:t>
            </a:r>
            <a:r>
              <a:rPr lang="en-US" dirty="0"/>
              <a:t> - </a:t>
            </a:r>
            <a:r>
              <a:rPr lang="bg-BG" dirty="0"/>
              <a:t>условие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40A3664-8F42-4A5B-A3E3-2F97B74E55EA}"/>
              </a:ext>
            </a:extLst>
          </p:cNvPr>
          <p:cNvGrpSpPr/>
          <p:nvPr/>
        </p:nvGrpSpPr>
        <p:grpSpPr>
          <a:xfrm>
            <a:off x="556822" y="5873973"/>
            <a:ext cx="2943564" cy="523220"/>
            <a:chOff x="295936" y="5821489"/>
            <a:chExt cx="2943564" cy="523220"/>
          </a:xfrm>
        </p:grpSpPr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295936" y="5821489"/>
              <a:ext cx="1216992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lemon</a:t>
              </a: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2022509" y="5827589"/>
              <a:ext cx="1216991" cy="49244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fruit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" name="Right Arrow 4"/>
            <p:cNvSpPr/>
            <p:nvPr/>
          </p:nvSpPr>
          <p:spPr>
            <a:xfrm>
              <a:off x="1613724" y="5935311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BD95250-9A00-4081-B64B-717246F123A3}"/>
              </a:ext>
            </a:extLst>
          </p:cNvPr>
          <p:cNvGrpSpPr/>
          <p:nvPr/>
        </p:nvGrpSpPr>
        <p:grpSpPr>
          <a:xfrm>
            <a:off x="8403285" y="5808433"/>
            <a:ext cx="3458219" cy="523220"/>
            <a:chOff x="8418549" y="5766487"/>
            <a:chExt cx="3458219" cy="523220"/>
          </a:xfrm>
        </p:grpSpPr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8418549" y="5766487"/>
              <a:ext cx="1073785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java</a:t>
              </a: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10200318" y="5766487"/>
              <a:ext cx="1676450" cy="49244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unknown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Right Arrow 13"/>
            <p:cNvSpPr/>
            <p:nvPr/>
          </p:nvSpPr>
          <p:spPr>
            <a:xfrm>
              <a:off x="9693926" y="5904985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FF7E426-3EAC-4699-94CF-78A98E44862A}"/>
              </a:ext>
            </a:extLst>
          </p:cNvPr>
          <p:cNvGrpSpPr/>
          <p:nvPr/>
        </p:nvGrpSpPr>
        <p:grpSpPr>
          <a:xfrm>
            <a:off x="3884612" y="5840804"/>
            <a:ext cx="4099536" cy="540203"/>
            <a:chOff x="3899876" y="5781875"/>
            <a:chExt cx="4099536" cy="540203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7D93EDC-5198-4A24-88D3-2E8E097B20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9876" y="5798858"/>
              <a:ext cx="1456935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carrot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84C1E7F-74D3-4010-98FC-1F6B51D100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84892" y="5781875"/>
              <a:ext cx="2014520" cy="49244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vegetable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Right Arrow 4">
              <a:extLst>
                <a:ext uri="{FF2B5EF4-FFF2-40B4-BE49-F238E27FC236}">
                  <a16:creationId xmlns:a16="http://schemas.microsoft.com/office/drawing/2014/main" id="{964B6846-110F-4D21-9ED4-BE49DC94953A}"/>
                </a:ext>
              </a:extLst>
            </p:cNvPr>
            <p:cNvSpPr/>
            <p:nvPr/>
          </p:nvSpPr>
          <p:spPr>
            <a:xfrm>
              <a:off x="5522899" y="5937357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</p:spTree>
    <p:extLst>
      <p:ext uri="{BB962C8B-B14F-4D97-AF65-F5344CB8AC3E}">
        <p14:creationId xmlns:p14="http://schemas.microsoft.com/office/powerpoint/2010/main" val="3418425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Плод или зеленчук - решение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500893" y="1492316"/>
            <a:ext cx="11187038" cy="387336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string food = Console.ReadLine();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(food == "banana"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||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food == "apple"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||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food == "kiwi"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||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food == "cherry"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||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food == "lemon"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||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food == "grapes") 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Console.Writeline("fruit"); 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else if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(food == "tomato"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||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food == "cucumber"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||</a:t>
            </a:r>
            <a:br>
              <a:rPr lang="en-US" sz="2600" b="1" noProof="1">
                <a:latin typeface="Consolas" pitchFamily="49" charset="0"/>
                <a:cs typeface="Consolas" pitchFamily="49" charset="0"/>
              </a:rPr>
            </a:br>
            <a:r>
              <a:rPr lang="en-US" sz="2600" b="1" noProof="1">
                <a:latin typeface="Consolas" pitchFamily="49" charset="0"/>
                <a:cs typeface="Consolas" pitchFamily="49" charset="0"/>
              </a:rPr>
              <a:t>         food == "pepper"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||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food == "carrot")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Console.Writeline("vegetable");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Console.Writeline("unknown");</a:t>
            </a:r>
          </a:p>
        </p:txBody>
      </p:sp>
      <p:sp>
        <p:nvSpPr>
          <p:cNvPr id="7" name="Rectangle 6"/>
          <p:cNvSpPr/>
          <p:nvPr/>
        </p:nvSpPr>
        <p:spPr>
          <a:xfrm>
            <a:off x="693723" y="6392407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sz="2400" dirty="0"/>
              <a:t>Тестване на решението:</a:t>
            </a:r>
            <a:r>
              <a:rPr lang="en-US" sz="2400" dirty="0"/>
              <a:t> </a:t>
            </a:r>
            <a:r>
              <a:rPr lang="en-US" sz="2400" dirty="0">
                <a:hlinkClick r:id="rId2"/>
              </a:rPr>
              <a:t>https://judge.softuni.bg/Contests/Compete/Index/1013#5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09777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63158" y="1151121"/>
            <a:ext cx="11804822" cy="5570355"/>
          </a:xfrm>
        </p:spPr>
        <p:txBody>
          <a:bodyPr>
            <a:normAutofit/>
          </a:bodyPr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bg-BG" dirty="0"/>
              <a:t>Чрез скоби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можем да приоритизираме условия </a:t>
            </a:r>
            <a:endParaRPr lang="bg-BG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Приоритет на условия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A5216476-B7EC-4C57-96C9-62553940FC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8269" y="1981200"/>
            <a:ext cx="101346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int a =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50;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int b = 200;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int c = 300;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if 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a &gt;= 100 &amp;&amp; b &lt;= 200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||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c + b &gt;= 300 &amp;&amp; c &lt;= 400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Console.WriteLine("Yes");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Yes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if (a &gt;= 100 &amp;&amp;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b &lt;= 200 || c + b &gt;= 300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&amp;&amp; c &lt;= 400)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Console.WriteLine("Yes");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No output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42698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dirty="0"/>
              <a:t>Проверява дали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не е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изпълнено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дадено услови</a:t>
            </a:r>
            <a:r>
              <a:rPr lang="en-US" dirty="0"/>
              <a:t>e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bg-BG" dirty="0"/>
              <a:t>Пример: 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Проверка дали</a:t>
            </a:r>
            <a:r>
              <a:rPr lang="en-US" dirty="0"/>
              <a:t> </a:t>
            </a:r>
            <a:r>
              <a:rPr lang="bg-BG" dirty="0"/>
              <a:t>число е по-голямо от 10 и е четно: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Логическо отрицание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57303" y="3278873"/>
            <a:ext cx="9832910" cy="270875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int number = int.Parse(Console.ReadLine());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bool isValid = (number &gt; 10) &amp;&amp; (number % 2 == 0);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if (</a:t>
            </a: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!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isValid)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Console.WriteLine("Invalid");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9B73D9-C3F9-47C9-830F-1DDE108D514A}"/>
              </a:ext>
            </a:extLst>
          </p:cNvPr>
          <p:cNvSpPr txBox="1"/>
          <p:nvPr/>
        </p:nvSpPr>
        <p:spPr>
          <a:xfrm>
            <a:off x="10689433" y="3278873"/>
            <a:ext cx="129540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66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!</a:t>
            </a:r>
            <a:endParaRPr lang="en-US" sz="166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0964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84212" y="5410200"/>
            <a:ext cx="10958928" cy="768084"/>
          </a:xfrm>
        </p:spPr>
        <p:txBody>
          <a:bodyPr/>
          <a:lstStyle/>
          <a:p>
            <a:r>
              <a:rPr lang="bg-BG" sz="4400" dirty="0"/>
              <a:t>Решаване на задачи в клас (</a:t>
            </a:r>
            <a:r>
              <a:rPr lang="bg-BG" sz="4400" noProof="1"/>
              <a:t>лаб</a:t>
            </a:r>
            <a:r>
              <a:rPr lang="bg-BG" sz="4400" dirty="0"/>
              <a:t>)</a:t>
            </a:r>
            <a:endParaRPr lang="en-US" sz="4400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465677" y="4572000"/>
            <a:ext cx="5395998" cy="882650"/>
          </a:xfrm>
        </p:spPr>
        <p:txBody>
          <a:bodyPr>
            <a:normAutofit/>
          </a:bodyPr>
          <a:lstStyle/>
          <a:p>
            <a:r>
              <a:rPr lang="bg-BG" sz="4400" dirty="0"/>
              <a:t>По-сложни проверки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1412" y="1253544"/>
            <a:ext cx="2292454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961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Напишете програма, която:</a:t>
            </a:r>
          </a:p>
          <a:p>
            <a:pPr lvl="1"/>
            <a:r>
              <a:rPr lang="bg-BG" sz="3200" dirty="0"/>
              <a:t>Чете потребителски вход:</a:t>
            </a:r>
          </a:p>
          <a:p>
            <a:pPr lvl="2"/>
            <a:r>
              <a:rPr lang="bg-BG" sz="3200" dirty="0"/>
              <a:t>Продукт</a:t>
            </a:r>
          </a:p>
          <a:p>
            <a:pPr lvl="2"/>
            <a:r>
              <a:rPr lang="bg-BG" sz="3200" dirty="0"/>
              <a:t>Ден</a:t>
            </a:r>
          </a:p>
          <a:p>
            <a:pPr lvl="2"/>
            <a:r>
              <a:rPr lang="bg-BG" sz="3200" dirty="0"/>
              <a:t>Количество</a:t>
            </a:r>
          </a:p>
          <a:p>
            <a:pPr lvl="1"/>
            <a:r>
              <a:rPr lang="bg-BG" sz="3200" dirty="0"/>
              <a:t>Извежда сумата, която трябва да се заплати според </a:t>
            </a:r>
            <a:r>
              <a:rPr lang="en-US" sz="3200" dirty="0"/>
              <a:t> </a:t>
            </a:r>
            <a:r>
              <a:rPr lang="bg-BG" sz="3200" dirty="0"/>
              <a:t>деня и </a:t>
            </a:r>
            <a:br>
              <a:rPr lang="en-US" sz="3200" dirty="0"/>
            </a:br>
            <a:r>
              <a:rPr lang="bg-BG" sz="3200" dirty="0"/>
              <a:t>продукта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Магазин за плодове</a:t>
            </a:r>
            <a:r>
              <a:rPr lang="en-US" dirty="0"/>
              <a:t> - </a:t>
            </a:r>
            <a:r>
              <a:rPr lang="bg-BG" dirty="0"/>
              <a:t>условие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38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E55098-E2BD-4CDE-8090-D90CB166ED1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1297" y="2143421"/>
            <a:ext cx="1371600" cy="1371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7F70088-9D74-4E7F-BB37-30BB134C24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1397" y="2707717"/>
            <a:ext cx="1143000" cy="1143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E67F61F-1F92-4B4F-8912-19E8CE9747D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0890" y="2143421"/>
            <a:ext cx="1677988" cy="167798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6114F4C-D92B-48C6-9ACE-BC1016EB4F04}"/>
              </a:ext>
            </a:extLst>
          </p:cNvPr>
          <p:cNvSpPr/>
          <p:nvPr/>
        </p:nvSpPr>
        <p:spPr>
          <a:xfrm>
            <a:off x="760412" y="629558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sz="2400" dirty="0"/>
              <a:t>Тестване на решението:</a:t>
            </a:r>
            <a:r>
              <a:rPr lang="en-US" sz="2400" dirty="0"/>
              <a:t> </a:t>
            </a:r>
            <a:r>
              <a:rPr lang="en-US" sz="2400" dirty="0">
                <a:hlinkClick r:id="rId5"/>
              </a:rPr>
              <a:t>https://judge.softuni.bg/Contests/Compete/Index/1013#7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04683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bg-BG" sz="3200" dirty="0"/>
              <a:t>В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работни дни </a:t>
            </a:r>
            <a:r>
              <a:rPr lang="bg-BG" sz="3200" dirty="0"/>
              <a:t>продава на следните цени:</a:t>
            </a:r>
          </a:p>
          <a:p>
            <a:endParaRPr lang="bg-BG" sz="3200" dirty="0"/>
          </a:p>
          <a:p>
            <a:endParaRPr lang="bg-BG" sz="3200" dirty="0"/>
          </a:p>
          <a:p>
            <a:r>
              <a:rPr lang="bg-BG" sz="3200" dirty="0"/>
              <a:t>В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почивни дни </a:t>
            </a:r>
            <a:r>
              <a:rPr lang="bg-BG" sz="3200" dirty="0"/>
              <a:t>цените са по-високи:</a:t>
            </a:r>
          </a:p>
          <a:p>
            <a:endParaRPr lang="bg-BG" sz="3200" dirty="0"/>
          </a:p>
          <a:p>
            <a:endParaRPr lang="bg-BG" sz="3200" dirty="0"/>
          </a:p>
          <a:p>
            <a:pPr>
              <a:spcBef>
                <a:spcPts val="1800"/>
              </a:spcBef>
            </a:pPr>
            <a:r>
              <a:rPr lang="bg-BG" sz="3200" dirty="0"/>
              <a:t>Примерен</a:t>
            </a:r>
            <a:br>
              <a:rPr lang="bg-BG" sz="3200" dirty="0"/>
            </a:br>
            <a:r>
              <a:rPr lang="bg-BG" sz="3200" dirty="0"/>
              <a:t>вход и изход: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Магазин за плодове</a:t>
            </a:r>
            <a:r>
              <a:rPr lang="en-US" dirty="0"/>
              <a:t> - </a:t>
            </a:r>
            <a:r>
              <a:rPr lang="bg-BG" dirty="0"/>
              <a:t>условие </a:t>
            </a:r>
            <a:r>
              <a:rPr lang="en-US" dirty="0"/>
              <a:t>(2)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381591" y="5183050"/>
            <a:ext cx="1569821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apple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Tuesday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5559982" y="5544977"/>
            <a:ext cx="915988" cy="49353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2.40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7365500" y="5183050"/>
            <a:ext cx="1537648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orange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Sunday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9675812" y="5614679"/>
            <a:ext cx="914400" cy="50262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2.70</a:t>
            </a:r>
          </a:p>
        </p:txBody>
      </p:sp>
      <p:sp>
        <p:nvSpPr>
          <p:cNvPr id="13" name="Right Arrow 6">
            <a:extLst>
              <a:ext uri="{FF2B5EF4-FFF2-40B4-BE49-F238E27FC236}">
                <a16:creationId xmlns:a16="http://schemas.microsoft.com/office/drawing/2014/main" id="{10CBA5C2-F76B-4AD7-8836-A7DD9332FAAD}"/>
              </a:ext>
            </a:extLst>
          </p:cNvPr>
          <p:cNvSpPr/>
          <p:nvPr/>
        </p:nvSpPr>
        <p:spPr>
          <a:xfrm>
            <a:off x="5120165" y="5706270"/>
            <a:ext cx="304800" cy="2462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4" name="Right Arrow 6">
            <a:extLst>
              <a:ext uri="{FF2B5EF4-FFF2-40B4-BE49-F238E27FC236}">
                <a16:creationId xmlns:a16="http://schemas.microsoft.com/office/drawing/2014/main" id="{C6252EF7-0AF9-4C23-8E8C-530C73D74965}"/>
              </a:ext>
            </a:extLst>
          </p:cNvPr>
          <p:cNvSpPr/>
          <p:nvPr/>
        </p:nvSpPr>
        <p:spPr>
          <a:xfrm>
            <a:off x="9137080" y="5706270"/>
            <a:ext cx="304800" cy="2462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0330901"/>
              </p:ext>
            </p:extLst>
          </p:nvPr>
        </p:nvGraphicFramePr>
        <p:xfrm>
          <a:off x="608012" y="1905000"/>
          <a:ext cx="10818812" cy="1023617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9184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85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37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028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707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49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770799">
                  <a:extLst>
                    <a:ext uri="{9D8B030D-6E8A-4147-A177-3AD203B41FA5}">
                      <a16:colId xmlns:a16="http://schemas.microsoft.com/office/drawing/2014/main" val="177163716"/>
                    </a:ext>
                  </a:extLst>
                </a:gridCol>
                <a:gridCol w="1448836">
                  <a:extLst>
                    <a:ext uri="{9D8B030D-6E8A-4147-A177-3AD203B41FA5}">
                      <a16:colId xmlns:a16="http://schemas.microsoft.com/office/drawing/2014/main" val="2658179377"/>
                    </a:ext>
                  </a:extLst>
                </a:gridCol>
              </a:tblGrid>
              <a:tr h="52831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плод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banana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apple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orange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grapefruit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kiwi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pineapple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grapes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цена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2.50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1.20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1.45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2.70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5.50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3.85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7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3415351"/>
              </p:ext>
            </p:extLst>
          </p:nvPr>
        </p:nvGraphicFramePr>
        <p:xfrm>
          <a:off x="608012" y="3736393"/>
          <a:ext cx="10818812" cy="1023617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9184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85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20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944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707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49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770799">
                  <a:extLst>
                    <a:ext uri="{9D8B030D-6E8A-4147-A177-3AD203B41FA5}">
                      <a16:colId xmlns:a16="http://schemas.microsoft.com/office/drawing/2014/main" val="177163716"/>
                    </a:ext>
                  </a:extLst>
                </a:gridCol>
                <a:gridCol w="1448836">
                  <a:extLst>
                    <a:ext uri="{9D8B030D-6E8A-4147-A177-3AD203B41FA5}">
                      <a16:colId xmlns:a16="http://schemas.microsoft.com/office/drawing/2014/main" val="2658179377"/>
                    </a:ext>
                  </a:extLst>
                </a:gridCol>
              </a:tblGrid>
              <a:tr h="52831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плод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banana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apple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orange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grapefruit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kiwi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pineapple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grapes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цена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2.70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1.25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1.60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5.60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4.20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3311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247" y="1219200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bg-BG" dirty="0"/>
              <a:t>Каква</a:t>
            </a:r>
            <a:r>
              <a:rPr lang="en-US" dirty="0"/>
              <a:t> </a:t>
            </a:r>
            <a:r>
              <a:rPr lang="bg-BG" dirty="0"/>
              <a:t>стойност ще присвои променливата </a:t>
            </a:r>
            <a:r>
              <a:rPr lang="en-US" dirty="0"/>
              <a:t>"</a:t>
            </a:r>
            <a:r>
              <a:rPr lang="en-US" b="1" dirty="0"/>
              <a:t>isGreater</a:t>
            </a:r>
            <a:r>
              <a:rPr lang="en-US" dirty="0"/>
              <a:t>":</a:t>
            </a:r>
            <a:endParaRPr lang="bg-BG" dirty="0"/>
          </a:p>
          <a:p>
            <a:pPr marL="514350" indent="-514350">
              <a:buFont typeface="+mj-lt"/>
              <a:buAutoNum type="romanLcPeriod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59999" y="1925165"/>
            <a:ext cx="6148918" cy="573500"/>
          </a:xfrm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r>
              <a:rPr lang="en-US" dirty="0"/>
              <a:t>bool isGreater = (5 + 3) &gt; (3 + 4);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82C3521-A3BA-47AF-BF9D-EA9ECCA11FE5}"/>
              </a:ext>
            </a:extLst>
          </p:cNvPr>
          <p:cNvGrpSpPr/>
          <p:nvPr/>
        </p:nvGrpSpPr>
        <p:grpSpPr>
          <a:xfrm>
            <a:off x="1522412" y="4627462"/>
            <a:ext cx="3165416" cy="1126526"/>
            <a:chOff x="1022647" y="3317410"/>
            <a:chExt cx="4114800" cy="1493675"/>
          </a:xfrm>
        </p:grpSpPr>
        <p:sp>
          <p:nvSpPr>
            <p:cNvPr id="24" name="Speech Bubble: Rectangle with Corners Rounded 23">
              <a:extLst>
                <a:ext uri="{FF2B5EF4-FFF2-40B4-BE49-F238E27FC236}">
                  <a16:creationId xmlns:a16="http://schemas.microsoft.com/office/drawing/2014/main" id="{65852AE0-9E74-4CC9-AF4D-AD4BE0EFE486}"/>
                </a:ext>
              </a:extLst>
            </p:cNvPr>
            <p:cNvSpPr/>
            <p:nvPr/>
          </p:nvSpPr>
          <p:spPr bwMode="auto">
            <a:xfrm>
              <a:off x="1022647" y="3317410"/>
              <a:ext cx="4114800" cy="1493675"/>
            </a:xfrm>
            <a:prstGeom prst="wedgeRoundRectCallout">
              <a:avLst>
                <a:gd name="adj1" fmla="val 37419"/>
                <a:gd name="adj2" fmla="val 64754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1A52449-8F4C-4DCD-A5CF-8F60742401D2}"/>
                </a:ext>
              </a:extLst>
            </p:cNvPr>
            <p:cNvSpPr txBox="1"/>
            <p:nvPr/>
          </p:nvSpPr>
          <p:spPr>
            <a:xfrm>
              <a:off x="1439941" y="3535838"/>
              <a:ext cx="3153816" cy="105681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dirty="0"/>
                <a:t>8</a:t>
              </a:r>
              <a:endParaRPr lang="en-US" dirty="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509E396-D65F-41DC-9F88-F93378AEB206}"/>
              </a:ext>
            </a:extLst>
          </p:cNvPr>
          <p:cNvGrpSpPr/>
          <p:nvPr/>
        </p:nvGrpSpPr>
        <p:grpSpPr>
          <a:xfrm>
            <a:off x="3520064" y="2840996"/>
            <a:ext cx="2739202" cy="2113933"/>
            <a:chOff x="5324029" y="4364468"/>
            <a:chExt cx="3048000" cy="2438818"/>
          </a:xfrm>
        </p:grpSpPr>
        <p:sp>
          <p:nvSpPr>
            <p:cNvPr id="22" name="Speech Bubble: Oval 21">
              <a:extLst>
                <a:ext uri="{FF2B5EF4-FFF2-40B4-BE49-F238E27FC236}">
                  <a16:creationId xmlns:a16="http://schemas.microsoft.com/office/drawing/2014/main" id="{90F8F129-FD09-4084-826F-461572C4BC0A}"/>
                </a:ext>
              </a:extLst>
            </p:cNvPr>
            <p:cNvSpPr/>
            <p:nvPr/>
          </p:nvSpPr>
          <p:spPr bwMode="auto">
            <a:xfrm>
              <a:off x="5324029" y="4364468"/>
              <a:ext cx="3048000" cy="2438818"/>
            </a:xfrm>
            <a:prstGeom prst="wedgeEllipseCallout">
              <a:avLst>
                <a:gd name="adj1" fmla="val 31199"/>
                <a:gd name="adj2" fmla="val 60372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2CE9A96-0384-4423-8AAF-67B3C123036A}"/>
                </a:ext>
              </a:extLst>
            </p:cNvPr>
            <p:cNvSpPr txBox="1"/>
            <p:nvPr/>
          </p:nvSpPr>
          <p:spPr>
            <a:xfrm>
              <a:off x="5679168" y="5102983"/>
              <a:ext cx="2337721" cy="96178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4000" b="1" dirty="0">
                  <a:solidFill>
                    <a:schemeClr val="bg2"/>
                  </a:solidFill>
                </a:rPr>
                <a:t>True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FBE0A13-936B-4B5E-B42D-9A84F05A242C}"/>
              </a:ext>
            </a:extLst>
          </p:cNvPr>
          <p:cNvGrpSpPr/>
          <p:nvPr/>
        </p:nvGrpSpPr>
        <p:grpSpPr>
          <a:xfrm>
            <a:off x="6212822" y="2840996"/>
            <a:ext cx="2673350" cy="2068754"/>
            <a:chOff x="8009996" y="2415485"/>
            <a:chExt cx="3048000" cy="2133600"/>
          </a:xfrm>
        </p:grpSpPr>
        <p:sp>
          <p:nvSpPr>
            <p:cNvPr id="18" name="Speech Bubble: Oval 17">
              <a:extLst>
                <a:ext uri="{FF2B5EF4-FFF2-40B4-BE49-F238E27FC236}">
                  <a16:creationId xmlns:a16="http://schemas.microsoft.com/office/drawing/2014/main" id="{ADCF6939-8ED6-4118-85B1-4F662F6E9365}"/>
                </a:ext>
              </a:extLst>
            </p:cNvPr>
            <p:cNvSpPr/>
            <p:nvPr/>
          </p:nvSpPr>
          <p:spPr bwMode="auto">
            <a:xfrm>
              <a:off x="8009996" y="2415485"/>
              <a:ext cx="3048000" cy="2133600"/>
            </a:xfrm>
            <a:prstGeom prst="wedgeEllipseCallout">
              <a:avLst>
                <a:gd name="adj1" fmla="val -39259"/>
                <a:gd name="adj2" fmla="val 50815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6BE5BAB-F2D8-4EAE-A78E-957443B4BF6B}"/>
                </a:ext>
              </a:extLst>
            </p:cNvPr>
            <p:cNvSpPr txBox="1"/>
            <p:nvPr/>
          </p:nvSpPr>
          <p:spPr>
            <a:xfrm>
              <a:off x="8794623" y="3054463"/>
              <a:ext cx="1777668" cy="88836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000" b="1" dirty="0">
                  <a:solidFill>
                    <a:schemeClr val="bg2"/>
                  </a:solidFill>
                </a:rPr>
                <a:t>False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526640B-ABDF-4FCE-88D7-9AAC6C0FEA88}"/>
              </a:ext>
            </a:extLst>
          </p:cNvPr>
          <p:cNvGrpSpPr/>
          <p:nvPr/>
        </p:nvGrpSpPr>
        <p:grpSpPr>
          <a:xfrm>
            <a:off x="7431455" y="4815845"/>
            <a:ext cx="3196539" cy="1172668"/>
            <a:chOff x="1051483" y="4124631"/>
            <a:chExt cx="4114800" cy="1493675"/>
          </a:xfrm>
          <a:solidFill>
            <a:srgbClr val="60BFB7"/>
          </a:solidFill>
        </p:grpSpPr>
        <p:sp>
          <p:nvSpPr>
            <p:cNvPr id="29" name="Speech Bubble: Rectangle with Corners Rounded 28">
              <a:extLst>
                <a:ext uri="{FF2B5EF4-FFF2-40B4-BE49-F238E27FC236}">
                  <a16:creationId xmlns:a16="http://schemas.microsoft.com/office/drawing/2014/main" id="{38386E56-6AC7-4E60-B358-3537BB179600}"/>
                </a:ext>
              </a:extLst>
            </p:cNvPr>
            <p:cNvSpPr/>
            <p:nvPr/>
          </p:nvSpPr>
          <p:spPr bwMode="auto">
            <a:xfrm>
              <a:off x="1051483" y="4124631"/>
              <a:ext cx="4114800" cy="1493675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0154C5A-3C28-4971-B49F-F5F5726A331A}"/>
                </a:ext>
              </a:extLst>
            </p:cNvPr>
            <p:cNvSpPr txBox="1"/>
            <p:nvPr/>
          </p:nvSpPr>
          <p:spPr>
            <a:xfrm>
              <a:off x="1351024" y="4363851"/>
              <a:ext cx="3515717" cy="1015235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dirty="0"/>
                <a:t>15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88713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Магазин за плодове - решение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23955" y="1219200"/>
            <a:ext cx="11353800" cy="50013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900" b="1" noProof="1">
                <a:latin typeface="Consolas" pitchFamily="49" charset="0"/>
                <a:cs typeface="Consolas" pitchFamily="49" charset="0"/>
              </a:rPr>
              <a:t> (day == "saturday" || day == "sunday")</a:t>
            </a:r>
            <a:endParaRPr lang="bg-BG" sz="29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9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900" b="1" noProof="1">
                <a:latin typeface="Consolas" pitchFamily="49" charset="0"/>
                <a:cs typeface="Consolas" pitchFamily="49" charset="0"/>
              </a:rPr>
              <a:t> (fruit == "banana") price = 2.70;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9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else if </a:t>
            </a:r>
            <a:r>
              <a:rPr lang="en-US" sz="2900" b="1" noProof="1">
                <a:latin typeface="Consolas" pitchFamily="49" charset="0"/>
                <a:cs typeface="Consolas" pitchFamily="49" charset="0"/>
              </a:rPr>
              <a:t>(fruit == "apple") price = 1.25; </a:t>
            </a:r>
            <a:r>
              <a:rPr lang="en-US" sz="29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 </a:t>
            </a:r>
            <a:r>
              <a:rPr lang="bg-BG" sz="29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…</a:t>
            </a:r>
            <a:endParaRPr lang="en-US" sz="29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00" b="1" noProof="1">
                <a:latin typeface="Consolas" pitchFamily="49" charset="0"/>
                <a:cs typeface="Consolas" pitchFamily="49" charset="0"/>
              </a:rPr>
              <a:t>} </a:t>
            </a:r>
            <a:endParaRPr lang="bg-BG" sz="29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else if </a:t>
            </a:r>
            <a:r>
              <a:rPr lang="en-US" sz="2900" b="1" noProof="1">
                <a:latin typeface="Consolas" pitchFamily="49" charset="0"/>
                <a:cs typeface="Consolas" pitchFamily="49" charset="0"/>
              </a:rPr>
              <a:t>(day == "monday" || day == "tuesday" || </a:t>
            </a:r>
            <a:endParaRPr lang="bg-BG" sz="29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900" b="1" noProof="1">
                <a:latin typeface="Consolas" pitchFamily="49" charset="0"/>
                <a:cs typeface="Consolas" pitchFamily="49" charset="0"/>
              </a:rPr>
              <a:t>	     </a:t>
            </a:r>
            <a:r>
              <a:rPr lang="en-US" sz="2900" b="1" noProof="1">
                <a:latin typeface="Consolas" pitchFamily="49" charset="0"/>
                <a:cs typeface="Consolas" pitchFamily="49" charset="0"/>
              </a:rPr>
              <a:t>day == "wednesday" || day == "thursday" || </a:t>
            </a:r>
            <a:r>
              <a:rPr lang="bg-BG" sz="2900" b="1" noProof="1"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900" b="1" noProof="1">
                <a:latin typeface="Consolas" pitchFamily="49" charset="0"/>
                <a:cs typeface="Consolas" pitchFamily="49" charset="0"/>
              </a:rPr>
              <a:t>           </a:t>
            </a:r>
            <a:r>
              <a:rPr lang="en-US" sz="2900" b="1" noProof="1">
                <a:latin typeface="Consolas" pitchFamily="49" charset="0"/>
                <a:cs typeface="Consolas" pitchFamily="49" charset="0"/>
              </a:rPr>
              <a:t>day == "friday")</a:t>
            </a:r>
            <a:endParaRPr lang="bg-BG" sz="29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9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900" b="1" noProof="1">
                <a:latin typeface="Consolas" pitchFamily="49" charset="0"/>
                <a:cs typeface="Consolas" pitchFamily="49" charset="0"/>
              </a:rPr>
              <a:t> (fruit == "banana") price = 2.50;</a:t>
            </a:r>
            <a:r>
              <a:rPr lang="bg-BG" sz="2900" b="1" i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9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 </a:t>
            </a:r>
            <a:r>
              <a:rPr lang="bg-BG" sz="29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766855" y="6320784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sz="2400" dirty="0"/>
              <a:t>Тестване на решението:</a:t>
            </a:r>
            <a:r>
              <a:rPr lang="en-US" sz="2400" dirty="0"/>
              <a:t> </a:t>
            </a:r>
            <a:r>
              <a:rPr lang="en-US" sz="2400" dirty="0">
                <a:hlinkClick r:id="rId2"/>
              </a:rPr>
              <a:t>https://judge.softuni.bg/Contests/Compete/Index/1013#7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59682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8" name="Parallelogram 7">
            <a:extLst>
              <a:ext uri="{FF2B5EF4-FFF2-40B4-BE49-F238E27FC236}">
                <a16:creationId xmlns:a16="http://schemas.microsoft.com/office/drawing/2014/main" id="{A1812A73-D81A-4BC5-BFC9-63A1839F0A89}"/>
              </a:ext>
            </a:extLst>
          </p:cNvPr>
          <p:cNvSpPr/>
          <p:nvPr/>
        </p:nvSpPr>
        <p:spPr bwMode="auto">
          <a:xfrm>
            <a:off x="5256212" y="304800"/>
            <a:ext cx="2546907" cy="514051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 input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B8F9813-7DB0-456B-A5D2-855AC05CC5CC}"/>
              </a:ext>
            </a:extLst>
          </p:cNvPr>
          <p:cNvGrpSpPr/>
          <p:nvPr/>
        </p:nvGrpSpPr>
        <p:grpSpPr>
          <a:xfrm>
            <a:off x="5256212" y="819150"/>
            <a:ext cx="2441709" cy="1511040"/>
            <a:chOff x="4865686" y="762000"/>
            <a:chExt cx="2441709" cy="1511040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52E1749A-073B-43DC-A4CD-B69E54B8D8B2}"/>
                </a:ext>
              </a:extLst>
            </p:cNvPr>
            <p:cNvCxnSpPr>
              <a:cxnSpLocks/>
            </p:cNvCxnSpPr>
            <p:nvPr/>
          </p:nvCxnSpPr>
          <p:spPr>
            <a:xfrm>
              <a:off x="6094412" y="762000"/>
              <a:ext cx="0" cy="45720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098C8FF-06AB-4AB8-BD1C-D7A5E8CB3F51}"/>
                </a:ext>
              </a:extLst>
            </p:cNvPr>
            <p:cNvSpPr/>
            <p:nvPr/>
          </p:nvSpPr>
          <p:spPr bwMode="auto">
            <a:xfrm>
              <a:off x="4865686" y="1219200"/>
              <a:ext cx="2441709" cy="59664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price = 0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D48140DB-20FE-4ECF-AD14-6B5AA3594A58}"/>
                </a:ext>
              </a:extLst>
            </p:cNvPr>
            <p:cNvCxnSpPr>
              <a:cxnSpLocks/>
            </p:cNvCxnSpPr>
            <p:nvPr/>
          </p:nvCxnSpPr>
          <p:spPr>
            <a:xfrm>
              <a:off x="6086538" y="1815840"/>
              <a:ext cx="0" cy="45720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593ED17F-3DD3-4FE2-92E8-C3CDE6F792DA}"/>
              </a:ext>
            </a:extLst>
          </p:cNvPr>
          <p:cNvSpPr/>
          <p:nvPr/>
        </p:nvSpPr>
        <p:spPr bwMode="auto">
          <a:xfrm>
            <a:off x="7415834" y="4199723"/>
            <a:ext cx="2447923" cy="6858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Check the other days, products and set “price”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8176EF7-2096-490E-BD29-D20E3D50D746}"/>
              </a:ext>
            </a:extLst>
          </p:cNvPr>
          <p:cNvSpPr/>
          <p:nvPr/>
        </p:nvSpPr>
        <p:spPr bwMode="auto">
          <a:xfrm>
            <a:off x="5263141" y="5561358"/>
            <a:ext cx="2447923" cy="6858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Check the other products</a:t>
            </a:r>
          </a:p>
          <a:p>
            <a:pPr algn="ctr"/>
            <a:r>
              <a:rPr lang="en-US" sz="16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set price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268A11F-EA08-4905-912E-371B64039FCA}"/>
              </a:ext>
            </a:extLst>
          </p:cNvPr>
          <p:cNvSpPr/>
          <p:nvPr/>
        </p:nvSpPr>
        <p:spPr bwMode="auto">
          <a:xfrm>
            <a:off x="1488710" y="5584127"/>
            <a:ext cx="2447923" cy="6858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price = 2.70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000CCC1E-BD96-4E8D-9F2A-3529332B5D7F}"/>
              </a:ext>
            </a:extLst>
          </p:cNvPr>
          <p:cNvGrpSpPr/>
          <p:nvPr/>
        </p:nvGrpSpPr>
        <p:grpSpPr>
          <a:xfrm>
            <a:off x="4189412" y="2353508"/>
            <a:ext cx="4840910" cy="2141480"/>
            <a:chOff x="3798886" y="2296358"/>
            <a:chExt cx="4840910" cy="2141480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42ECC70-A72E-44DD-97B5-5EE394B86999}"/>
                </a:ext>
              </a:extLst>
            </p:cNvPr>
            <p:cNvGrpSpPr/>
            <p:nvPr/>
          </p:nvGrpSpPr>
          <p:grpSpPr>
            <a:xfrm>
              <a:off x="4920349" y="2296358"/>
              <a:ext cx="2348126" cy="2141480"/>
              <a:chOff x="4865685" y="1219200"/>
              <a:chExt cx="2546907" cy="2417685"/>
            </a:xfrm>
          </p:grpSpPr>
          <p:sp>
            <p:nvSpPr>
              <p:cNvPr id="12" name="Diamond 11">
                <a:extLst>
                  <a:ext uri="{FF2B5EF4-FFF2-40B4-BE49-F238E27FC236}">
                    <a16:creationId xmlns:a16="http://schemas.microsoft.com/office/drawing/2014/main" id="{53A9DF50-91E4-48A0-A980-4416AF66F339}"/>
                  </a:ext>
                </a:extLst>
              </p:cNvPr>
              <p:cNvSpPr/>
              <p:nvPr/>
            </p:nvSpPr>
            <p:spPr bwMode="auto">
              <a:xfrm>
                <a:off x="4865685" y="1219200"/>
                <a:ext cx="2546907" cy="2417685"/>
              </a:xfrm>
              <a:prstGeom prst="diamond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233588F-B4CD-49B8-8ACA-C8209682C352}"/>
                  </a:ext>
                </a:extLst>
              </p:cNvPr>
              <p:cNvSpPr txBox="1"/>
              <p:nvPr/>
            </p:nvSpPr>
            <p:spPr>
              <a:xfrm>
                <a:off x="5124743" y="2054940"/>
                <a:ext cx="2028789" cy="746203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none" lIns="144000" tIns="108000" rIns="144000" bIns="108000" rtlCol="0">
                <a:spAutoFit/>
              </a:bodyPr>
              <a:lstStyle/>
              <a:p>
                <a:pPr algn="l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1600" dirty="0">
                    <a:solidFill>
                      <a:schemeClr val="bg2"/>
                    </a:solidFill>
                  </a:rPr>
                  <a:t>day == “Saturday” ||</a:t>
                </a:r>
              </a:p>
              <a:p>
                <a:pPr algn="l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1600" dirty="0">
                    <a:solidFill>
                      <a:schemeClr val="bg2"/>
                    </a:solidFill>
                  </a:rPr>
                  <a:t>day == “Sunday”</a:t>
                </a:r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EA1AED09-5535-4A79-9078-466635E0FD14}"/>
                </a:ext>
              </a:extLst>
            </p:cNvPr>
            <p:cNvGrpSpPr/>
            <p:nvPr/>
          </p:nvGrpSpPr>
          <p:grpSpPr>
            <a:xfrm>
              <a:off x="3798886" y="3000954"/>
              <a:ext cx="1127545" cy="696620"/>
              <a:chOff x="3798886" y="3000954"/>
              <a:chExt cx="1127545" cy="696620"/>
            </a:xfrm>
          </p:grpSpPr>
          <p:cxnSp>
            <p:nvCxnSpPr>
              <p:cNvPr id="25" name="Connector: Elbow 24">
                <a:extLst>
                  <a:ext uri="{FF2B5EF4-FFF2-40B4-BE49-F238E27FC236}">
                    <a16:creationId xmlns:a16="http://schemas.microsoft.com/office/drawing/2014/main" id="{F698E390-065A-4139-A425-A7A10113469B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3798886" y="3367098"/>
                <a:ext cx="1127545" cy="330476"/>
              </a:xfrm>
              <a:prstGeom prst="bentConnector2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9EE3EB7-83DF-46AC-90FF-22476F1478B4}"/>
                  </a:ext>
                </a:extLst>
              </p:cNvPr>
              <p:cNvSpPr txBox="1"/>
              <p:nvPr/>
            </p:nvSpPr>
            <p:spPr>
              <a:xfrm>
                <a:off x="4073745" y="3000954"/>
                <a:ext cx="641871" cy="475359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none" lIns="144000" tIns="108000" rIns="144000" bIns="108000" rtlCol="0">
                <a:spAutoFit/>
              </a:bodyPr>
              <a:lstStyle/>
              <a:p>
                <a:pPr algn="l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1600" dirty="0"/>
                  <a:t>true</a:t>
                </a:r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77B606CC-5DB4-430F-A874-50B0662F17EE}"/>
                </a:ext>
              </a:extLst>
            </p:cNvPr>
            <p:cNvGrpSpPr/>
            <p:nvPr/>
          </p:nvGrpSpPr>
          <p:grpSpPr>
            <a:xfrm>
              <a:off x="7102712" y="3006268"/>
              <a:ext cx="1537084" cy="1193455"/>
              <a:chOff x="7102712" y="3006268"/>
              <a:chExt cx="1537084" cy="1193455"/>
            </a:xfrm>
          </p:grpSpPr>
          <p:cxnSp>
            <p:nvCxnSpPr>
              <p:cNvPr id="32" name="Connector: Elbow 31">
                <a:extLst>
                  <a:ext uri="{FF2B5EF4-FFF2-40B4-BE49-F238E27FC236}">
                    <a16:creationId xmlns:a16="http://schemas.microsoft.com/office/drawing/2014/main" id="{146964F8-6BA9-4FE1-ABF3-F4AB89980E19}"/>
                  </a:ext>
                </a:extLst>
              </p:cNvPr>
              <p:cNvCxnSpPr>
                <a:stCxn id="12" idx="3"/>
                <a:endCxn id="30" idx="0"/>
              </p:cNvCxnSpPr>
              <p:nvPr/>
            </p:nvCxnSpPr>
            <p:spPr>
              <a:xfrm>
                <a:off x="7268475" y="3367098"/>
                <a:ext cx="1371321" cy="832625"/>
              </a:xfrm>
              <a:prstGeom prst="bentConnector2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04F3F16-A699-4B0E-BACC-FA4991CA603B}"/>
                  </a:ext>
                </a:extLst>
              </p:cNvPr>
              <p:cNvSpPr txBox="1"/>
              <p:nvPr/>
            </p:nvSpPr>
            <p:spPr>
              <a:xfrm>
                <a:off x="7102712" y="3006268"/>
                <a:ext cx="676303" cy="475359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none" lIns="144000" tIns="108000" rIns="144000" bIns="108000" rtlCol="0">
                <a:spAutoFit/>
              </a:bodyPr>
              <a:lstStyle/>
              <a:p>
                <a:pPr algn="l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1600" dirty="0"/>
                  <a:t>false</a:t>
                </a:r>
              </a:p>
            </p:txBody>
          </p:sp>
        </p:grp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81DB50D3-E230-4676-8368-1877D67FFD14}"/>
              </a:ext>
            </a:extLst>
          </p:cNvPr>
          <p:cNvGrpSpPr/>
          <p:nvPr/>
        </p:nvGrpSpPr>
        <p:grpSpPr>
          <a:xfrm>
            <a:off x="2712673" y="3754724"/>
            <a:ext cx="3774430" cy="1886553"/>
            <a:chOff x="2712673" y="3697574"/>
            <a:chExt cx="3774430" cy="1886553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C7E86BDF-5836-4A45-977E-37BE58E0850E}"/>
                </a:ext>
              </a:extLst>
            </p:cNvPr>
            <p:cNvGrpSpPr/>
            <p:nvPr/>
          </p:nvGrpSpPr>
          <p:grpSpPr>
            <a:xfrm>
              <a:off x="3203141" y="3697574"/>
              <a:ext cx="1960377" cy="1821430"/>
              <a:chOff x="4865685" y="1219200"/>
              <a:chExt cx="2546907" cy="2417685"/>
            </a:xfrm>
          </p:grpSpPr>
          <p:sp>
            <p:nvSpPr>
              <p:cNvPr id="27" name="Diamond 26">
                <a:extLst>
                  <a:ext uri="{FF2B5EF4-FFF2-40B4-BE49-F238E27FC236}">
                    <a16:creationId xmlns:a16="http://schemas.microsoft.com/office/drawing/2014/main" id="{CC6F1446-C73F-4781-AA1B-631C1B21F099}"/>
                  </a:ext>
                </a:extLst>
              </p:cNvPr>
              <p:cNvSpPr/>
              <p:nvPr/>
            </p:nvSpPr>
            <p:spPr bwMode="auto">
              <a:xfrm>
                <a:off x="4865685" y="1219200"/>
                <a:ext cx="2546907" cy="2417685"/>
              </a:xfrm>
              <a:prstGeom prst="diamond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9F3B9F2-A995-4B03-BB55-FC54C5C94212}"/>
                  </a:ext>
                </a:extLst>
              </p:cNvPr>
              <p:cNvSpPr txBox="1"/>
              <p:nvPr/>
            </p:nvSpPr>
            <p:spPr>
              <a:xfrm>
                <a:off x="5124743" y="2140085"/>
                <a:ext cx="2181981" cy="580087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none" lIns="144000" tIns="108000" rIns="144000" bIns="108000" rtlCol="0">
                <a:spAutoFit/>
              </a:bodyPr>
              <a:lstStyle/>
              <a:p>
                <a:pPr algn="l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1600" dirty="0">
                    <a:solidFill>
                      <a:schemeClr val="bg2"/>
                    </a:solidFill>
                  </a:rPr>
                  <a:t>fruit == “banana”</a:t>
                </a:r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17269D25-5556-4C26-8D57-443A5E9EFCD3}"/>
                </a:ext>
              </a:extLst>
            </p:cNvPr>
            <p:cNvGrpSpPr/>
            <p:nvPr/>
          </p:nvGrpSpPr>
          <p:grpSpPr>
            <a:xfrm>
              <a:off x="2712673" y="4247793"/>
              <a:ext cx="689866" cy="1336334"/>
              <a:chOff x="2712673" y="4247793"/>
              <a:chExt cx="689866" cy="1336334"/>
            </a:xfrm>
          </p:grpSpPr>
          <p:cxnSp>
            <p:nvCxnSpPr>
              <p:cNvPr id="39" name="Connector: Elbow 38">
                <a:extLst>
                  <a:ext uri="{FF2B5EF4-FFF2-40B4-BE49-F238E27FC236}">
                    <a16:creationId xmlns:a16="http://schemas.microsoft.com/office/drawing/2014/main" id="{2AE262A3-6E93-457A-8283-74D7A0CEE972}"/>
                  </a:ext>
                </a:extLst>
              </p:cNvPr>
              <p:cNvCxnSpPr>
                <a:stCxn id="27" idx="1"/>
                <a:endCxn id="37" idx="0"/>
              </p:cNvCxnSpPr>
              <p:nvPr/>
            </p:nvCxnSpPr>
            <p:spPr>
              <a:xfrm rot="10800000" flipV="1">
                <a:off x="2712673" y="4608289"/>
                <a:ext cx="490469" cy="975838"/>
              </a:xfrm>
              <a:prstGeom prst="bentConnector2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9030E47-8C97-4473-A0B8-684A531280D1}"/>
                  </a:ext>
                </a:extLst>
              </p:cNvPr>
              <p:cNvSpPr txBox="1"/>
              <p:nvPr/>
            </p:nvSpPr>
            <p:spPr>
              <a:xfrm>
                <a:off x="2760668" y="4247793"/>
                <a:ext cx="641871" cy="475359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none" lIns="144000" tIns="108000" rIns="144000" bIns="108000" rtlCol="0">
                <a:spAutoFit/>
              </a:bodyPr>
              <a:lstStyle/>
              <a:p>
                <a:pPr algn="l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1600" dirty="0"/>
                  <a:t>true</a:t>
                </a:r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A27ABE63-FDC9-4153-B8E2-ABF0C0550DB3}"/>
                </a:ext>
              </a:extLst>
            </p:cNvPr>
            <p:cNvGrpSpPr/>
            <p:nvPr/>
          </p:nvGrpSpPr>
          <p:grpSpPr>
            <a:xfrm>
              <a:off x="4977612" y="4247793"/>
              <a:ext cx="1509491" cy="1313565"/>
              <a:chOff x="4977612" y="4247793"/>
              <a:chExt cx="1509491" cy="1313565"/>
            </a:xfrm>
          </p:grpSpPr>
          <p:cxnSp>
            <p:nvCxnSpPr>
              <p:cNvPr id="35" name="Connector: Elbow 34">
                <a:extLst>
                  <a:ext uri="{FF2B5EF4-FFF2-40B4-BE49-F238E27FC236}">
                    <a16:creationId xmlns:a16="http://schemas.microsoft.com/office/drawing/2014/main" id="{1EAD8FC2-BF30-4EB6-A09A-A1353F3D93EA}"/>
                  </a:ext>
                </a:extLst>
              </p:cNvPr>
              <p:cNvCxnSpPr>
                <a:stCxn id="27" idx="3"/>
                <a:endCxn id="33" idx="0"/>
              </p:cNvCxnSpPr>
              <p:nvPr/>
            </p:nvCxnSpPr>
            <p:spPr>
              <a:xfrm>
                <a:off x="5163518" y="4608289"/>
                <a:ext cx="1323585" cy="953069"/>
              </a:xfrm>
              <a:prstGeom prst="bentConnector2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60F66C1E-49DF-4804-BA0D-179D62ED31BD}"/>
                  </a:ext>
                </a:extLst>
              </p:cNvPr>
              <p:cNvSpPr txBox="1"/>
              <p:nvPr/>
            </p:nvSpPr>
            <p:spPr>
              <a:xfrm>
                <a:off x="4977612" y="4247793"/>
                <a:ext cx="676303" cy="475359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none" lIns="144000" tIns="108000" rIns="144000" bIns="108000" rtlCol="0">
                <a:spAutoFit/>
              </a:bodyPr>
              <a:lstStyle/>
              <a:p>
                <a:pPr algn="l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1600" dirty="0"/>
                  <a:t>false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142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3" grpId="0" animBg="1"/>
      <p:bldP spid="37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Чете от потребителя:</a:t>
            </a:r>
          </a:p>
          <a:p>
            <a:pPr lvl="2"/>
            <a:r>
              <a:rPr lang="bg-BG" dirty="0"/>
              <a:t>Град</a:t>
            </a:r>
          </a:p>
          <a:p>
            <a:pPr lvl="2"/>
            <a:r>
              <a:rPr lang="bg-BG" dirty="0"/>
              <a:t>Обем на продажби </a:t>
            </a:r>
            <a:r>
              <a:rPr lang="en-US" dirty="0"/>
              <a:t>(</a:t>
            </a:r>
            <a:r>
              <a:rPr lang="bg-BG" dirty="0"/>
              <a:t>реално число</a:t>
            </a:r>
            <a:r>
              <a:rPr lang="en-US" dirty="0"/>
              <a:t>)</a:t>
            </a:r>
            <a:endParaRPr lang="bg-BG" dirty="0"/>
          </a:p>
          <a:p>
            <a:pPr lvl="1"/>
            <a:r>
              <a:rPr lang="bg-BG" dirty="0"/>
              <a:t>Изчислява комисионната, която дадена фирма дава на </a:t>
            </a:r>
            <a:br>
              <a:rPr lang="en-US" dirty="0"/>
            </a:br>
            <a:r>
              <a:rPr lang="bg-BG" dirty="0"/>
              <a:t>търговците според града и обема на продажбите</a:t>
            </a:r>
          </a:p>
          <a:p>
            <a:pPr lvl="1"/>
            <a:r>
              <a:rPr lang="bg-BG" dirty="0"/>
              <a:t>Извежда стойността на комисионната, закръглена до 2 </a:t>
            </a:r>
            <a:br>
              <a:rPr lang="en-US" dirty="0"/>
            </a:br>
            <a:r>
              <a:rPr lang="bg-BG" dirty="0"/>
              <a:t>цифри след десетичната запетая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Търговски комисионни - условие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C32946-52EB-47D1-9C07-2C09AC7CDEA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2412" y="1600200"/>
            <a:ext cx="1734884" cy="1734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799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75504" y="768560"/>
            <a:ext cx="11815018" cy="5201066"/>
          </a:xfrm>
        </p:spPr>
        <p:txBody>
          <a:bodyPr/>
          <a:lstStyle/>
          <a:p>
            <a:endParaRPr lang="bg-BG" dirty="0"/>
          </a:p>
          <a:p>
            <a:endParaRPr lang="bg-BG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bg-BG" dirty="0"/>
          </a:p>
          <a:p>
            <a:r>
              <a:rPr lang="bg-BG" dirty="0"/>
              <a:t>Примерен вход и изход: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Търговски комисионни – условие</a:t>
            </a:r>
            <a:r>
              <a:rPr lang="en-US"/>
              <a:t> (2)</a:t>
            </a:r>
            <a:r>
              <a:rPr lang="bg-BG"/>
              <a:t> 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43</a:t>
            </a:fld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0ABBAE6-E215-4321-9A1B-BF492B9B2288}"/>
              </a:ext>
            </a:extLst>
          </p:cNvPr>
          <p:cNvGrpSpPr/>
          <p:nvPr/>
        </p:nvGrpSpPr>
        <p:grpSpPr>
          <a:xfrm>
            <a:off x="1065212" y="4564345"/>
            <a:ext cx="3568431" cy="908275"/>
            <a:chOff x="1816008" y="5254388"/>
            <a:chExt cx="3568431" cy="908275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4231458" y="5442298"/>
              <a:ext cx="1152981" cy="53245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600" b="1" dirty="0">
                  <a:latin typeface="Consolas" panose="020B0609020204030204" pitchFamily="49" charset="0"/>
                </a:rPr>
                <a:t>27.50</a:t>
              </a: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1816008" y="5254388"/>
              <a:ext cx="1593952" cy="90827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>
                <a:lnSpc>
                  <a:spcPct val="115000"/>
                </a:lnSpc>
                <a:spcBef>
                  <a:spcPts val="400"/>
                </a:spcBef>
                <a:spcAft>
                  <a:spcPts val="0"/>
                </a:spcAft>
              </a:pPr>
              <a:r>
                <a:rPr lang="en-US" sz="2600" b="1" dirty="0">
                  <a:latin typeface="Consolas" panose="020B0609020204030204" pitchFamily="49" charset="0"/>
                  <a:ea typeface="Calibri" panose="020F0502020204030204" pitchFamily="34" charset="0"/>
                  <a:cs typeface="Arial" panose="020B0604020202020204" pitchFamily="34" charset="0"/>
                </a:rPr>
                <a:t>Plovdiv</a:t>
              </a:r>
            </a:p>
            <a:p>
              <a:r>
                <a:rPr lang="bg-BG" sz="2600" b="1" dirty="0">
                  <a:latin typeface="Consolas" panose="020B0609020204030204" pitchFamily="49" charset="0"/>
                  <a:ea typeface="Calibri" panose="020F0502020204030204" pitchFamily="34" charset="0"/>
                  <a:cs typeface="Arial" panose="020B0604020202020204" pitchFamily="34" charset="0"/>
                </a:rPr>
                <a:t>499.99</a:t>
              </a:r>
              <a:endPara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Right Arrow 7"/>
            <p:cNvSpPr/>
            <p:nvPr/>
          </p:nvSpPr>
          <p:spPr>
            <a:xfrm>
              <a:off x="3630209" y="5594225"/>
              <a:ext cx="381000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60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C3167CEF-A3F1-4ED3-82AB-2D0C0EEBC3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269" y="3946491"/>
            <a:ext cx="2143985" cy="2143985"/>
          </a:xfrm>
          <a:prstGeom prst="rect">
            <a:avLst/>
          </a:prstGeom>
        </p:spPr>
      </p:pic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7745315"/>
              </p:ext>
            </p:extLst>
          </p:nvPr>
        </p:nvGraphicFramePr>
        <p:xfrm>
          <a:off x="836612" y="1414783"/>
          <a:ext cx="10515600" cy="2014217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161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272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2831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Град / цена</a:t>
                      </a:r>
                      <a:endParaRPr kumimoji="1" 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 ≤ </a:t>
                      </a: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 </a:t>
                      </a:r>
                      <a:r>
                        <a:rPr kumimoji="1" lang="bg-BG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≤ 500</a:t>
                      </a:r>
                      <a:endParaRPr kumimoji="1" 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500 &lt; </a:t>
                      </a: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 </a:t>
                      </a:r>
                      <a:r>
                        <a:rPr kumimoji="1" lang="bg-BG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≤ 1 000</a:t>
                      </a:r>
                      <a:endParaRPr kumimoji="1" 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1 000 &lt; </a:t>
                      </a: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 </a:t>
                      </a:r>
                      <a:r>
                        <a:rPr kumimoji="1" lang="bg-BG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≤ 1</a:t>
                      </a: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 </a:t>
                      </a:r>
                      <a:r>
                        <a:rPr kumimoji="1" lang="bg-BG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000</a:t>
                      </a:r>
                      <a:endParaRPr kumimoji="1" 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 &gt;</a:t>
                      </a:r>
                      <a:r>
                        <a:rPr kumimoji="1" lang="bg-BG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1</a:t>
                      </a: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 </a:t>
                      </a:r>
                      <a:r>
                        <a:rPr kumimoji="1" lang="bg-BG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000</a:t>
                      </a:r>
                      <a:endParaRPr kumimoji="1" 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Sofia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5%</a:t>
                      </a:r>
                      <a:endParaRPr kumimoji="1" lang="en-US" sz="2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7%</a:t>
                      </a:r>
                      <a:endParaRPr kumimoji="1" lang="en-US" sz="2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Varna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4.5%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7.5%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9832450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Plovdiv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5.5%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14.5%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5524176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C59DC33C-B107-41EB-9DBE-261DD1434ACE}"/>
              </a:ext>
            </a:extLst>
          </p:cNvPr>
          <p:cNvSpPr/>
          <p:nvPr/>
        </p:nvSpPr>
        <p:spPr>
          <a:xfrm>
            <a:off x="760412" y="629558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sz="2400" dirty="0"/>
              <a:t>Тестване на решението:</a:t>
            </a:r>
            <a:r>
              <a:rPr lang="en-US" sz="2400" dirty="0"/>
              <a:t> </a:t>
            </a:r>
            <a:r>
              <a:rPr lang="en-US" sz="2400" dirty="0">
                <a:hlinkClick r:id="rId3"/>
              </a:rPr>
              <a:t>https://judge.softuni.bg/Contests/Compete/Index/1013#8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6852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Търговски комисионни - решение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84212" y="1377148"/>
            <a:ext cx="10944000" cy="486287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string town = Console.ReadLine();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double commission = -1.0;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if (town == "Sofia")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if (sales &gt;= 0 &amp;&amp; sales &lt;= 500) comission = 0.05;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else if (sales &gt; 500 &amp;&amp; sales &lt;= 1000) comission = 0.07;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5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check the other price ranges…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else if (town == "Varna") </a:t>
            </a:r>
            <a:r>
              <a:rPr lang="en-US" sz="25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check the price ranges…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else if (town == "Plovdiv") </a:t>
            </a:r>
            <a:r>
              <a:rPr lang="en-US" sz="25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check the price ranges…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if (commission &gt;= 0)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Console.WriteLine("{0:f2}", sales * commission);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else </a:t>
            </a:r>
            <a:endParaRPr lang="bg-BG" sz="25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Console.WriteLine("error");</a:t>
            </a:r>
          </a:p>
        </p:txBody>
      </p:sp>
      <p:sp>
        <p:nvSpPr>
          <p:cNvPr id="6" name="Rectangle 5"/>
          <p:cNvSpPr/>
          <p:nvPr/>
        </p:nvSpPr>
        <p:spPr>
          <a:xfrm>
            <a:off x="760412" y="629558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sz="2400" dirty="0"/>
              <a:t>Тестване на решението:</a:t>
            </a:r>
            <a:r>
              <a:rPr lang="en-US" sz="2400" dirty="0"/>
              <a:t> </a:t>
            </a:r>
            <a:r>
              <a:rPr lang="en-US" sz="2400" dirty="0">
                <a:hlinkClick r:id="rId2"/>
              </a:rPr>
              <a:t>https://judge.softuni.bg/Contests/Compete/Index/1013#8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77734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9" name="Parallelogram 8">
            <a:extLst>
              <a:ext uri="{FF2B5EF4-FFF2-40B4-BE49-F238E27FC236}">
                <a16:creationId xmlns:a16="http://schemas.microsoft.com/office/drawing/2014/main" id="{5CADF1B4-2C4E-4378-BC70-A991708B77AB}"/>
              </a:ext>
            </a:extLst>
          </p:cNvPr>
          <p:cNvSpPr/>
          <p:nvPr/>
        </p:nvSpPr>
        <p:spPr bwMode="auto">
          <a:xfrm>
            <a:off x="4865686" y="247650"/>
            <a:ext cx="2546907" cy="514051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 input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E905DF1-D6E0-4BE8-807F-68C00F26321A}"/>
              </a:ext>
            </a:extLst>
          </p:cNvPr>
          <p:cNvGrpSpPr/>
          <p:nvPr/>
        </p:nvGrpSpPr>
        <p:grpSpPr>
          <a:xfrm>
            <a:off x="4865686" y="762000"/>
            <a:ext cx="2441709" cy="1524000"/>
            <a:chOff x="4865686" y="762000"/>
            <a:chExt cx="2441709" cy="1524000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4996B3DD-872D-4747-9A47-C37AD356AFEA}"/>
                </a:ext>
              </a:extLst>
            </p:cNvPr>
            <p:cNvCxnSpPr>
              <a:cxnSpLocks/>
            </p:cNvCxnSpPr>
            <p:nvPr/>
          </p:nvCxnSpPr>
          <p:spPr>
            <a:xfrm>
              <a:off x="6094412" y="762000"/>
              <a:ext cx="0" cy="45720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01763B2-1BBA-424C-9E12-7F03B4E71C5C}"/>
                </a:ext>
              </a:extLst>
            </p:cNvPr>
            <p:cNvSpPr/>
            <p:nvPr/>
          </p:nvSpPr>
          <p:spPr bwMode="auto">
            <a:xfrm>
              <a:off x="4865686" y="1219200"/>
              <a:ext cx="2441709" cy="59664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commission = -1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ED9C2AC7-5023-45BE-9C51-9E52DC64E6D3}"/>
                </a:ext>
              </a:extLst>
            </p:cNvPr>
            <p:cNvCxnSpPr>
              <a:cxnSpLocks/>
            </p:cNvCxnSpPr>
            <p:nvPr/>
          </p:nvCxnSpPr>
          <p:spPr>
            <a:xfrm>
              <a:off x="6070246" y="1828800"/>
              <a:ext cx="0" cy="45720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44C3276-B759-4E41-B911-45E315B422C7}"/>
              </a:ext>
            </a:extLst>
          </p:cNvPr>
          <p:cNvGrpSpPr/>
          <p:nvPr/>
        </p:nvGrpSpPr>
        <p:grpSpPr>
          <a:xfrm>
            <a:off x="4297935" y="2286000"/>
            <a:ext cx="3718134" cy="1833261"/>
            <a:chOff x="4317335" y="2495550"/>
            <a:chExt cx="3718134" cy="1833261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1ABDC2A8-E6E7-4852-9F9F-F73655B3D4A4}"/>
                </a:ext>
              </a:extLst>
            </p:cNvPr>
            <p:cNvGrpSpPr/>
            <p:nvPr/>
          </p:nvGrpSpPr>
          <p:grpSpPr>
            <a:xfrm>
              <a:off x="5175247" y="2495550"/>
              <a:ext cx="1828799" cy="1752600"/>
              <a:chOff x="5111152" y="1320889"/>
              <a:chExt cx="2596610" cy="2263066"/>
            </a:xfrm>
          </p:grpSpPr>
          <p:sp>
            <p:nvSpPr>
              <p:cNvPr id="22" name="Diamond 21">
                <a:extLst>
                  <a:ext uri="{FF2B5EF4-FFF2-40B4-BE49-F238E27FC236}">
                    <a16:creationId xmlns:a16="http://schemas.microsoft.com/office/drawing/2014/main" id="{DF4F6B7A-3F7E-4B92-A36C-8446010E59B2}"/>
                  </a:ext>
                </a:extLst>
              </p:cNvPr>
              <p:cNvSpPr/>
              <p:nvPr/>
            </p:nvSpPr>
            <p:spPr bwMode="auto">
              <a:xfrm>
                <a:off x="5111152" y="1320889"/>
                <a:ext cx="2596610" cy="2263066"/>
              </a:xfrm>
              <a:prstGeom prst="diamond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2A049AF-FB0D-410F-807F-1B63B884558E}"/>
                  </a:ext>
                </a:extLst>
              </p:cNvPr>
              <p:cNvSpPr txBox="1"/>
              <p:nvPr/>
            </p:nvSpPr>
            <p:spPr>
              <a:xfrm>
                <a:off x="5111152" y="2108042"/>
                <a:ext cx="2072822" cy="524301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none" lIns="144000" tIns="108000" rIns="144000" bIns="108000" rtlCol="0">
                <a:spAutoFit/>
              </a:bodyPr>
              <a:lstStyle/>
              <a:p>
                <a:pPr algn="l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dirty="0">
                    <a:solidFill>
                      <a:schemeClr val="bg2"/>
                    </a:solidFill>
                  </a:rPr>
                  <a:t>town == “Sofia”</a:t>
                </a: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C3F8B31C-3D69-4606-A6A4-248E8BD5A52F}"/>
                </a:ext>
              </a:extLst>
            </p:cNvPr>
            <p:cNvGrpSpPr/>
            <p:nvPr/>
          </p:nvGrpSpPr>
          <p:grpSpPr>
            <a:xfrm>
              <a:off x="4317335" y="2993523"/>
              <a:ext cx="1262257" cy="814695"/>
              <a:chOff x="4317335" y="2993523"/>
              <a:chExt cx="1262257" cy="814695"/>
            </a:xfrm>
          </p:grpSpPr>
          <p:cxnSp>
            <p:nvCxnSpPr>
              <p:cNvPr id="20" name="Connector: Elbow 19">
                <a:extLst>
                  <a:ext uri="{FF2B5EF4-FFF2-40B4-BE49-F238E27FC236}">
                    <a16:creationId xmlns:a16="http://schemas.microsoft.com/office/drawing/2014/main" id="{3BEF7A34-9357-485E-B6EF-F74BAC3859F1}"/>
                  </a:ext>
                </a:extLst>
              </p:cNvPr>
              <p:cNvCxnSpPr>
                <a:cxnSpLocks/>
                <a:stCxn id="22" idx="1"/>
                <a:endCxn id="32" idx="0"/>
              </p:cNvCxnSpPr>
              <p:nvPr/>
            </p:nvCxnSpPr>
            <p:spPr>
              <a:xfrm rot="10800000" flipV="1">
                <a:off x="4317335" y="3371850"/>
                <a:ext cx="857913" cy="436368"/>
              </a:xfrm>
              <a:prstGeom prst="bentConnector2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5487FF9-EE24-443B-B799-955A1AF40B34}"/>
                  </a:ext>
                </a:extLst>
              </p:cNvPr>
              <p:cNvSpPr txBox="1"/>
              <p:nvPr/>
            </p:nvSpPr>
            <p:spPr>
              <a:xfrm>
                <a:off x="4713522" y="2993523"/>
                <a:ext cx="866070" cy="475359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144000" tIns="108000" rIns="144000" bIns="108000" rtlCol="0">
                <a:spAutoFit/>
              </a:bodyPr>
              <a:lstStyle/>
              <a:p>
                <a:pPr algn="l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1600" dirty="0"/>
                  <a:t>true</a:t>
                </a: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68843F57-50B2-4068-AE72-C65C95E47CA1}"/>
                </a:ext>
              </a:extLst>
            </p:cNvPr>
            <p:cNvGrpSpPr/>
            <p:nvPr/>
          </p:nvGrpSpPr>
          <p:grpSpPr>
            <a:xfrm>
              <a:off x="6851903" y="2993523"/>
              <a:ext cx="1183566" cy="1335288"/>
              <a:chOff x="6851903" y="2993523"/>
              <a:chExt cx="1183566" cy="1335288"/>
            </a:xfrm>
          </p:grpSpPr>
          <p:cxnSp>
            <p:nvCxnSpPr>
              <p:cNvPr id="18" name="Connector: Elbow 17">
                <a:extLst>
                  <a:ext uri="{FF2B5EF4-FFF2-40B4-BE49-F238E27FC236}">
                    <a16:creationId xmlns:a16="http://schemas.microsoft.com/office/drawing/2014/main" id="{85255394-B649-486B-A616-3935FC8DD9D4}"/>
                  </a:ext>
                </a:extLst>
              </p:cNvPr>
              <p:cNvCxnSpPr>
                <a:cxnSpLocks/>
                <a:stCxn id="22" idx="3"/>
              </p:cNvCxnSpPr>
              <p:nvPr/>
            </p:nvCxnSpPr>
            <p:spPr>
              <a:xfrm>
                <a:off x="7004046" y="3371850"/>
                <a:ext cx="1031423" cy="956961"/>
              </a:xfrm>
              <a:prstGeom prst="bentConnector2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38A75BA-CCFF-433F-8E9D-2D9178428086}"/>
                  </a:ext>
                </a:extLst>
              </p:cNvPr>
              <p:cNvSpPr txBox="1"/>
              <p:nvPr/>
            </p:nvSpPr>
            <p:spPr>
              <a:xfrm>
                <a:off x="6851903" y="2993523"/>
                <a:ext cx="866070" cy="475359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144000" tIns="108000" rIns="144000" bIns="108000" rtlCol="0">
                <a:spAutoFit/>
              </a:bodyPr>
              <a:lstStyle/>
              <a:p>
                <a:pPr algn="l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1600" dirty="0"/>
                  <a:t>false</a:t>
                </a:r>
              </a:p>
            </p:txBody>
          </p:sp>
        </p:grp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6BBC7C7-4733-42B6-B8C8-228DE8E7C3ED}"/>
              </a:ext>
            </a:extLst>
          </p:cNvPr>
          <p:cNvGrpSpPr/>
          <p:nvPr/>
        </p:nvGrpSpPr>
        <p:grpSpPr>
          <a:xfrm>
            <a:off x="2517774" y="3598668"/>
            <a:ext cx="3438342" cy="2040131"/>
            <a:chOff x="2564169" y="3809999"/>
            <a:chExt cx="3760630" cy="2314219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2C23A167-B4AC-4541-A9F3-C228C8F428EC}"/>
                </a:ext>
              </a:extLst>
            </p:cNvPr>
            <p:cNvGrpSpPr/>
            <p:nvPr/>
          </p:nvGrpSpPr>
          <p:grpSpPr>
            <a:xfrm>
              <a:off x="3404307" y="3809999"/>
              <a:ext cx="2213763" cy="2141346"/>
              <a:chOff x="4394885" y="1320888"/>
              <a:chExt cx="3143198" cy="2765038"/>
            </a:xfrm>
          </p:grpSpPr>
          <p:sp>
            <p:nvSpPr>
              <p:cNvPr id="32" name="Diamond 31">
                <a:extLst>
                  <a:ext uri="{FF2B5EF4-FFF2-40B4-BE49-F238E27FC236}">
                    <a16:creationId xmlns:a16="http://schemas.microsoft.com/office/drawing/2014/main" id="{AADBCAFA-2258-4ADC-8B39-AEFB77266662}"/>
                  </a:ext>
                </a:extLst>
              </p:cNvPr>
              <p:cNvSpPr/>
              <p:nvPr/>
            </p:nvSpPr>
            <p:spPr bwMode="auto">
              <a:xfrm>
                <a:off x="4394885" y="1320888"/>
                <a:ext cx="3143198" cy="2765038"/>
              </a:xfrm>
              <a:prstGeom prst="diamond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8CBD052-F41E-4D09-9ED3-9115B9BACA5D}"/>
                  </a:ext>
                </a:extLst>
              </p:cNvPr>
              <p:cNvSpPr txBox="1"/>
              <p:nvPr/>
            </p:nvSpPr>
            <p:spPr>
              <a:xfrm>
                <a:off x="4882345" y="2109260"/>
                <a:ext cx="2314046" cy="1006267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144000" tIns="108000" rIns="144000" bIns="108000" rtlCol="0">
                <a:spAutoFit/>
              </a:bodyPr>
              <a:lstStyle/>
              <a:p>
                <a:pPr algn="l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1700" dirty="0">
                    <a:solidFill>
                      <a:schemeClr val="bg2"/>
                    </a:solidFill>
                  </a:rPr>
                  <a:t>sales &gt;= 0 &amp;&amp; </a:t>
                </a:r>
              </a:p>
              <a:p>
                <a:pPr algn="l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1700" dirty="0">
                    <a:solidFill>
                      <a:schemeClr val="bg2"/>
                    </a:solidFill>
                  </a:rPr>
                  <a:t>sales &lt;= 500</a:t>
                </a: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8D4CD92B-D3C7-4521-9FFC-90273AA823D9}"/>
                </a:ext>
              </a:extLst>
            </p:cNvPr>
            <p:cNvGrpSpPr/>
            <p:nvPr/>
          </p:nvGrpSpPr>
          <p:grpSpPr>
            <a:xfrm>
              <a:off x="2564169" y="4420543"/>
              <a:ext cx="1148769" cy="1378189"/>
              <a:chOff x="2564169" y="4420543"/>
              <a:chExt cx="1148769" cy="1378189"/>
            </a:xfrm>
          </p:grpSpPr>
          <p:cxnSp>
            <p:nvCxnSpPr>
              <p:cNvPr id="30" name="Connector: Elbow 29">
                <a:extLst>
                  <a:ext uri="{FF2B5EF4-FFF2-40B4-BE49-F238E27FC236}">
                    <a16:creationId xmlns:a16="http://schemas.microsoft.com/office/drawing/2014/main" id="{9F5522F1-0F50-4A19-9870-534B997D3D71}"/>
                  </a:ext>
                </a:extLst>
              </p:cNvPr>
              <p:cNvCxnSpPr>
                <a:cxnSpLocks/>
                <a:stCxn id="32" idx="1"/>
                <a:endCxn id="35" idx="0"/>
              </p:cNvCxnSpPr>
              <p:nvPr/>
            </p:nvCxnSpPr>
            <p:spPr>
              <a:xfrm rot="10800000" flipV="1">
                <a:off x="2564169" y="4880671"/>
                <a:ext cx="840138" cy="918061"/>
              </a:xfrm>
              <a:prstGeom prst="bentConnector2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8E07E83-EADC-486D-89E2-A4D424935D99}"/>
                  </a:ext>
                </a:extLst>
              </p:cNvPr>
              <p:cNvSpPr txBox="1"/>
              <p:nvPr/>
            </p:nvSpPr>
            <p:spPr>
              <a:xfrm>
                <a:off x="2872800" y="4420543"/>
                <a:ext cx="840138" cy="539223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144000" tIns="108000" rIns="144000" bIns="108000" rtlCol="0">
                <a:spAutoFit/>
              </a:bodyPr>
              <a:lstStyle/>
              <a:p>
                <a:pPr algn="l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1600" dirty="0"/>
                  <a:t>true</a:t>
                </a: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54991278-75CE-4F4B-AE66-2913818A023F}"/>
                </a:ext>
              </a:extLst>
            </p:cNvPr>
            <p:cNvGrpSpPr/>
            <p:nvPr/>
          </p:nvGrpSpPr>
          <p:grpSpPr>
            <a:xfrm>
              <a:off x="5458729" y="4481909"/>
              <a:ext cx="866070" cy="1642309"/>
              <a:chOff x="5458729" y="4481909"/>
              <a:chExt cx="866070" cy="1642309"/>
            </a:xfrm>
          </p:grpSpPr>
          <p:cxnSp>
            <p:nvCxnSpPr>
              <p:cNvPr id="28" name="Connector: Elbow 27">
                <a:extLst>
                  <a:ext uri="{FF2B5EF4-FFF2-40B4-BE49-F238E27FC236}">
                    <a16:creationId xmlns:a16="http://schemas.microsoft.com/office/drawing/2014/main" id="{9AEDBB2E-D3C2-445D-8AD2-61012CBF9917}"/>
                  </a:ext>
                </a:extLst>
              </p:cNvPr>
              <p:cNvCxnSpPr>
                <a:cxnSpLocks/>
                <a:endCxn id="38" idx="0"/>
              </p:cNvCxnSpPr>
              <p:nvPr/>
            </p:nvCxnSpPr>
            <p:spPr>
              <a:xfrm rot="16200000" flipH="1">
                <a:off x="5332081" y="5208414"/>
                <a:ext cx="1201791" cy="629818"/>
              </a:xfrm>
              <a:prstGeom prst="bentConnector3">
                <a:avLst>
                  <a:gd name="adj1" fmla="val -2791"/>
                </a:avLst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77C2CB6-3701-4D24-A83D-5EBDF2AE6C7C}"/>
                  </a:ext>
                </a:extLst>
              </p:cNvPr>
              <p:cNvSpPr txBox="1"/>
              <p:nvPr/>
            </p:nvSpPr>
            <p:spPr>
              <a:xfrm>
                <a:off x="5458729" y="4481909"/>
                <a:ext cx="866070" cy="475359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144000" tIns="108000" rIns="144000" bIns="108000" rtlCol="0">
                <a:spAutoFit/>
              </a:bodyPr>
              <a:lstStyle/>
              <a:p>
                <a:pPr algn="l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1600" dirty="0"/>
                  <a:t>false</a:t>
                </a:r>
              </a:p>
            </p:txBody>
          </p:sp>
        </p:grp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5D71CA06-AA5E-4EC9-BF51-3939BE03E329}"/>
              </a:ext>
            </a:extLst>
          </p:cNvPr>
          <p:cNvSpPr/>
          <p:nvPr/>
        </p:nvSpPr>
        <p:spPr bwMode="auto">
          <a:xfrm>
            <a:off x="1293812" y="5351863"/>
            <a:ext cx="2447923" cy="6858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commission = 0.05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941159E-9BE9-42E1-B306-D8D6A1F1784F}"/>
              </a:ext>
            </a:extLst>
          </p:cNvPr>
          <p:cNvSpPr/>
          <p:nvPr/>
        </p:nvSpPr>
        <p:spPr bwMode="auto">
          <a:xfrm>
            <a:off x="4661832" y="5638800"/>
            <a:ext cx="2447923" cy="6858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Check the other sales ranges</a:t>
            </a:r>
          </a:p>
          <a:p>
            <a:pPr algn="ctr"/>
            <a:r>
              <a:rPr lang="en-US" sz="16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set commission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AE85733-7D06-46E2-B068-F33636F37BC1}"/>
              </a:ext>
            </a:extLst>
          </p:cNvPr>
          <p:cNvSpPr/>
          <p:nvPr/>
        </p:nvSpPr>
        <p:spPr bwMode="auto">
          <a:xfrm>
            <a:off x="6792107" y="4109269"/>
            <a:ext cx="2447923" cy="6858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Check the other towns, sales ranges and set commission</a:t>
            </a:r>
          </a:p>
        </p:txBody>
      </p:sp>
    </p:spTree>
    <p:extLst>
      <p:ext uri="{BB962C8B-B14F-4D97-AF65-F5344CB8AC3E}">
        <p14:creationId xmlns:p14="http://schemas.microsoft.com/office/powerpoint/2010/main" val="3662764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8" grpId="0" animBg="1"/>
      <p:bldP spid="41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55612" y="5479251"/>
            <a:ext cx="10958928" cy="768084"/>
          </a:xfrm>
        </p:spPr>
        <p:txBody>
          <a:bodyPr/>
          <a:lstStyle/>
          <a:p>
            <a:r>
              <a:rPr lang="bg-BG" sz="4400" dirty="0"/>
              <a:t>Решаване на задачи в клас</a:t>
            </a:r>
            <a:r>
              <a:rPr lang="en-US" sz="4400" dirty="0"/>
              <a:t> </a:t>
            </a:r>
            <a:r>
              <a:rPr lang="bg-BG" sz="4400" dirty="0"/>
              <a:t>(</a:t>
            </a:r>
            <a:r>
              <a:rPr lang="bg-BG" sz="4400" noProof="1"/>
              <a:t>лаб</a:t>
            </a:r>
            <a:r>
              <a:rPr lang="bg-BG" sz="4400" dirty="0"/>
              <a:t>)</a:t>
            </a:r>
            <a:endParaRPr lang="en-US" sz="4400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315576" y="4704525"/>
            <a:ext cx="7239000" cy="774726"/>
          </a:xfrm>
        </p:spPr>
        <p:txBody>
          <a:bodyPr/>
          <a:lstStyle/>
          <a:p>
            <a:r>
              <a:rPr lang="bg-BG" dirty="0"/>
              <a:t>Вложени условни конструкции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1412" y="1219200"/>
            <a:ext cx="2209799" cy="27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856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137" y="1656225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47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6715" y="1405261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3348" y="3276640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7696" y="1624494"/>
            <a:ext cx="7581212" cy="483583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bg-BG" sz="3200" dirty="0">
                <a:solidFill>
                  <a:schemeClr val="bg2"/>
                </a:solidFill>
              </a:rPr>
              <a:t>Конструкцията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switch-case</a:t>
            </a:r>
            <a:endParaRPr lang="en-US" sz="3200" dirty="0">
              <a:solidFill>
                <a:schemeClr val="bg2"/>
              </a:solidFill>
            </a:endParaRP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bg-BG" sz="3200" dirty="0">
                <a:solidFill>
                  <a:schemeClr val="bg2"/>
                </a:solidFill>
              </a:rPr>
              <a:t>Вложени условни конструкции</a:t>
            </a:r>
            <a:r>
              <a:rPr lang="bg-BG" sz="3200" dirty="0"/>
              <a:t>:</a:t>
            </a:r>
            <a:endParaRPr lang="bg-BG" sz="3200" dirty="0">
              <a:solidFill>
                <a:schemeClr val="bg2"/>
              </a:solidFill>
            </a:endParaRP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bg-BG" sz="3200" dirty="0">
                <a:solidFill>
                  <a:schemeClr val="bg2"/>
                </a:solidFill>
              </a:rPr>
              <a:t>По-сложни проверки с </a:t>
            </a:r>
            <a:r>
              <a:rPr lang="en-US" sz="3200" b="1" dirty="0">
                <a:solidFill>
                  <a:schemeClr val="bg1"/>
                </a:solidFill>
              </a:rPr>
              <a:t>&amp;&amp;</a:t>
            </a:r>
            <a:r>
              <a:rPr lang="en-US" sz="3200" dirty="0">
                <a:solidFill>
                  <a:schemeClr val="bg2"/>
                </a:solidFill>
              </a:rPr>
              <a:t>, </a:t>
            </a:r>
            <a:r>
              <a:rPr lang="en-US" sz="3200" b="1" dirty="0">
                <a:solidFill>
                  <a:schemeClr val="bg1"/>
                </a:solidFill>
              </a:rPr>
              <a:t>||</a:t>
            </a:r>
            <a:r>
              <a:rPr lang="en-US" sz="3200" dirty="0">
                <a:solidFill>
                  <a:schemeClr val="bg2"/>
                </a:solidFill>
              </a:rPr>
              <a:t>,</a:t>
            </a:r>
            <a:r>
              <a:rPr lang="bg-BG" sz="3200" dirty="0">
                <a:solidFill>
                  <a:schemeClr val="bg2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!</a:t>
            </a:r>
            <a:r>
              <a:rPr lang="bg-BG" sz="3200" dirty="0">
                <a:solidFill>
                  <a:schemeClr val="bg2"/>
                </a:solidFill>
              </a:rPr>
              <a:t> и </a:t>
            </a:r>
            <a:r>
              <a:rPr lang="en-US" sz="3200" b="1" dirty="0">
                <a:solidFill>
                  <a:schemeClr val="bg1"/>
                </a:solidFill>
              </a:rPr>
              <a:t>()</a:t>
            </a:r>
            <a:endParaRPr lang="bg-BG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6666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1704975" y="6458019"/>
            <a:ext cx="10483850" cy="363538"/>
          </a:xfrm>
        </p:spPr>
        <p:txBody>
          <a:bodyPr>
            <a:normAutofit fontScale="62500" lnSpcReduction="20000"/>
          </a:bodyPr>
          <a:lstStyle/>
          <a:p>
            <a:pPr marL="0" indent="0" algn="r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hlinkClick r:id="rId3"/>
              </a:rPr>
              <a:t>https://softuni.bg/courses/programming-basics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2326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4526" y="4535261"/>
            <a:ext cx="566588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8418" y="4535261"/>
            <a:ext cx="396008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29586" y="2475274"/>
            <a:ext cx="579082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8419" y="2475274"/>
            <a:ext cx="3856369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3505" y="1445280"/>
            <a:ext cx="2446901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8418" y="1445280"/>
            <a:ext cx="418361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6617" y="1445280"/>
            <a:ext cx="271230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35679" y="3505268"/>
            <a:ext cx="2518346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8419" y="3505268"/>
            <a:ext cx="4539290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2216" y="3505268"/>
            <a:ext cx="174819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3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111419" y="5565254"/>
            <a:ext cx="2872298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18" name="Picture 17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83385" y="5654316"/>
            <a:ext cx="6472875" cy="77409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4259485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247" y="1219200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bg-BG" dirty="0"/>
              <a:t>Каква</a:t>
            </a:r>
            <a:r>
              <a:rPr lang="en-US" dirty="0"/>
              <a:t> </a:t>
            </a:r>
            <a:r>
              <a:rPr lang="bg-BG" dirty="0"/>
              <a:t>стойност ще присвои променливата </a:t>
            </a:r>
            <a:r>
              <a:rPr lang="en-US" dirty="0"/>
              <a:t>"</a:t>
            </a:r>
            <a:r>
              <a:rPr lang="en-US" b="1" dirty="0"/>
              <a:t>isGreater</a:t>
            </a:r>
            <a:r>
              <a:rPr lang="en-US" dirty="0"/>
              <a:t>":</a:t>
            </a:r>
            <a:endParaRPr lang="bg-BG" dirty="0"/>
          </a:p>
          <a:p>
            <a:pPr marL="514350" indent="-514350">
              <a:buFont typeface="+mj-lt"/>
              <a:buAutoNum type="romanLcPeriod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59999" y="1925165"/>
            <a:ext cx="6148918" cy="573500"/>
          </a:xfrm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r>
              <a:rPr lang="en-US" dirty="0"/>
              <a:t>bool isGreater = (5 + 3) &gt; (3 + 4);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82C3521-A3BA-47AF-BF9D-EA9ECCA11FE5}"/>
              </a:ext>
            </a:extLst>
          </p:cNvPr>
          <p:cNvGrpSpPr/>
          <p:nvPr/>
        </p:nvGrpSpPr>
        <p:grpSpPr>
          <a:xfrm>
            <a:off x="1522412" y="4627462"/>
            <a:ext cx="3165416" cy="1126526"/>
            <a:chOff x="1022647" y="3317410"/>
            <a:chExt cx="4114800" cy="1493675"/>
          </a:xfrm>
        </p:grpSpPr>
        <p:sp>
          <p:nvSpPr>
            <p:cNvPr id="24" name="Speech Bubble: Rectangle with Corners Rounded 23">
              <a:extLst>
                <a:ext uri="{FF2B5EF4-FFF2-40B4-BE49-F238E27FC236}">
                  <a16:creationId xmlns:a16="http://schemas.microsoft.com/office/drawing/2014/main" id="{65852AE0-9E74-4CC9-AF4D-AD4BE0EFE486}"/>
                </a:ext>
              </a:extLst>
            </p:cNvPr>
            <p:cNvSpPr/>
            <p:nvPr/>
          </p:nvSpPr>
          <p:spPr bwMode="auto">
            <a:xfrm>
              <a:off x="1022647" y="3317410"/>
              <a:ext cx="4114800" cy="1493675"/>
            </a:xfrm>
            <a:prstGeom prst="wedgeRoundRectCallout">
              <a:avLst>
                <a:gd name="adj1" fmla="val 37419"/>
                <a:gd name="adj2" fmla="val 64754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1A52449-8F4C-4DCD-A5CF-8F60742401D2}"/>
                </a:ext>
              </a:extLst>
            </p:cNvPr>
            <p:cNvSpPr txBox="1"/>
            <p:nvPr/>
          </p:nvSpPr>
          <p:spPr>
            <a:xfrm>
              <a:off x="1439941" y="3535838"/>
              <a:ext cx="3153816" cy="105681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dirty="0"/>
                <a:t>8</a:t>
              </a:r>
              <a:endParaRPr lang="en-US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FBE0A13-936B-4B5E-B42D-9A84F05A242C}"/>
              </a:ext>
            </a:extLst>
          </p:cNvPr>
          <p:cNvGrpSpPr/>
          <p:nvPr/>
        </p:nvGrpSpPr>
        <p:grpSpPr>
          <a:xfrm>
            <a:off x="6212822" y="2840996"/>
            <a:ext cx="2673350" cy="2068754"/>
            <a:chOff x="8009996" y="2415485"/>
            <a:chExt cx="3048000" cy="2133600"/>
          </a:xfrm>
        </p:grpSpPr>
        <p:sp>
          <p:nvSpPr>
            <p:cNvPr id="18" name="Speech Bubble: Oval 17">
              <a:extLst>
                <a:ext uri="{FF2B5EF4-FFF2-40B4-BE49-F238E27FC236}">
                  <a16:creationId xmlns:a16="http://schemas.microsoft.com/office/drawing/2014/main" id="{ADCF6939-8ED6-4118-85B1-4F662F6E9365}"/>
                </a:ext>
              </a:extLst>
            </p:cNvPr>
            <p:cNvSpPr/>
            <p:nvPr/>
          </p:nvSpPr>
          <p:spPr bwMode="auto">
            <a:xfrm>
              <a:off x="8009996" y="2415485"/>
              <a:ext cx="3048000" cy="2133600"/>
            </a:xfrm>
            <a:prstGeom prst="wedgeEllipseCallout">
              <a:avLst>
                <a:gd name="adj1" fmla="val -39259"/>
                <a:gd name="adj2" fmla="val 50815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6BE5BAB-F2D8-4EAE-A78E-957443B4BF6B}"/>
                </a:ext>
              </a:extLst>
            </p:cNvPr>
            <p:cNvSpPr txBox="1"/>
            <p:nvPr/>
          </p:nvSpPr>
          <p:spPr>
            <a:xfrm>
              <a:off x="8794623" y="3054463"/>
              <a:ext cx="1777668" cy="88836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000" b="1" dirty="0">
                  <a:solidFill>
                    <a:schemeClr val="bg2"/>
                  </a:solidFill>
                </a:rPr>
                <a:t>False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526640B-ABDF-4FCE-88D7-9AAC6C0FEA88}"/>
              </a:ext>
            </a:extLst>
          </p:cNvPr>
          <p:cNvGrpSpPr/>
          <p:nvPr/>
        </p:nvGrpSpPr>
        <p:grpSpPr>
          <a:xfrm>
            <a:off x="7431455" y="4815845"/>
            <a:ext cx="3196539" cy="1172668"/>
            <a:chOff x="1051483" y="4124631"/>
            <a:chExt cx="4114800" cy="1493675"/>
          </a:xfrm>
          <a:solidFill>
            <a:srgbClr val="60BFB7"/>
          </a:solidFill>
        </p:grpSpPr>
        <p:sp>
          <p:nvSpPr>
            <p:cNvPr id="29" name="Speech Bubble: Rectangle with Corners Rounded 28">
              <a:extLst>
                <a:ext uri="{FF2B5EF4-FFF2-40B4-BE49-F238E27FC236}">
                  <a16:creationId xmlns:a16="http://schemas.microsoft.com/office/drawing/2014/main" id="{38386E56-6AC7-4E60-B358-3537BB179600}"/>
                </a:ext>
              </a:extLst>
            </p:cNvPr>
            <p:cNvSpPr/>
            <p:nvPr/>
          </p:nvSpPr>
          <p:spPr bwMode="auto">
            <a:xfrm>
              <a:off x="1051483" y="4124631"/>
              <a:ext cx="4114800" cy="1493675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0154C5A-3C28-4971-B49F-F5F5726A331A}"/>
                </a:ext>
              </a:extLst>
            </p:cNvPr>
            <p:cNvSpPr txBox="1"/>
            <p:nvPr/>
          </p:nvSpPr>
          <p:spPr>
            <a:xfrm>
              <a:off x="1351024" y="4363851"/>
              <a:ext cx="3515717" cy="101523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dirty="0"/>
                <a:t>15</a:t>
              </a:r>
              <a:endParaRPr lang="en-US" dirty="0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92EEDA2-7E27-418D-8345-0CD9CF11610A}"/>
              </a:ext>
            </a:extLst>
          </p:cNvPr>
          <p:cNvGrpSpPr/>
          <p:nvPr/>
        </p:nvGrpSpPr>
        <p:grpSpPr>
          <a:xfrm>
            <a:off x="3520064" y="2840996"/>
            <a:ext cx="2739202" cy="2113933"/>
            <a:chOff x="5324029" y="4364468"/>
            <a:chExt cx="3048000" cy="2438818"/>
          </a:xfrm>
        </p:grpSpPr>
        <p:sp>
          <p:nvSpPr>
            <p:cNvPr id="34" name="Speech Bubble: Oval 33">
              <a:extLst>
                <a:ext uri="{FF2B5EF4-FFF2-40B4-BE49-F238E27FC236}">
                  <a16:creationId xmlns:a16="http://schemas.microsoft.com/office/drawing/2014/main" id="{6D190398-6307-4A75-92E2-D7F87E61E6F2}"/>
                </a:ext>
              </a:extLst>
            </p:cNvPr>
            <p:cNvSpPr/>
            <p:nvPr/>
          </p:nvSpPr>
          <p:spPr bwMode="auto">
            <a:xfrm>
              <a:off x="5324029" y="4364468"/>
              <a:ext cx="3048000" cy="2438818"/>
            </a:xfrm>
            <a:prstGeom prst="wedgeEllipseCallout">
              <a:avLst>
                <a:gd name="adj1" fmla="val 31199"/>
                <a:gd name="adj2" fmla="val 60372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ADB449B-BB1F-467C-97FB-0A62B05F1419}"/>
                </a:ext>
              </a:extLst>
            </p:cNvPr>
            <p:cNvSpPr txBox="1"/>
            <p:nvPr/>
          </p:nvSpPr>
          <p:spPr>
            <a:xfrm>
              <a:off x="5679168" y="5102983"/>
              <a:ext cx="2337721" cy="96178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4000" b="1" dirty="0">
                  <a:solidFill>
                    <a:schemeClr val="bg2"/>
                  </a:solidFill>
                </a:rPr>
                <a:t>True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07846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0684" y="1710772"/>
            <a:ext cx="8227457" cy="4150197"/>
            <a:chOff x="1492446" y="2067924"/>
            <a:chExt cx="6811766" cy="3436077"/>
          </a:xfrm>
        </p:grpSpPr>
        <p:pic>
          <p:nvPicPr>
            <p:cNvPr id="2" name="Picture 1">
              <a:hlinkClick r:id="rId3"/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5"/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7"/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9"/>
            </p:cNvPr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542836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bg-BG" dirty="0"/>
              <a:t>Настоящият курс </a:t>
            </a:r>
            <a:r>
              <a:rPr lang="en-US" dirty="0"/>
              <a:t>(</a:t>
            </a:r>
            <a:r>
              <a:rPr lang="bg-BG" dirty="0"/>
              <a:t>слайдове</a:t>
            </a:r>
            <a:r>
              <a:rPr lang="en-US" dirty="0"/>
              <a:t>, </a:t>
            </a:r>
            <a:r>
              <a:rPr lang="bg-BG" dirty="0"/>
              <a:t>примери</a:t>
            </a:r>
            <a:r>
              <a:rPr lang="en-US" dirty="0"/>
              <a:t>, </a:t>
            </a:r>
            <a:r>
              <a:rPr lang="bg-BG" dirty="0"/>
              <a:t>видео</a:t>
            </a:r>
            <a:r>
              <a:rPr lang="en-US" dirty="0"/>
              <a:t>, </a:t>
            </a:r>
            <a:r>
              <a:rPr lang="bg-BG" dirty="0"/>
              <a:t>задачи и др.</a:t>
            </a:r>
            <a:r>
              <a:rPr lang="en-US" dirty="0"/>
              <a:t>)</a:t>
            </a:r>
            <a:r>
              <a:rPr lang="bg-BG" dirty="0"/>
              <a:t> </a:t>
            </a:r>
            <a:br>
              <a:rPr lang="en-US" dirty="0"/>
            </a:br>
            <a:r>
              <a:rPr lang="bg-BG" dirty="0"/>
              <a:t>се разпространяват под свободен лиценз </a:t>
            </a:r>
            <a:br>
              <a:rPr lang="en-US" dirty="0"/>
            </a:br>
            <a:r>
              <a:rPr lang="en-US" dirty="0"/>
              <a:t>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</a:t>
            </a:r>
            <a:endParaRPr lang="bg-BG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bg-BG" sz="2400" dirty="0"/>
              <a:t>Благодарности</a:t>
            </a:r>
            <a:r>
              <a:rPr lang="en-US" sz="2400" dirty="0"/>
              <a:t>: </a:t>
            </a:r>
            <a:r>
              <a:rPr lang="bg-BG" sz="2400" dirty="0"/>
              <a:t>настоящият материал може да съдържа части от следните източници</a:t>
            </a:r>
            <a:endParaRPr lang="en-US" sz="2400" dirty="0"/>
          </a:p>
          <a:p>
            <a:pPr lvl="1"/>
            <a:r>
              <a:rPr lang="bg-BG" sz="2000" dirty="0"/>
              <a:t>Книга </a:t>
            </a:r>
            <a:r>
              <a:rPr lang="en-US" sz="2000" dirty="0"/>
              <a:t>"</a:t>
            </a:r>
            <a:r>
              <a:rPr lang="bg-BG" sz="2000" dirty="0">
                <a:hlinkClick r:id="rId4"/>
              </a:rPr>
              <a:t>Основи на програмирането със </a:t>
            </a:r>
            <a:r>
              <a:rPr lang="en-US" sz="2000" dirty="0">
                <a:hlinkClick r:id="rId4"/>
              </a:rPr>
              <a:t>C#"</a:t>
            </a:r>
            <a:r>
              <a:rPr lang="bg-BG" sz="2000" dirty="0"/>
              <a:t> от Светлин Наков и колектив с лиценз</a:t>
            </a:r>
            <a:r>
              <a:rPr lang="en-US" sz="2000" dirty="0"/>
              <a:t> </a:t>
            </a:r>
            <a:r>
              <a:rPr lang="en-US" sz="2000" dirty="0">
                <a:hlinkClick r:id="rId5"/>
              </a:rPr>
              <a:t>CC-BY-SA</a:t>
            </a:r>
            <a:endParaRPr lang="bg-BG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Лиценз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51</a:t>
            </a:fld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7637" y="351721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5485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9E61E26-2300-4BE8-9304-9669DD3B7CB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52370" y="1186306"/>
            <a:ext cx="9501534" cy="5496127"/>
          </a:xfrm>
        </p:spPr>
        <p:txBody>
          <a:bodyPr>
            <a:noAutofit/>
          </a:bodyPr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3200" dirty="0"/>
              <a:t>Software University – High-Quality Education, </a:t>
            </a:r>
            <a:br>
              <a:rPr lang="en-US" sz="3200" dirty="0"/>
            </a:br>
            <a:r>
              <a:rPr lang="en-US" sz="3200" dirty="0"/>
              <a:t>Profession and Job for Software Developers</a:t>
            </a:r>
          </a:p>
          <a:p>
            <a:pPr lvl="1">
              <a:spcBef>
                <a:spcPts val="400"/>
              </a:spcBef>
              <a:spcAft>
                <a:spcPts val="400"/>
              </a:spcAft>
            </a:pPr>
            <a:r>
              <a:rPr lang="en-US" sz="2800" noProof="1">
                <a:hlinkClick r:id="rId2"/>
              </a:rPr>
              <a:t>softuni.bg</a:t>
            </a:r>
            <a:r>
              <a:rPr lang="en-US" sz="2800" noProof="1"/>
              <a:t> 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spcBef>
                <a:spcPts val="400"/>
              </a:spcBef>
              <a:spcAft>
                <a:spcPts val="400"/>
              </a:spcAft>
            </a:pPr>
            <a:r>
              <a:rPr lang="en-US" sz="2800" noProof="1">
                <a:hlinkClick r:id="rId3"/>
              </a:rPr>
              <a:t>http://softuni.foundation/</a:t>
            </a:r>
            <a:endParaRPr lang="bg-BG" sz="2800" noProof="1"/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3200" dirty="0"/>
              <a:t>Software University @ Facebook</a:t>
            </a:r>
            <a:endParaRPr lang="bg-BG" sz="3200" dirty="0"/>
          </a:p>
          <a:p>
            <a:pPr lvl="1">
              <a:spcBef>
                <a:spcPts val="400"/>
              </a:spcBef>
              <a:spcAft>
                <a:spcPts val="400"/>
              </a:spcAft>
            </a:pPr>
            <a:r>
              <a:rPr lang="en-US" sz="2800" noProof="1">
                <a:hlinkClick r:id="rId4"/>
              </a:rPr>
              <a:t>facebook.com/SoftwareUniversity</a:t>
            </a:r>
            <a:endParaRPr lang="bg-BG" sz="2800" noProof="1"/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3200" noProof="1"/>
              <a:t>Software University Forums</a:t>
            </a:r>
            <a:endParaRPr lang="bg-BG" sz="3200" noProof="1"/>
          </a:p>
          <a:p>
            <a:pPr lvl="1">
              <a:spcBef>
                <a:spcPts val="400"/>
              </a:spcBef>
              <a:spcAft>
                <a:spcPts val="400"/>
              </a:spcAft>
            </a:pPr>
            <a:r>
              <a:rPr lang="en-US" sz="2800" dirty="0">
                <a:hlinkClick r:id="rId5"/>
              </a:rPr>
              <a:t>forum.softuni.bg</a:t>
            </a:r>
            <a:endParaRPr lang="en-US" sz="2800" noProof="1"/>
          </a:p>
          <a:p>
            <a:endParaRPr lang="bg-BG" sz="32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877A064-53CE-4F14-BAAF-BA06D52EC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Обучения в СофтУни</a:t>
            </a:r>
          </a:p>
        </p:txBody>
      </p:sp>
    </p:spTree>
    <p:extLst>
      <p:ext uri="{BB962C8B-B14F-4D97-AF65-F5344CB8AC3E}">
        <p14:creationId xmlns:p14="http://schemas.microsoft.com/office/powerpoint/2010/main" val="3302440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671" y="1190234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bg-BG" dirty="0"/>
              <a:t>Какво</a:t>
            </a:r>
            <a:r>
              <a:rPr lang="en-US" dirty="0"/>
              <a:t> </a:t>
            </a:r>
            <a:r>
              <a:rPr lang="bg-BG" dirty="0"/>
              <a:t>ще се отпечата на конзолата, ако изпълним следната логическа проверка</a:t>
            </a:r>
            <a:r>
              <a:rPr lang="en-US" dirty="0"/>
              <a:t>:</a:t>
            </a:r>
            <a:endParaRPr lang="bg-BG" dirty="0"/>
          </a:p>
          <a:p>
            <a:pPr marL="514350" indent="-514350">
              <a:buFont typeface="+mj-lt"/>
              <a:buAutoNum type="arabicPeriod" startAt="3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97539" y="2335271"/>
            <a:ext cx="6844513" cy="4247418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r>
              <a:rPr lang="en-US" dirty="0"/>
              <a:t>if ("caseSensitive" == "CaseSensitive")</a:t>
            </a:r>
          </a:p>
          <a:p>
            <a:r>
              <a:rPr lang="en-US" dirty="0"/>
              <a:t>{</a:t>
            </a:r>
          </a:p>
          <a:p>
            <a:r>
              <a:rPr lang="bg-BG" dirty="0"/>
              <a:t>  </a:t>
            </a:r>
            <a:r>
              <a:rPr lang="en-US" dirty="0"/>
              <a:t>Console.WriteLine("Svetlin");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else</a:t>
            </a:r>
          </a:p>
          <a:p>
            <a:r>
              <a:rPr lang="en-US" dirty="0"/>
              <a:t>{</a:t>
            </a:r>
            <a:endParaRPr lang="bg-BG" dirty="0"/>
          </a:p>
          <a:p>
            <a:r>
              <a:rPr lang="bg-BG" dirty="0"/>
              <a:t>  </a:t>
            </a:r>
            <a:r>
              <a:rPr lang="en-US" dirty="0"/>
              <a:t>Console.WriteLine("Petar");</a:t>
            </a:r>
          </a:p>
          <a:p>
            <a:r>
              <a:rPr lang="en-US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9393966" y="3892704"/>
            <a:ext cx="2460493" cy="1266985"/>
            <a:chOff x="1047227" y="4098001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39636" y="4524155"/>
              <a:ext cx="5204849" cy="1168969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No output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9136804" y="1986766"/>
            <a:ext cx="2620229" cy="1216634"/>
            <a:chOff x="8449006" y="2365561"/>
            <a:chExt cx="2993647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449006" y="2365561"/>
              <a:ext cx="2993647" cy="1266985"/>
            </a:xfrm>
            <a:prstGeom prst="wedgeRoundRectCallout">
              <a:avLst>
                <a:gd name="adj1" fmla="val -34999"/>
                <a:gd name="adj2" fmla="val 68070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272001" y="2600528"/>
              <a:ext cx="1752781" cy="79705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600" b="1" dirty="0">
                  <a:solidFill>
                    <a:schemeClr val="bg2"/>
                  </a:solidFill>
                </a:rPr>
                <a:t>Error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6522180" y="3012070"/>
            <a:ext cx="2533940" cy="1216634"/>
            <a:chOff x="1063130" y="3246971"/>
            <a:chExt cx="4114800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35039"/>
                <a:gd name="adj2" fmla="val 62263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1085213" y="3473958"/>
              <a:ext cx="4070632" cy="105750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>
                  <a:latin typeface="Consolas" panose="020B0609020204030204" pitchFamily="49" charset="0"/>
                </a:rPr>
                <a:t>Svetlin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6998585" y="4526197"/>
            <a:ext cx="2329136" cy="1752743"/>
            <a:chOff x="5448319" y="4570824"/>
            <a:chExt cx="3141250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448319" y="5253065"/>
              <a:ext cx="2756606" cy="107433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  <a:latin typeface="Consolas" panose="020B0609020204030204" pitchFamily="49" charset="0"/>
                </a:rPr>
                <a:t>Petar</a:t>
              </a:r>
              <a:endParaRPr lang="en-US" sz="2800" b="1" dirty="0">
                <a:solidFill>
                  <a:schemeClr val="bg2"/>
                </a:solidFill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97817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671" y="1190234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bg-BG" dirty="0"/>
              <a:t>Какво</a:t>
            </a:r>
            <a:r>
              <a:rPr lang="en-US" dirty="0"/>
              <a:t> </a:t>
            </a:r>
            <a:r>
              <a:rPr lang="bg-BG" dirty="0"/>
              <a:t>ще се отпечата на конзолата, ако изпълним следната логическа проверка</a:t>
            </a:r>
            <a:r>
              <a:rPr lang="en-US" dirty="0"/>
              <a:t>:</a:t>
            </a:r>
            <a:endParaRPr lang="bg-BG" dirty="0"/>
          </a:p>
          <a:p>
            <a:pPr marL="514350" indent="-514350">
              <a:buFont typeface="+mj-lt"/>
              <a:buAutoNum type="arabicPeriod" startAt="3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97539" y="2335271"/>
            <a:ext cx="6844513" cy="4247418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r>
              <a:rPr lang="en-US" dirty="0"/>
              <a:t>if ("caseSensitive" == "CaseSensitive")</a:t>
            </a:r>
          </a:p>
          <a:p>
            <a:r>
              <a:rPr lang="en-US" dirty="0"/>
              <a:t>{</a:t>
            </a:r>
          </a:p>
          <a:p>
            <a:r>
              <a:rPr lang="bg-BG" dirty="0"/>
              <a:t>  </a:t>
            </a:r>
            <a:r>
              <a:rPr lang="en-US" dirty="0"/>
              <a:t>Console.WriteLine("Svetlin");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else</a:t>
            </a:r>
          </a:p>
          <a:p>
            <a:r>
              <a:rPr lang="en-US" dirty="0"/>
              <a:t>{</a:t>
            </a:r>
            <a:endParaRPr lang="bg-BG" dirty="0"/>
          </a:p>
          <a:p>
            <a:r>
              <a:rPr lang="bg-BG" dirty="0"/>
              <a:t>  </a:t>
            </a:r>
            <a:r>
              <a:rPr lang="en-US" dirty="0"/>
              <a:t>Console.WriteLine("Petar");</a:t>
            </a:r>
          </a:p>
          <a:p>
            <a:r>
              <a:rPr lang="en-US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9393966" y="3892704"/>
            <a:ext cx="2460493" cy="1266985"/>
            <a:chOff x="1047227" y="4098001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39636" y="4524155"/>
              <a:ext cx="5204849" cy="116896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No output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9136804" y="1986766"/>
            <a:ext cx="2620229" cy="1216634"/>
            <a:chOff x="8449006" y="2365561"/>
            <a:chExt cx="2993647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449006" y="2365561"/>
              <a:ext cx="2993647" cy="1266985"/>
            </a:xfrm>
            <a:prstGeom prst="wedgeRoundRectCallout">
              <a:avLst>
                <a:gd name="adj1" fmla="val -34999"/>
                <a:gd name="adj2" fmla="val 68070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272001" y="2600528"/>
              <a:ext cx="1752781" cy="79705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600" b="1" dirty="0">
                  <a:solidFill>
                    <a:schemeClr val="bg2"/>
                  </a:solidFill>
                </a:rPr>
                <a:t>Error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6522180" y="3012070"/>
            <a:ext cx="2533940" cy="1216634"/>
            <a:chOff x="1063130" y="3246971"/>
            <a:chExt cx="4114800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35039"/>
                <a:gd name="adj2" fmla="val 62263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1085213" y="3473958"/>
              <a:ext cx="4070632" cy="105750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>
                  <a:latin typeface="Consolas" panose="020B0609020204030204" pitchFamily="49" charset="0"/>
                </a:rPr>
                <a:t>Svetlin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7001483" y="4526197"/>
            <a:ext cx="2326238" cy="1752743"/>
            <a:chOff x="5452227" y="4570824"/>
            <a:chExt cx="3137342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452227" y="5253065"/>
              <a:ext cx="2733804" cy="107433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  <a:latin typeface="Consolas" panose="020B0609020204030204" pitchFamily="49" charset="0"/>
                </a:rPr>
                <a:t>Petar</a:t>
              </a:r>
              <a:endParaRPr lang="en-US" sz="2800" b="1" dirty="0">
                <a:solidFill>
                  <a:schemeClr val="bg2"/>
                </a:solidFill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03690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2305" y="1331111"/>
            <a:ext cx="12685811" cy="518562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bg-BG" sz="3300" dirty="0"/>
              <a:t>Какъв ще е резултатът от изпълнението на следната програма</a:t>
            </a:r>
            <a:r>
              <a:rPr lang="en-US" sz="3300" dirty="0"/>
              <a:t>:</a:t>
            </a:r>
          </a:p>
          <a:p>
            <a:pPr marL="514350" indent="-514350">
              <a:buFont typeface="+mj-lt"/>
              <a:buAutoNum type="arabicPeriod" startAt="5"/>
            </a:pPr>
            <a:endParaRPr lang="bg-BG" sz="3300" dirty="0"/>
          </a:p>
          <a:p>
            <a:pPr marL="514350" indent="-514350">
              <a:buFont typeface="+mj-lt"/>
              <a:buAutoNum type="arabicPeriod" startAt="5"/>
            </a:pPr>
            <a:endParaRPr lang="en-US" sz="3300" dirty="0"/>
          </a:p>
          <a:p>
            <a:pPr marL="514350" indent="-514350">
              <a:buFont typeface="+mj-lt"/>
              <a:buAutoNum type="arabicPeriod" startAt="5"/>
            </a:pPr>
            <a:endParaRPr lang="en-US" sz="330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509F60BC-61DD-4E58-8FB6-FD115FB4AE2B}"/>
              </a:ext>
            </a:extLst>
          </p:cNvPr>
          <p:cNvSpPr txBox="1">
            <a:spLocks/>
          </p:cNvSpPr>
          <p:nvPr/>
        </p:nvSpPr>
        <p:spPr>
          <a:xfrm>
            <a:off x="1018703" y="1996566"/>
            <a:ext cx="6752109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Console.WriteLine(</a:t>
            </a:r>
            <a:r>
              <a:rPr lang="bg-BG" dirty="0"/>
              <a:t>123456 % 100 == 56</a:t>
            </a:r>
            <a:r>
              <a:rPr lang="en-US" dirty="0"/>
              <a:t>)</a:t>
            </a:r>
            <a:r>
              <a:rPr lang="bg-BG" dirty="0"/>
              <a:t>;</a:t>
            </a:r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A88E4EB-8531-4CD0-B9D8-2F39AD9F65D8}"/>
              </a:ext>
            </a:extLst>
          </p:cNvPr>
          <p:cNvGrpSpPr/>
          <p:nvPr/>
        </p:nvGrpSpPr>
        <p:grpSpPr>
          <a:xfrm>
            <a:off x="1065212" y="4853161"/>
            <a:ext cx="3165416" cy="1126526"/>
            <a:chOff x="1022647" y="3317410"/>
            <a:chExt cx="4114800" cy="1493675"/>
          </a:xfrm>
        </p:grpSpPr>
        <p:sp>
          <p:nvSpPr>
            <p:cNvPr id="20" name="Speech Bubble: Rectangle with Corners Rounded 19">
              <a:extLst>
                <a:ext uri="{FF2B5EF4-FFF2-40B4-BE49-F238E27FC236}">
                  <a16:creationId xmlns:a16="http://schemas.microsoft.com/office/drawing/2014/main" id="{1DA75899-990B-4D06-8739-F41BAAF7BB42}"/>
                </a:ext>
              </a:extLst>
            </p:cNvPr>
            <p:cNvSpPr/>
            <p:nvPr/>
          </p:nvSpPr>
          <p:spPr bwMode="auto">
            <a:xfrm>
              <a:off x="1022647" y="3317410"/>
              <a:ext cx="4114800" cy="1493675"/>
            </a:xfrm>
            <a:prstGeom prst="wedgeRoundRectCallout">
              <a:avLst>
                <a:gd name="adj1" fmla="val 37419"/>
                <a:gd name="adj2" fmla="val 64754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90BD5BC-43B1-46A2-BE30-1D545EA5B5CE}"/>
                </a:ext>
              </a:extLst>
            </p:cNvPr>
            <p:cNvSpPr txBox="1"/>
            <p:nvPr/>
          </p:nvSpPr>
          <p:spPr>
            <a:xfrm>
              <a:off x="1439941" y="3535838"/>
              <a:ext cx="3153816" cy="105681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dirty="0"/>
                <a:t>56</a:t>
              </a:r>
              <a:endParaRPr lang="en-US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E9C444B-2687-442D-894A-09F500686F8A}"/>
              </a:ext>
            </a:extLst>
          </p:cNvPr>
          <p:cNvGrpSpPr/>
          <p:nvPr/>
        </p:nvGrpSpPr>
        <p:grpSpPr>
          <a:xfrm>
            <a:off x="3182041" y="2931394"/>
            <a:ext cx="2739202" cy="2113933"/>
            <a:chOff x="5324029" y="4364468"/>
            <a:chExt cx="3048000" cy="2438818"/>
          </a:xfrm>
        </p:grpSpPr>
        <p:sp>
          <p:nvSpPr>
            <p:cNvPr id="24" name="Speech Bubble: Oval 23">
              <a:extLst>
                <a:ext uri="{FF2B5EF4-FFF2-40B4-BE49-F238E27FC236}">
                  <a16:creationId xmlns:a16="http://schemas.microsoft.com/office/drawing/2014/main" id="{797570B4-9D70-4A28-9ECB-0A3A35306FC4}"/>
                </a:ext>
              </a:extLst>
            </p:cNvPr>
            <p:cNvSpPr/>
            <p:nvPr/>
          </p:nvSpPr>
          <p:spPr bwMode="auto">
            <a:xfrm>
              <a:off x="5324029" y="4364468"/>
              <a:ext cx="3048000" cy="2438818"/>
            </a:xfrm>
            <a:prstGeom prst="wedgeEllipseCallout">
              <a:avLst>
                <a:gd name="adj1" fmla="val 31199"/>
                <a:gd name="adj2" fmla="val 60372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A0DDB8A-6066-479B-B906-92392BF928B1}"/>
                </a:ext>
              </a:extLst>
            </p:cNvPr>
            <p:cNvSpPr txBox="1"/>
            <p:nvPr/>
          </p:nvSpPr>
          <p:spPr>
            <a:xfrm>
              <a:off x="5679168" y="5102983"/>
              <a:ext cx="2337721" cy="96178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4000" b="1" dirty="0">
                  <a:solidFill>
                    <a:schemeClr val="bg2"/>
                  </a:solidFill>
                </a:rPr>
                <a:t>True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4CF1999-79AC-4B59-92D8-B730E9E0FA4E}"/>
              </a:ext>
            </a:extLst>
          </p:cNvPr>
          <p:cNvGrpSpPr/>
          <p:nvPr/>
        </p:nvGrpSpPr>
        <p:grpSpPr>
          <a:xfrm>
            <a:off x="6045642" y="2889546"/>
            <a:ext cx="2673350" cy="2068754"/>
            <a:chOff x="8009996" y="2415485"/>
            <a:chExt cx="3048000" cy="2133600"/>
          </a:xfrm>
        </p:grpSpPr>
        <p:sp>
          <p:nvSpPr>
            <p:cNvPr id="27" name="Speech Bubble: Oval 26">
              <a:extLst>
                <a:ext uri="{FF2B5EF4-FFF2-40B4-BE49-F238E27FC236}">
                  <a16:creationId xmlns:a16="http://schemas.microsoft.com/office/drawing/2014/main" id="{0BBB9584-D912-4BB5-BC19-F496BB79D9A7}"/>
                </a:ext>
              </a:extLst>
            </p:cNvPr>
            <p:cNvSpPr/>
            <p:nvPr/>
          </p:nvSpPr>
          <p:spPr bwMode="auto">
            <a:xfrm>
              <a:off x="8009996" y="2415485"/>
              <a:ext cx="3048000" cy="2133600"/>
            </a:xfrm>
            <a:prstGeom prst="wedgeEllipseCallout">
              <a:avLst>
                <a:gd name="adj1" fmla="val -39259"/>
                <a:gd name="adj2" fmla="val 50815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BDA03D3-6DC9-4EFA-B269-A196DBA4FD31}"/>
                </a:ext>
              </a:extLst>
            </p:cNvPr>
            <p:cNvSpPr txBox="1"/>
            <p:nvPr/>
          </p:nvSpPr>
          <p:spPr>
            <a:xfrm>
              <a:off x="8794623" y="3054463"/>
              <a:ext cx="1777668" cy="88836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000" b="1" dirty="0">
                  <a:solidFill>
                    <a:schemeClr val="bg2"/>
                  </a:solidFill>
                </a:rPr>
                <a:t>False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07795E5-15DE-47F8-A66F-9E8DD6DF83B6}"/>
              </a:ext>
            </a:extLst>
          </p:cNvPr>
          <p:cNvGrpSpPr/>
          <p:nvPr/>
        </p:nvGrpSpPr>
        <p:grpSpPr>
          <a:xfrm>
            <a:off x="7382317" y="4993545"/>
            <a:ext cx="3196539" cy="1172668"/>
            <a:chOff x="1051483" y="4124631"/>
            <a:chExt cx="4114800" cy="1493675"/>
          </a:xfrm>
          <a:solidFill>
            <a:srgbClr val="60BFB7"/>
          </a:solidFill>
        </p:grpSpPr>
        <p:sp>
          <p:nvSpPr>
            <p:cNvPr id="30" name="Speech Bubble: Rectangle with Corners Rounded 29">
              <a:extLst>
                <a:ext uri="{FF2B5EF4-FFF2-40B4-BE49-F238E27FC236}">
                  <a16:creationId xmlns:a16="http://schemas.microsoft.com/office/drawing/2014/main" id="{AD16357B-F9E9-48D5-A22D-CC1B3BCDE0E6}"/>
                </a:ext>
              </a:extLst>
            </p:cNvPr>
            <p:cNvSpPr/>
            <p:nvPr/>
          </p:nvSpPr>
          <p:spPr bwMode="auto">
            <a:xfrm>
              <a:off x="1051483" y="4124631"/>
              <a:ext cx="4114800" cy="1493675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AC38AE2-1C95-4473-9D99-837B81F811EB}"/>
                </a:ext>
              </a:extLst>
            </p:cNvPr>
            <p:cNvSpPr txBox="1"/>
            <p:nvPr/>
          </p:nvSpPr>
          <p:spPr>
            <a:xfrm>
              <a:off x="1351024" y="4363851"/>
              <a:ext cx="3515717" cy="1015235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Error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73049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2305" y="1331111"/>
            <a:ext cx="12685811" cy="518562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bg-BG" sz="3300" dirty="0"/>
              <a:t>Какъв ще е резултатът от изпълнението на следната програма</a:t>
            </a:r>
            <a:r>
              <a:rPr lang="en-US" sz="3300" dirty="0"/>
              <a:t>:</a:t>
            </a:r>
          </a:p>
          <a:p>
            <a:pPr marL="514350" indent="-514350">
              <a:buFont typeface="+mj-lt"/>
              <a:buAutoNum type="arabicPeriod" startAt="5"/>
            </a:pPr>
            <a:endParaRPr lang="bg-BG" sz="3300" dirty="0"/>
          </a:p>
          <a:p>
            <a:pPr marL="514350" indent="-514350">
              <a:buFont typeface="+mj-lt"/>
              <a:buAutoNum type="arabicPeriod" startAt="5"/>
            </a:pPr>
            <a:endParaRPr lang="en-US" sz="3300" dirty="0"/>
          </a:p>
          <a:p>
            <a:pPr marL="514350" indent="-514350">
              <a:buFont typeface="+mj-lt"/>
              <a:buAutoNum type="arabicPeriod" startAt="5"/>
            </a:pPr>
            <a:endParaRPr lang="en-US" sz="330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509F60BC-61DD-4E58-8FB6-FD115FB4AE2B}"/>
              </a:ext>
            </a:extLst>
          </p:cNvPr>
          <p:cNvSpPr txBox="1">
            <a:spLocks/>
          </p:cNvSpPr>
          <p:nvPr/>
        </p:nvSpPr>
        <p:spPr>
          <a:xfrm>
            <a:off x="1018703" y="1996566"/>
            <a:ext cx="6752109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Console.WriteLine(</a:t>
            </a:r>
            <a:r>
              <a:rPr lang="bg-BG" dirty="0"/>
              <a:t>123456 % 100 == 56</a:t>
            </a:r>
            <a:r>
              <a:rPr lang="en-US" dirty="0"/>
              <a:t>)</a:t>
            </a:r>
            <a:r>
              <a:rPr lang="bg-BG" dirty="0"/>
              <a:t>;</a:t>
            </a:r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A88E4EB-8531-4CD0-B9D8-2F39AD9F65D8}"/>
              </a:ext>
            </a:extLst>
          </p:cNvPr>
          <p:cNvGrpSpPr/>
          <p:nvPr/>
        </p:nvGrpSpPr>
        <p:grpSpPr>
          <a:xfrm>
            <a:off x="1065212" y="4853161"/>
            <a:ext cx="3165416" cy="1126526"/>
            <a:chOff x="1022647" y="3317410"/>
            <a:chExt cx="4114800" cy="1493675"/>
          </a:xfrm>
        </p:grpSpPr>
        <p:sp>
          <p:nvSpPr>
            <p:cNvPr id="20" name="Speech Bubble: Rectangle with Corners Rounded 19">
              <a:extLst>
                <a:ext uri="{FF2B5EF4-FFF2-40B4-BE49-F238E27FC236}">
                  <a16:creationId xmlns:a16="http://schemas.microsoft.com/office/drawing/2014/main" id="{1DA75899-990B-4D06-8739-F41BAAF7BB42}"/>
                </a:ext>
              </a:extLst>
            </p:cNvPr>
            <p:cNvSpPr/>
            <p:nvPr/>
          </p:nvSpPr>
          <p:spPr bwMode="auto">
            <a:xfrm>
              <a:off x="1022647" y="3317410"/>
              <a:ext cx="4114800" cy="1493675"/>
            </a:xfrm>
            <a:prstGeom prst="wedgeRoundRectCallout">
              <a:avLst>
                <a:gd name="adj1" fmla="val 37419"/>
                <a:gd name="adj2" fmla="val 64754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90BD5BC-43B1-46A2-BE30-1D545EA5B5CE}"/>
                </a:ext>
              </a:extLst>
            </p:cNvPr>
            <p:cNvSpPr txBox="1"/>
            <p:nvPr/>
          </p:nvSpPr>
          <p:spPr>
            <a:xfrm>
              <a:off x="1439941" y="3535838"/>
              <a:ext cx="3153816" cy="105681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dirty="0"/>
                <a:t>56</a:t>
              </a:r>
              <a:endParaRPr lang="en-US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E9C444B-2687-442D-894A-09F500686F8A}"/>
              </a:ext>
            </a:extLst>
          </p:cNvPr>
          <p:cNvGrpSpPr/>
          <p:nvPr/>
        </p:nvGrpSpPr>
        <p:grpSpPr>
          <a:xfrm>
            <a:off x="3182041" y="2931394"/>
            <a:ext cx="2739202" cy="2113933"/>
            <a:chOff x="5324029" y="4364468"/>
            <a:chExt cx="3048000" cy="2438818"/>
          </a:xfrm>
        </p:grpSpPr>
        <p:sp>
          <p:nvSpPr>
            <p:cNvPr id="24" name="Speech Bubble: Oval 23">
              <a:extLst>
                <a:ext uri="{FF2B5EF4-FFF2-40B4-BE49-F238E27FC236}">
                  <a16:creationId xmlns:a16="http://schemas.microsoft.com/office/drawing/2014/main" id="{797570B4-9D70-4A28-9ECB-0A3A35306FC4}"/>
                </a:ext>
              </a:extLst>
            </p:cNvPr>
            <p:cNvSpPr/>
            <p:nvPr/>
          </p:nvSpPr>
          <p:spPr bwMode="auto">
            <a:xfrm>
              <a:off x="5324029" y="4364468"/>
              <a:ext cx="3048000" cy="2438818"/>
            </a:xfrm>
            <a:prstGeom prst="wedgeEllipseCallout">
              <a:avLst>
                <a:gd name="adj1" fmla="val 31199"/>
                <a:gd name="adj2" fmla="val 60372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A0DDB8A-6066-479B-B906-92392BF928B1}"/>
                </a:ext>
              </a:extLst>
            </p:cNvPr>
            <p:cNvSpPr txBox="1"/>
            <p:nvPr/>
          </p:nvSpPr>
          <p:spPr>
            <a:xfrm>
              <a:off x="5679168" y="5102983"/>
              <a:ext cx="2337721" cy="96178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4000" b="1" dirty="0">
                  <a:solidFill>
                    <a:schemeClr val="bg2"/>
                  </a:solidFill>
                </a:rPr>
                <a:t>True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4CF1999-79AC-4B59-92D8-B730E9E0FA4E}"/>
              </a:ext>
            </a:extLst>
          </p:cNvPr>
          <p:cNvGrpSpPr/>
          <p:nvPr/>
        </p:nvGrpSpPr>
        <p:grpSpPr>
          <a:xfrm>
            <a:off x="6045642" y="2889546"/>
            <a:ext cx="2673350" cy="2068754"/>
            <a:chOff x="8009996" y="2415485"/>
            <a:chExt cx="3048000" cy="2133600"/>
          </a:xfrm>
        </p:grpSpPr>
        <p:sp>
          <p:nvSpPr>
            <p:cNvPr id="27" name="Speech Bubble: Oval 26">
              <a:extLst>
                <a:ext uri="{FF2B5EF4-FFF2-40B4-BE49-F238E27FC236}">
                  <a16:creationId xmlns:a16="http://schemas.microsoft.com/office/drawing/2014/main" id="{0BBB9584-D912-4BB5-BC19-F496BB79D9A7}"/>
                </a:ext>
              </a:extLst>
            </p:cNvPr>
            <p:cNvSpPr/>
            <p:nvPr/>
          </p:nvSpPr>
          <p:spPr bwMode="auto">
            <a:xfrm>
              <a:off x="8009996" y="2415485"/>
              <a:ext cx="3048000" cy="2133600"/>
            </a:xfrm>
            <a:prstGeom prst="wedgeEllipseCallout">
              <a:avLst>
                <a:gd name="adj1" fmla="val -39259"/>
                <a:gd name="adj2" fmla="val 50815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BDA03D3-6DC9-4EFA-B269-A196DBA4FD31}"/>
                </a:ext>
              </a:extLst>
            </p:cNvPr>
            <p:cNvSpPr txBox="1"/>
            <p:nvPr/>
          </p:nvSpPr>
          <p:spPr>
            <a:xfrm>
              <a:off x="8794623" y="3054463"/>
              <a:ext cx="1777668" cy="88836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000" b="1" dirty="0">
                  <a:solidFill>
                    <a:schemeClr val="bg2"/>
                  </a:solidFill>
                </a:rPr>
                <a:t>False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07795E5-15DE-47F8-A66F-9E8DD6DF83B6}"/>
              </a:ext>
            </a:extLst>
          </p:cNvPr>
          <p:cNvGrpSpPr/>
          <p:nvPr/>
        </p:nvGrpSpPr>
        <p:grpSpPr>
          <a:xfrm>
            <a:off x="7382317" y="4993545"/>
            <a:ext cx="3196539" cy="1172668"/>
            <a:chOff x="1051483" y="4124631"/>
            <a:chExt cx="4114800" cy="1493675"/>
          </a:xfrm>
          <a:solidFill>
            <a:srgbClr val="60BFB7"/>
          </a:solidFill>
        </p:grpSpPr>
        <p:sp>
          <p:nvSpPr>
            <p:cNvPr id="30" name="Speech Bubble: Rectangle with Corners Rounded 29">
              <a:extLst>
                <a:ext uri="{FF2B5EF4-FFF2-40B4-BE49-F238E27FC236}">
                  <a16:creationId xmlns:a16="http://schemas.microsoft.com/office/drawing/2014/main" id="{AD16357B-F9E9-48D5-A22D-CC1B3BCDE0E6}"/>
                </a:ext>
              </a:extLst>
            </p:cNvPr>
            <p:cNvSpPr/>
            <p:nvPr/>
          </p:nvSpPr>
          <p:spPr bwMode="auto">
            <a:xfrm>
              <a:off x="1051483" y="4124631"/>
              <a:ext cx="4114800" cy="1493675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AC38AE2-1C95-4473-9D99-837B81F811EB}"/>
                </a:ext>
              </a:extLst>
            </p:cNvPr>
            <p:cNvSpPr txBox="1"/>
            <p:nvPr/>
          </p:nvSpPr>
          <p:spPr>
            <a:xfrm>
              <a:off x="1351024" y="4363851"/>
              <a:ext cx="3515717" cy="101523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Error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44609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3_1">
  <a:themeElements>
    <a:clrScheme name="SoftUni Cello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3. Conditional-Statements</Template>
  <TotalTime>0</TotalTime>
  <Words>2422</Words>
  <Application>Microsoft Office PowerPoint</Application>
  <PresentationFormat>Custom</PresentationFormat>
  <Paragraphs>627</Paragraphs>
  <Slides>52</Slides>
  <Notes>8</Notes>
  <HiddenSlides>3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8" baseType="lpstr">
      <vt:lpstr>Arial</vt:lpstr>
      <vt:lpstr>Calibri</vt:lpstr>
      <vt:lpstr>Consolas</vt:lpstr>
      <vt:lpstr>Wingdings</vt:lpstr>
      <vt:lpstr>Wingdings 2</vt:lpstr>
      <vt:lpstr>SoftUni3_1</vt:lpstr>
      <vt:lpstr>PowerPoint Presentation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По-сложни проверки</vt:lpstr>
      <vt:lpstr>Имате въпрос?</vt:lpstr>
      <vt:lpstr>Съдържание</vt:lpstr>
      <vt:lpstr>Условна конструкция switch-case</vt:lpstr>
      <vt:lpstr>Ден от седмицата - условие</vt:lpstr>
      <vt:lpstr>Ден от седмицата - решение</vt:lpstr>
      <vt:lpstr>Множество случаи в switch-case</vt:lpstr>
      <vt:lpstr>Вложени условни конструкции</vt:lpstr>
      <vt:lpstr>Вложени проверки</vt:lpstr>
      <vt:lpstr>Обръщение според възраст и пол – условие</vt:lpstr>
      <vt:lpstr>PowerPoint Presentation</vt:lpstr>
      <vt:lpstr>Квартално магазинче – условие</vt:lpstr>
      <vt:lpstr>Квартално магазинче – условие (2)</vt:lpstr>
      <vt:lpstr>PowerPoint Presentation</vt:lpstr>
      <vt:lpstr>Квартално магазинче - решение</vt:lpstr>
      <vt:lpstr>По-сложни проверки</vt:lpstr>
      <vt:lpstr>Булеви оператори</vt:lpstr>
      <vt:lpstr>Логическо "И"</vt:lpstr>
      <vt:lpstr>Число в интервала - условие</vt:lpstr>
      <vt:lpstr>Число в интервала - решение</vt:lpstr>
      <vt:lpstr>Логическо "ИЛИ"</vt:lpstr>
      <vt:lpstr>Плод или зеленчук - условие</vt:lpstr>
      <vt:lpstr>Плод или зеленчук - решение</vt:lpstr>
      <vt:lpstr>Приоритет на условия</vt:lpstr>
      <vt:lpstr>Логическо отрицание</vt:lpstr>
      <vt:lpstr>По-сложни проверки</vt:lpstr>
      <vt:lpstr>Магазин за плодове - условие</vt:lpstr>
      <vt:lpstr>Магазин за плодове - условие (2)</vt:lpstr>
      <vt:lpstr>Магазин за плодове - решение</vt:lpstr>
      <vt:lpstr>PowerPoint Presentation</vt:lpstr>
      <vt:lpstr>Търговски комисионни - условие</vt:lpstr>
      <vt:lpstr>Търговски комисионни – условие (2) </vt:lpstr>
      <vt:lpstr>Търговски комисионни - решение</vt:lpstr>
      <vt:lpstr>PowerPoint Presentation</vt:lpstr>
      <vt:lpstr>Вложени условни конструкции</vt:lpstr>
      <vt:lpstr>Какво научихме днес?</vt:lpstr>
      <vt:lpstr>PowerPoint Presentation</vt:lpstr>
      <vt:lpstr>SoftUni Diamond Partners</vt:lpstr>
      <vt:lpstr>SoftUni Organizational Partners</vt:lpstr>
      <vt:lpstr>Лиценз</vt:lpstr>
      <vt:lpstr>Обучения в СофтУни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По-сложни проверки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2019-10-24T08:40:54Z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