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4"/>
  </p:sldMasterIdLst>
  <p:notesMasterIdLst>
    <p:notesMasterId r:id="rId43"/>
  </p:notesMasterIdLst>
  <p:handoutMasterIdLst>
    <p:handoutMasterId r:id="rId44"/>
  </p:handoutMasterIdLst>
  <p:sldIdLst>
    <p:sldId id="667" r:id="rId5"/>
    <p:sldId id="276" r:id="rId6"/>
    <p:sldId id="784" r:id="rId7"/>
    <p:sldId id="771" r:id="rId8"/>
    <p:sldId id="743" r:id="rId9"/>
    <p:sldId id="747" r:id="rId10"/>
    <p:sldId id="772" r:id="rId11"/>
    <p:sldId id="749" r:id="rId12"/>
    <p:sldId id="770" r:id="rId13"/>
    <p:sldId id="750" r:id="rId14"/>
    <p:sldId id="773" r:id="rId15"/>
    <p:sldId id="752" r:id="rId16"/>
    <p:sldId id="753" r:id="rId17"/>
    <p:sldId id="774" r:id="rId18"/>
    <p:sldId id="755" r:id="rId19"/>
    <p:sldId id="764" r:id="rId20"/>
    <p:sldId id="765" r:id="rId21"/>
    <p:sldId id="775" r:id="rId22"/>
    <p:sldId id="776" r:id="rId23"/>
    <p:sldId id="768" r:id="rId24"/>
    <p:sldId id="756" r:id="rId25"/>
    <p:sldId id="777" r:id="rId26"/>
    <p:sldId id="758" r:id="rId27"/>
    <p:sldId id="757" r:id="rId28"/>
    <p:sldId id="759" r:id="rId29"/>
    <p:sldId id="778" r:id="rId30"/>
    <p:sldId id="763" r:id="rId31"/>
    <p:sldId id="779" r:id="rId32"/>
    <p:sldId id="500" r:id="rId33"/>
    <p:sldId id="638" r:id="rId34"/>
    <p:sldId id="727" r:id="rId35"/>
    <p:sldId id="745" r:id="rId36"/>
    <p:sldId id="746" r:id="rId37"/>
    <p:sldId id="783" r:id="rId38"/>
    <p:sldId id="781" r:id="rId39"/>
    <p:sldId id="780" r:id="rId40"/>
    <p:sldId id="289" r:id="rId41"/>
    <p:sldId id="399" r:id="rId4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494B064-7FFC-46AE-B405-71F3E3FE771D}">
          <p14:sldIdLst>
            <p14:sldId id="667"/>
            <p14:sldId id="276"/>
            <p14:sldId id="784"/>
          </p14:sldIdLst>
        </p14:section>
        <p14:section name="AI Tools for Developers" id="{7EA2683B-E73F-4F92-AEA4-35AAE5D6F5F3}">
          <p14:sldIdLst>
            <p14:sldId id="771"/>
            <p14:sldId id="743"/>
            <p14:sldId id="747"/>
          </p14:sldIdLst>
        </p14:section>
        <p14:section name="AI Chatbots for Coding" id="{DDDFE65B-479F-44CE-A23E-C8C6DD9F4E03}">
          <p14:sldIdLst>
            <p14:sldId id="772"/>
            <p14:sldId id="749"/>
            <p14:sldId id="770"/>
            <p14:sldId id="750"/>
          </p14:sldIdLst>
        </p14:section>
        <p14:section name="AI Coding Assistants" id="{804B6A77-DFA8-4F31-A3A5-0527D31708C6}">
          <p14:sldIdLst>
            <p14:sldId id="773"/>
            <p14:sldId id="752"/>
            <p14:sldId id="753"/>
          </p14:sldIdLst>
        </p14:section>
        <p14:section name="AI Developer Agents" id="{2C87BE65-49B8-43BC-95B8-8B99B24B3C76}">
          <p14:sldIdLst>
            <p14:sldId id="774"/>
            <p14:sldId id="755"/>
            <p14:sldId id="764"/>
            <p14:sldId id="765"/>
          </p14:sldIdLst>
        </p14:section>
        <p14:section name="Take a Break" id="{EA4B73CA-61EA-4A35-AE16-97C8451F6401}">
          <p14:sldIdLst>
            <p14:sldId id="775"/>
          </p14:sldIdLst>
        </p14:section>
        <p14:section name="AI is a Tool for Developers" id="{E140657A-DE05-437F-B741-21B3600D404D}">
          <p14:sldIdLst>
            <p14:sldId id="776"/>
            <p14:sldId id="768"/>
            <p14:sldId id="756"/>
          </p14:sldIdLst>
        </p14:section>
        <p14:section name="Shifting Developer Skillsets" id="{F839CEAA-9CC9-4600-8AA1-61FEF6F206F7}">
          <p14:sldIdLst>
            <p14:sldId id="777"/>
            <p14:sldId id="758"/>
            <p14:sldId id="757"/>
            <p14:sldId id="759"/>
          </p14:sldIdLst>
        </p14:section>
        <p14:section name="Developer Job Market" id="{0818EEA9-2F0F-4187-94C3-3DAEBFA45A34}">
          <p14:sldIdLst>
            <p14:sldId id="778"/>
            <p14:sldId id="763"/>
          </p14:sldIdLst>
        </p14:section>
        <p14:section name="More Examples" id="{973B366F-7654-4F05-A5BC-A57F96DE2BA3}">
          <p14:sldIdLst>
            <p14:sldId id="779"/>
            <p14:sldId id="500"/>
            <p14:sldId id="638"/>
            <p14:sldId id="727"/>
            <p14:sldId id="745"/>
            <p14:sldId id="746"/>
          </p14:sldIdLst>
        </p14:section>
        <p14:section name="Conclusion" id="{2353133E-D3C5-48F3-A242-72559B6723FB}">
          <p14:sldIdLst>
            <p14:sldId id="783"/>
            <p14:sldId id="781"/>
            <p14:sldId id="780"/>
            <p14:sldId id="289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VELINA-PC" initials="EP" lastIdx="1" clrIdx="0">
    <p:extLst>
      <p:ext uri="{19B8F6BF-5375-455C-9EA6-DF929625EA0E}">
        <p15:presenceInfo xmlns:p15="http://schemas.microsoft.com/office/powerpoint/2012/main" userId="EVELINA-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6C94"/>
    <a:srgbClr val="1D6493"/>
    <a:srgbClr val="0984E4"/>
    <a:srgbClr val="3D0791"/>
    <a:srgbClr val="A6A6A6"/>
    <a:srgbClr val="90B4D8"/>
    <a:srgbClr val="286C5D"/>
    <a:srgbClr val="18151C"/>
    <a:srgbClr val="182B2D"/>
    <a:srgbClr val="182F3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C1DA5B-D3DE-41AB-8CF7-CD620FB8A74A}" v="21" dt="2024-10-05T19:07:40.265"/>
  </p1510:revLst>
</p1510:revInfo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52" autoAdjust="0"/>
    <p:restoredTop sz="95033" autoAdjust="0"/>
  </p:normalViewPr>
  <p:slideViewPr>
    <p:cSldViewPr>
      <p:cViewPr varScale="1">
        <p:scale>
          <a:sx n="71" d="100"/>
          <a:sy n="71" d="100"/>
        </p:scale>
        <p:origin x="336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0" d="100"/>
          <a:sy n="60" d="100"/>
        </p:scale>
        <p:origin x="3187" y="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vetlin Nakov" userId="5504d47777be6420" providerId="LiveId" clId="{65C1DA5B-D3DE-41AB-8CF7-CD620FB8A74A}"/>
    <pc:docChg chg="undo custSel modSld modMainMaster">
      <pc:chgData name="Svetlin Nakov" userId="5504d47777be6420" providerId="LiveId" clId="{65C1DA5B-D3DE-41AB-8CF7-CD620FB8A74A}" dt="2024-10-05T19:07:48.481" v="210" actId="1076"/>
      <pc:docMkLst>
        <pc:docMk/>
      </pc:docMkLst>
      <pc:sldChg chg="addSp delSp modSp mod">
        <pc:chgData name="Svetlin Nakov" userId="5504d47777be6420" providerId="LiveId" clId="{65C1DA5B-D3DE-41AB-8CF7-CD620FB8A74A}" dt="2024-10-05T19:07:48.481" v="210" actId="1076"/>
        <pc:sldMkLst>
          <pc:docMk/>
          <pc:sldMk cId="4088943793" sldId="667"/>
        </pc:sldMkLst>
        <pc:spChg chg="add del mod">
          <ac:chgData name="Svetlin Nakov" userId="5504d47777be6420" providerId="LiveId" clId="{65C1DA5B-D3DE-41AB-8CF7-CD620FB8A74A}" dt="2024-10-05T19:07:27.499" v="168" actId="478"/>
          <ac:spMkLst>
            <pc:docMk/>
            <pc:sldMk cId="4088943793" sldId="667"/>
            <ac:spMk id="8" creationId="{66325B4A-41CD-2D2C-7628-452C05C1816F}"/>
          </ac:spMkLst>
        </pc:spChg>
        <pc:spChg chg="add del mod">
          <ac:chgData name="Svetlin Nakov" userId="5504d47777be6420" providerId="LiveId" clId="{65C1DA5B-D3DE-41AB-8CF7-CD620FB8A74A}" dt="2024-10-05T19:07:13.076" v="156" actId="21"/>
          <ac:spMkLst>
            <pc:docMk/>
            <pc:sldMk cId="4088943793" sldId="667"/>
            <ac:spMk id="14" creationId="{3E6B87B7-9D33-4EBB-BD4F-C0436BA3FD72}"/>
          </ac:spMkLst>
        </pc:spChg>
        <pc:spChg chg="add mod">
          <ac:chgData name="Svetlin Nakov" userId="5504d47777be6420" providerId="LiveId" clId="{65C1DA5B-D3DE-41AB-8CF7-CD620FB8A74A}" dt="2024-10-05T19:07:48.481" v="210" actId="1076"/>
          <ac:spMkLst>
            <pc:docMk/>
            <pc:sldMk cId="4088943793" sldId="667"/>
            <ac:spMk id="16" creationId="{3E6B87B7-9D33-4EBB-BD4F-C0436BA3FD72}"/>
          </ac:spMkLst>
        </pc:spChg>
        <pc:spChg chg="add del mod">
          <ac:chgData name="Svetlin Nakov" userId="5504d47777be6420" providerId="LiveId" clId="{65C1DA5B-D3DE-41AB-8CF7-CD620FB8A74A}" dt="2024-10-05T19:07:18.218" v="159"/>
          <ac:spMkLst>
            <pc:docMk/>
            <pc:sldMk cId="4088943793" sldId="667"/>
            <ac:spMk id="31" creationId="{3E6B87B7-9D33-4EBB-BD4F-C0436BA3FD72}"/>
          </ac:spMkLst>
        </pc:spChg>
        <pc:picChg chg="add del mod modCrop">
          <ac:chgData name="Svetlin Nakov" userId="5504d47777be6420" providerId="LiveId" clId="{65C1DA5B-D3DE-41AB-8CF7-CD620FB8A74A}" dt="2024-10-05T18:39:27.648" v="53" actId="478"/>
          <ac:picMkLst>
            <pc:docMk/>
            <pc:sldMk cId="4088943793" sldId="667"/>
            <ac:picMk id="5" creationId="{9E16AEAA-66EF-8540-8681-B7255975ED8D}"/>
          </ac:picMkLst>
        </pc:picChg>
        <pc:picChg chg="add del mod modCrop">
          <ac:chgData name="Svetlin Nakov" userId="5504d47777be6420" providerId="LiveId" clId="{65C1DA5B-D3DE-41AB-8CF7-CD620FB8A74A}" dt="2024-10-05T19:06:20.085" v="148" actId="478"/>
          <ac:picMkLst>
            <pc:docMk/>
            <pc:sldMk cId="4088943793" sldId="667"/>
            <ac:picMk id="10" creationId="{AF02BDA6-38BD-91C1-B79D-9AAF7D1FF7EB}"/>
          </ac:picMkLst>
        </pc:picChg>
        <pc:picChg chg="add del mod">
          <ac:chgData name="Svetlin Nakov" userId="5504d47777be6420" providerId="LiveId" clId="{65C1DA5B-D3DE-41AB-8CF7-CD620FB8A74A}" dt="2024-10-05T19:07:17.999" v="157" actId="21"/>
          <ac:picMkLst>
            <pc:docMk/>
            <pc:sldMk cId="4088943793" sldId="667"/>
            <ac:picMk id="11" creationId="{10EE8409-B4C2-8DE7-B864-2CF84ACBE5B2}"/>
          </ac:picMkLst>
        </pc:picChg>
        <pc:picChg chg="add del mod">
          <ac:chgData name="Svetlin Nakov" userId="5504d47777be6420" providerId="LiveId" clId="{65C1DA5B-D3DE-41AB-8CF7-CD620FB8A74A}" dt="2024-10-05T19:07:17.999" v="157" actId="21"/>
          <ac:picMkLst>
            <pc:docMk/>
            <pc:sldMk cId="4088943793" sldId="667"/>
            <ac:picMk id="12" creationId="{4221F99C-0324-3CB5-8A2A-5B614F48F2D1}"/>
          </ac:picMkLst>
        </pc:picChg>
        <pc:picChg chg="add mod">
          <ac:chgData name="Svetlin Nakov" userId="5504d47777be6420" providerId="LiveId" clId="{65C1DA5B-D3DE-41AB-8CF7-CD620FB8A74A}" dt="2024-10-05T19:07:04.955" v="154"/>
          <ac:picMkLst>
            <pc:docMk/>
            <pc:sldMk cId="4088943793" sldId="667"/>
            <ac:picMk id="13" creationId="{10EE8409-B4C2-8DE7-B864-2CF84ACBE5B2}"/>
          </ac:picMkLst>
        </pc:picChg>
        <pc:picChg chg="add del mod">
          <ac:chgData name="Svetlin Nakov" userId="5504d47777be6420" providerId="LiveId" clId="{65C1DA5B-D3DE-41AB-8CF7-CD620FB8A74A}" dt="2024-10-05T19:07:13.076" v="156" actId="21"/>
          <ac:picMkLst>
            <pc:docMk/>
            <pc:sldMk cId="4088943793" sldId="667"/>
            <ac:picMk id="15" creationId="{4221F99C-0324-3CB5-8A2A-5B614F48F2D1}"/>
          </ac:picMkLst>
        </pc:picChg>
        <pc:picChg chg="add mod">
          <ac:chgData name="Svetlin Nakov" userId="5504d47777be6420" providerId="LiveId" clId="{65C1DA5B-D3DE-41AB-8CF7-CD620FB8A74A}" dt="2024-10-05T19:07:48.481" v="210" actId="1076"/>
          <ac:picMkLst>
            <pc:docMk/>
            <pc:sldMk cId="4088943793" sldId="667"/>
            <ac:picMk id="17" creationId="{4221F99C-0324-3CB5-8A2A-5B614F48F2D1}"/>
          </ac:picMkLst>
        </pc:picChg>
      </pc:sldChg>
      <pc:sldChg chg="modSp mod">
        <pc:chgData name="Svetlin Nakov" userId="5504d47777be6420" providerId="LiveId" clId="{65C1DA5B-D3DE-41AB-8CF7-CD620FB8A74A}" dt="2024-10-05T19:07:19.394" v="166" actId="27636"/>
        <pc:sldMkLst>
          <pc:docMk/>
          <pc:sldMk cId="3198865755" sldId="720"/>
        </pc:sldMkLst>
        <pc:spChg chg="mod">
          <ac:chgData name="Svetlin Nakov" userId="5504d47777be6420" providerId="LiveId" clId="{65C1DA5B-D3DE-41AB-8CF7-CD620FB8A74A}" dt="2024-10-05T19:07:19.394" v="166" actId="27636"/>
          <ac:spMkLst>
            <pc:docMk/>
            <pc:sldMk cId="3198865755" sldId="720"/>
            <ac:spMk id="7" creationId="{A84CCC76-4825-7D0E-867A-2417F35DDA05}"/>
          </ac:spMkLst>
        </pc:spChg>
      </pc:sldChg>
      <pc:sldMasterChg chg="modSp mod modSldLayout">
        <pc:chgData name="Svetlin Nakov" userId="5504d47777be6420" providerId="LiveId" clId="{65C1DA5B-D3DE-41AB-8CF7-CD620FB8A74A}" dt="2024-10-05T19:07:24.242" v="167" actId="21"/>
        <pc:sldMasterMkLst>
          <pc:docMk/>
          <pc:sldMasterMk cId="3259766592" sldId="2147483670"/>
        </pc:sldMasterMkLst>
        <pc:spChg chg="mod">
          <ac:chgData name="Svetlin Nakov" userId="5504d47777be6420" providerId="LiveId" clId="{65C1DA5B-D3DE-41AB-8CF7-CD620FB8A74A}" dt="2024-10-05T19:04:14.270" v="124" actId="1076"/>
          <ac:spMkLst>
            <pc:docMk/>
            <pc:sldMasterMk cId="3259766592" sldId="2147483670"/>
            <ac:spMk id="11" creationId="{90CBFB32-9F46-4F2F-8A54-9EE8BED27855}"/>
          </ac:spMkLst>
        </pc:spChg>
        <pc:sldLayoutChg chg="addSp delSp modSp mod">
          <pc:chgData name="Svetlin Nakov" userId="5504d47777be6420" providerId="LiveId" clId="{65C1DA5B-D3DE-41AB-8CF7-CD620FB8A74A}" dt="2024-10-05T19:07:24.242" v="167" actId="21"/>
          <pc:sldLayoutMkLst>
            <pc:docMk/>
            <pc:sldMasterMk cId="3259766592" sldId="2147483670"/>
            <pc:sldLayoutMk cId="2879751610" sldId="2147483671"/>
          </pc:sldLayoutMkLst>
          <pc:spChg chg="mod">
            <ac:chgData name="Svetlin Nakov" userId="5504d47777be6420" providerId="LiveId" clId="{65C1DA5B-D3DE-41AB-8CF7-CD620FB8A74A}" dt="2024-10-05T19:00:52.691" v="105" actId="14100"/>
            <ac:spMkLst>
              <pc:docMk/>
              <pc:sldMasterMk cId="3259766592" sldId="2147483670"/>
              <pc:sldLayoutMk cId="2879751610" sldId="2147483671"/>
              <ac:spMk id="7" creationId="{4CE3EED2-634D-E15A-33D0-6520802CB8A0}"/>
            </ac:spMkLst>
          </pc:spChg>
          <pc:spChg chg="add del">
            <ac:chgData name="Svetlin Nakov" userId="5504d47777be6420" providerId="LiveId" clId="{65C1DA5B-D3DE-41AB-8CF7-CD620FB8A74A}" dt="2024-10-05T19:07:24.242" v="167" actId="21"/>
            <ac:spMkLst>
              <pc:docMk/>
              <pc:sldMasterMk cId="3259766592" sldId="2147483670"/>
              <pc:sldLayoutMk cId="2879751610" sldId="2147483671"/>
              <ac:spMk id="31" creationId="{3E6B87B7-9D33-4EBB-BD4F-C0436BA3FD72}"/>
            </ac:spMkLst>
          </pc:spChg>
          <pc:picChg chg="add del mod modCrop">
            <ac:chgData name="Svetlin Nakov" userId="5504d47777be6420" providerId="LiveId" clId="{65C1DA5B-D3DE-41AB-8CF7-CD620FB8A74A}" dt="2024-10-05T19:05:24.292" v="131" actId="21"/>
            <ac:picMkLst>
              <pc:docMk/>
              <pc:sldMasterMk cId="3259766592" sldId="2147483670"/>
              <pc:sldLayoutMk cId="2879751610" sldId="2147483671"/>
              <ac:picMk id="4" creationId="{72FC022B-96F3-B040-EB3E-7E0F1A074EEE}"/>
            </ac:picMkLst>
          </pc:picChg>
          <pc:picChg chg="add del">
            <ac:chgData name="Svetlin Nakov" userId="5504d47777be6420" providerId="LiveId" clId="{65C1DA5B-D3DE-41AB-8CF7-CD620FB8A74A}" dt="2024-10-05T19:07:19.307" v="164" actId="21"/>
            <ac:picMkLst>
              <pc:docMk/>
              <pc:sldMasterMk cId="3259766592" sldId="2147483670"/>
              <pc:sldLayoutMk cId="2879751610" sldId="2147483671"/>
              <ac:picMk id="6" creationId="{10EE8409-B4C2-8DE7-B864-2CF84ACBE5B2}"/>
            </ac:picMkLst>
          </pc:picChg>
          <pc:picChg chg="del">
            <ac:chgData name="Svetlin Nakov" userId="5504d47777be6420" providerId="LiveId" clId="{65C1DA5B-D3DE-41AB-8CF7-CD620FB8A74A}" dt="2024-10-05T19:06:07.876" v="147" actId="478"/>
            <ac:picMkLst>
              <pc:docMk/>
              <pc:sldMasterMk cId="3259766592" sldId="2147483670"/>
              <pc:sldLayoutMk cId="2879751610" sldId="2147483671"/>
              <ac:picMk id="8" creationId="{C0D0E3C6-0896-F1E0-72C8-694924C7439F}"/>
            </ac:picMkLst>
          </pc:picChg>
          <pc:picChg chg="add mod">
            <ac:chgData name="Svetlin Nakov" userId="5504d47777be6420" providerId="LiveId" clId="{65C1DA5B-D3DE-41AB-8CF7-CD620FB8A74A}" dt="2024-10-05T19:05:24.895" v="132"/>
            <ac:picMkLst>
              <pc:docMk/>
              <pc:sldMasterMk cId="3259766592" sldId="2147483670"/>
              <pc:sldLayoutMk cId="2879751610" sldId="2147483671"/>
              <ac:picMk id="9" creationId="{72FC022B-96F3-B040-EB3E-7E0F1A074EEE}"/>
            </ac:picMkLst>
          </pc:picChg>
          <pc:picChg chg="add del mod">
            <ac:chgData name="Svetlin Nakov" userId="5504d47777be6420" providerId="LiveId" clId="{65C1DA5B-D3DE-41AB-8CF7-CD620FB8A74A}" dt="2024-10-05T19:07:24.242" v="167" actId="21"/>
            <ac:picMkLst>
              <pc:docMk/>
              <pc:sldMasterMk cId="3259766592" sldId="2147483670"/>
              <pc:sldLayoutMk cId="2879751610" sldId="2147483671"/>
              <ac:picMk id="10" creationId="{4221F99C-0324-3CB5-8A2A-5B614F48F2D1}"/>
            </ac:picMkLst>
          </pc:picChg>
        </pc:sldLayoutChg>
        <pc:sldLayoutChg chg="addSp delSp modSp mod">
          <pc:chgData name="Svetlin Nakov" userId="5504d47777be6420" providerId="LiveId" clId="{65C1DA5B-D3DE-41AB-8CF7-CD620FB8A74A}" dt="2024-10-05T19:00:01.211" v="104" actId="1076"/>
          <pc:sldLayoutMkLst>
            <pc:docMk/>
            <pc:sldMasterMk cId="3259766592" sldId="2147483670"/>
            <pc:sldLayoutMk cId="2615312289" sldId="2147483672"/>
          </pc:sldLayoutMkLst>
          <pc:spChg chg="mod">
            <ac:chgData name="Svetlin Nakov" userId="5504d47777be6420" providerId="LiveId" clId="{65C1DA5B-D3DE-41AB-8CF7-CD620FB8A74A}" dt="2024-10-05T19:00:01.211" v="104" actId="1076"/>
            <ac:spMkLst>
              <pc:docMk/>
              <pc:sldMasterMk cId="3259766592" sldId="2147483670"/>
              <pc:sldLayoutMk cId="2615312289" sldId="2147483672"/>
              <ac:spMk id="10" creationId="{84A40437-5AA2-A47C-12DF-F93860E22B16}"/>
            </ac:spMkLst>
          </pc:spChg>
          <pc:picChg chg="add del mod">
            <ac:chgData name="Svetlin Nakov" userId="5504d47777be6420" providerId="LiveId" clId="{65C1DA5B-D3DE-41AB-8CF7-CD620FB8A74A}" dt="2024-10-05T18:58:40.896" v="76" actId="478"/>
            <ac:picMkLst>
              <pc:docMk/>
              <pc:sldMasterMk cId="3259766592" sldId="2147483670"/>
              <pc:sldLayoutMk cId="2615312289" sldId="2147483672"/>
              <ac:picMk id="3" creationId="{8C2546CE-B0BF-C65F-DDF3-BB2B7AEBAE97}"/>
            </ac:picMkLst>
          </pc:picChg>
          <pc:picChg chg="add mod">
            <ac:chgData name="Svetlin Nakov" userId="5504d47777be6420" providerId="LiveId" clId="{65C1DA5B-D3DE-41AB-8CF7-CD620FB8A74A}" dt="2024-10-05T18:59:34.316" v="100" actId="1036"/>
            <ac:picMkLst>
              <pc:docMk/>
              <pc:sldMasterMk cId="3259766592" sldId="2147483670"/>
              <pc:sldLayoutMk cId="2615312289" sldId="2147483672"/>
              <ac:picMk id="5" creationId="{C3C90FCC-0CF7-14B4-7BAA-E1F020D6F3AB}"/>
            </ac:picMkLst>
          </pc:picChg>
          <pc:picChg chg="del">
            <ac:chgData name="Svetlin Nakov" userId="5504d47777be6420" providerId="LiveId" clId="{65C1DA5B-D3DE-41AB-8CF7-CD620FB8A74A}" dt="2024-10-05T18:43:28.048" v="60" actId="478"/>
            <ac:picMkLst>
              <pc:docMk/>
              <pc:sldMasterMk cId="3259766592" sldId="2147483670"/>
              <pc:sldLayoutMk cId="2615312289" sldId="2147483672"/>
              <ac:picMk id="6" creationId="{3893410A-D67A-93B3-BC49-0CAFB106C252}"/>
            </ac:picMkLst>
          </pc:picChg>
        </pc:sldLayoutChg>
        <pc:sldLayoutChg chg="addSp delSp modSp mod">
          <pc:chgData name="Svetlin Nakov" userId="5504d47777be6420" providerId="LiveId" clId="{65C1DA5B-D3DE-41AB-8CF7-CD620FB8A74A}" dt="2024-10-05T19:02:49.671" v="113"/>
          <pc:sldLayoutMkLst>
            <pc:docMk/>
            <pc:sldMasterMk cId="3259766592" sldId="2147483670"/>
            <pc:sldLayoutMk cId="4025432840" sldId="2147483674"/>
          </pc:sldLayoutMkLst>
          <pc:picChg chg="add mod">
            <ac:chgData name="Svetlin Nakov" userId="5504d47777be6420" providerId="LiveId" clId="{65C1DA5B-D3DE-41AB-8CF7-CD620FB8A74A}" dt="2024-10-05T19:02:49.671" v="113"/>
            <ac:picMkLst>
              <pc:docMk/>
              <pc:sldMasterMk cId="3259766592" sldId="2147483670"/>
              <pc:sldLayoutMk cId="4025432840" sldId="2147483674"/>
              <ac:picMk id="2" creationId="{117C9FDA-1911-CE47-58E2-D7A56C81A9E6}"/>
            </ac:picMkLst>
          </pc:picChg>
          <pc:picChg chg="del">
            <ac:chgData name="Svetlin Nakov" userId="5504d47777be6420" providerId="LiveId" clId="{65C1DA5B-D3DE-41AB-8CF7-CD620FB8A74A}" dt="2024-10-05T19:02:49.339" v="112" actId="478"/>
            <ac:picMkLst>
              <pc:docMk/>
              <pc:sldMasterMk cId="3259766592" sldId="2147483670"/>
              <pc:sldLayoutMk cId="4025432840" sldId="2147483674"/>
              <ac:picMk id="3" creationId="{AED89655-81A1-4123-8E93-0FAE620BEF5D}"/>
            </ac:picMkLst>
          </pc:picChg>
        </pc:sldLayoutChg>
        <pc:sldLayoutChg chg="addSp delSp modSp mod">
          <pc:chgData name="Svetlin Nakov" userId="5504d47777be6420" providerId="LiveId" clId="{65C1DA5B-D3DE-41AB-8CF7-CD620FB8A74A}" dt="2024-10-05T19:02:54.388" v="115"/>
          <pc:sldLayoutMkLst>
            <pc:docMk/>
            <pc:sldMasterMk cId="3259766592" sldId="2147483670"/>
            <pc:sldLayoutMk cId="1735506457" sldId="2147483675"/>
          </pc:sldLayoutMkLst>
          <pc:picChg chg="add mod">
            <ac:chgData name="Svetlin Nakov" userId="5504d47777be6420" providerId="LiveId" clId="{65C1DA5B-D3DE-41AB-8CF7-CD620FB8A74A}" dt="2024-10-05T19:02:54.388" v="115"/>
            <ac:picMkLst>
              <pc:docMk/>
              <pc:sldMasterMk cId="3259766592" sldId="2147483670"/>
              <pc:sldLayoutMk cId="1735506457" sldId="2147483675"/>
              <ac:picMk id="2" creationId="{4DCB09A4-3893-E035-C9B4-480F23508B24}"/>
            </ac:picMkLst>
          </pc:picChg>
          <pc:picChg chg="del">
            <ac:chgData name="Svetlin Nakov" userId="5504d47777be6420" providerId="LiveId" clId="{65C1DA5B-D3DE-41AB-8CF7-CD620FB8A74A}" dt="2024-10-05T19:02:53.720" v="114" actId="478"/>
            <ac:picMkLst>
              <pc:docMk/>
              <pc:sldMasterMk cId="3259766592" sldId="2147483670"/>
              <pc:sldLayoutMk cId="1735506457" sldId="2147483675"/>
              <ac:picMk id="5" creationId="{6E780F0F-9617-3254-4DB4-FF5A9BB727BC}"/>
            </ac:picMkLst>
          </pc:picChg>
        </pc:sldLayoutChg>
        <pc:sldLayoutChg chg="addSp delSp modSp mod">
          <pc:chgData name="Svetlin Nakov" userId="5504d47777be6420" providerId="LiveId" clId="{65C1DA5B-D3DE-41AB-8CF7-CD620FB8A74A}" dt="2024-10-05T19:02:23.115" v="111" actId="14100"/>
          <pc:sldLayoutMkLst>
            <pc:docMk/>
            <pc:sldMasterMk cId="3259766592" sldId="2147483670"/>
            <pc:sldLayoutMk cId="1421702118" sldId="2147483676"/>
          </pc:sldLayoutMkLst>
          <pc:spChg chg="mod">
            <ac:chgData name="Svetlin Nakov" userId="5504d47777be6420" providerId="LiveId" clId="{65C1DA5B-D3DE-41AB-8CF7-CD620FB8A74A}" dt="2024-10-05T19:02:23.115" v="111" actId="14100"/>
            <ac:spMkLst>
              <pc:docMk/>
              <pc:sldMasterMk cId="3259766592" sldId="2147483670"/>
              <pc:sldLayoutMk cId="1421702118" sldId="2147483676"/>
              <ac:spMk id="5" creationId="{FBB91A1D-CE1C-D6DC-5F9F-4696E5FEEF64}"/>
            </ac:spMkLst>
          </pc:spChg>
          <pc:picChg chg="add mod">
            <ac:chgData name="Svetlin Nakov" userId="5504d47777be6420" providerId="LiveId" clId="{65C1DA5B-D3DE-41AB-8CF7-CD620FB8A74A}" dt="2024-10-05T19:01:15.029" v="107"/>
            <ac:picMkLst>
              <pc:docMk/>
              <pc:sldMasterMk cId="3259766592" sldId="2147483670"/>
              <pc:sldLayoutMk cId="1421702118" sldId="2147483676"/>
              <ac:picMk id="2" creationId="{DF879E57-BABD-22A8-5DD2-EC221C1C6A2A}"/>
            </ac:picMkLst>
          </pc:picChg>
          <pc:picChg chg="del">
            <ac:chgData name="Svetlin Nakov" userId="5504d47777be6420" providerId="LiveId" clId="{65C1DA5B-D3DE-41AB-8CF7-CD620FB8A74A}" dt="2024-10-05T19:01:14.608" v="106" actId="478"/>
            <ac:picMkLst>
              <pc:docMk/>
              <pc:sldMasterMk cId="3259766592" sldId="2147483670"/>
              <pc:sldLayoutMk cId="1421702118" sldId="2147483676"/>
              <ac:picMk id="7" creationId="{40EB7E11-5D5E-6951-DD84-9A7EAABB0C20}"/>
            </ac:picMkLst>
          </pc:picChg>
        </pc:sldLayoutChg>
        <pc:sldLayoutChg chg="addSp delSp modSp mod">
          <pc:chgData name="Svetlin Nakov" userId="5504d47777be6420" providerId="LiveId" clId="{65C1DA5B-D3DE-41AB-8CF7-CD620FB8A74A}" dt="2024-10-05T19:03:24.373" v="120"/>
          <pc:sldLayoutMkLst>
            <pc:docMk/>
            <pc:sldMasterMk cId="3259766592" sldId="2147483670"/>
            <pc:sldLayoutMk cId="793933962" sldId="2147483678"/>
          </pc:sldLayoutMkLst>
          <pc:picChg chg="add mod">
            <ac:chgData name="Svetlin Nakov" userId="5504d47777be6420" providerId="LiveId" clId="{65C1DA5B-D3DE-41AB-8CF7-CD620FB8A74A}" dt="2024-10-05T19:03:24.373" v="120"/>
            <ac:picMkLst>
              <pc:docMk/>
              <pc:sldMasterMk cId="3259766592" sldId="2147483670"/>
              <pc:sldLayoutMk cId="793933962" sldId="2147483678"/>
              <ac:picMk id="2" creationId="{BCC7C720-726A-9335-8A59-91012FE1CBE9}"/>
            </ac:picMkLst>
          </pc:picChg>
          <pc:picChg chg="del">
            <ac:chgData name="Svetlin Nakov" userId="5504d47777be6420" providerId="LiveId" clId="{65C1DA5B-D3DE-41AB-8CF7-CD620FB8A74A}" dt="2024-10-05T19:03:24.007" v="119" actId="478"/>
            <ac:picMkLst>
              <pc:docMk/>
              <pc:sldMasterMk cId="3259766592" sldId="2147483670"/>
              <pc:sldLayoutMk cId="793933962" sldId="2147483678"/>
              <ac:picMk id="12" creationId="{66FFFCB0-2873-BEA3-42D7-23F0B6AC257E}"/>
            </ac:picMkLst>
          </pc:picChg>
        </pc:sldLayoutChg>
        <pc:sldLayoutChg chg="addSp delSp modSp mod">
          <pc:chgData name="Svetlin Nakov" userId="5504d47777be6420" providerId="LiveId" clId="{65C1DA5B-D3DE-41AB-8CF7-CD620FB8A74A}" dt="2024-10-05T19:02:08.621" v="109"/>
          <pc:sldLayoutMkLst>
            <pc:docMk/>
            <pc:sldMasterMk cId="3259766592" sldId="2147483670"/>
            <pc:sldLayoutMk cId="3034048355" sldId="2147483679"/>
          </pc:sldLayoutMkLst>
          <pc:picChg chg="add mod">
            <ac:chgData name="Svetlin Nakov" userId="5504d47777be6420" providerId="LiveId" clId="{65C1DA5B-D3DE-41AB-8CF7-CD620FB8A74A}" dt="2024-10-05T19:02:08.621" v="109"/>
            <ac:picMkLst>
              <pc:docMk/>
              <pc:sldMasterMk cId="3259766592" sldId="2147483670"/>
              <pc:sldLayoutMk cId="3034048355" sldId="2147483679"/>
              <ac:picMk id="3" creationId="{3744B4EC-8632-7466-4E4B-10044BA11516}"/>
            </ac:picMkLst>
          </pc:picChg>
          <pc:picChg chg="del">
            <ac:chgData name="Svetlin Nakov" userId="5504d47777be6420" providerId="LiveId" clId="{65C1DA5B-D3DE-41AB-8CF7-CD620FB8A74A}" dt="2024-10-05T19:02:07.175" v="108" actId="478"/>
            <ac:picMkLst>
              <pc:docMk/>
              <pc:sldMasterMk cId="3259766592" sldId="2147483670"/>
              <pc:sldLayoutMk cId="3034048355" sldId="2147483679"/>
              <ac:picMk id="9" creationId="{3A18CA97-C0CC-6B60-53BC-DB62FCD19C95}"/>
            </ac:picMkLst>
          </pc:picChg>
        </pc:sldLayoutChg>
        <pc:sldLayoutChg chg="addSp delSp modSp mod">
          <pc:chgData name="Svetlin Nakov" userId="5504d47777be6420" providerId="LiveId" clId="{65C1DA5B-D3DE-41AB-8CF7-CD620FB8A74A}" dt="2024-10-05T19:03:17.795" v="118" actId="14100"/>
          <pc:sldLayoutMkLst>
            <pc:docMk/>
            <pc:sldMasterMk cId="3259766592" sldId="2147483670"/>
            <pc:sldLayoutMk cId="658425088" sldId="2147483690"/>
          </pc:sldLayoutMkLst>
          <pc:spChg chg="mod">
            <ac:chgData name="Svetlin Nakov" userId="5504d47777be6420" providerId="LiveId" clId="{65C1DA5B-D3DE-41AB-8CF7-CD620FB8A74A}" dt="2024-10-05T19:03:17.795" v="118" actId="14100"/>
            <ac:spMkLst>
              <pc:docMk/>
              <pc:sldMasterMk cId="3259766592" sldId="2147483670"/>
              <pc:sldLayoutMk cId="658425088" sldId="2147483690"/>
              <ac:spMk id="13" creationId="{3F218E34-55D7-4290-BFE4-80F31F941551}"/>
            </ac:spMkLst>
          </pc:spChg>
          <pc:picChg chg="add mod">
            <ac:chgData name="Svetlin Nakov" userId="5504d47777be6420" providerId="LiveId" clId="{65C1DA5B-D3DE-41AB-8CF7-CD620FB8A74A}" dt="2024-10-05T19:02:58.806" v="117"/>
            <ac:picMkLst>
              <pc:docMk/>
              <pc:sldMasterMk cId="3259766592" sldId="2147483670"/>
              <pc:sldLayoutMk cId="658425088" sldId="2147483690"/>
              <ac:picMk id="2" creationId="{F7356985-19C0-FC70-BA54-354EBF858A7F}"/>
            </ac:picMkLst>
          </pc:picChg>
          <pc:picChg chg="del">
            <ac:chgData name="Svetlin Nakov" userId="5504d47777be6420" providerId="LiveId" clId="{65C1DA5B-D3DE-41AB-8CF7-CD620FB8A74A}" dt="2024-10-05T19:02:58.406" v="116" actId="478"/>
            <ac:picMkLst>
              <pc:docMk/>
              <pc:sldMasterMk cId="3259766592" sldId="2147483670"/>
              <pc:sldLayoutMk cId="658425088" sldId="2147483690"/>
              <ac:picMk id="7" creationId="{6BE6D811-6580-7460-E258-5AE78C9BF627}"/>
            </ac:picMkLst>
          </pc:picChg>
        </pc:sldLayoutChg>
        <pc:sldLayoutChg chg="addSp modSp mod">
          <pc:chgData name="Svetlin Nakov" userId="5504d47777be6420" providerId="LiveId" clId="{65C1DA5B-D3DE-41AB-8CF7-CD620FB8A74A}" dt="2024-10-05T19:03:47.208" v="122" actId="14100"/>
          <pc:sldLayoutMkLst>
            <pc:docMk/>
            <pc:sldMasterMk cId="3259766592" sldId="2147483670"/>
            <pc:sldLayoutMk cId="3865973751" sldId="2147483697"/>
          </pc:sldLayoutMkLst>
          <pc:spChg chg="mod">
            <ac:chgData name="Svetlin Nakov" userId="5504d47777be6420" providerId="LiveId" clId="{65C1DA5B-D3DE-41AB-8CF7-CD620FB8A74A}" dt="2024-10-05T19:03:47.208" v="122" actId="14100"/>
            <ac:spMkLst>
              <pc:docMk/>
              <pc:sldMasterMk cId="3259766592" sldId="2147483670"/>
              <pc:sldLayoutMk cId="3865973751" sldId="2147483697"/>
              <ac:spMk id="10" creationId="{8F9502D6-7D49-2282-7C52-87CC0C117B45}"/>
            </ac:spMkLst>
          </pc:spChg>
          <pc:picChg chg="add mod">
            <ac:chgData name="Svetlin Nakov" userId="5504d47777be6420" providerId="LiveId" clId="{65C1DA5B-D3DE-41AB-8CF7-CD620FB8A74A}" dt="2024-10-05T19:03:42.479" v="121"/>
            <ac:picMkLst>
              <pc:docMk/>
              <pc:sldMasterMk cId="3259766592" sldId="2147483670"/>
              <pc:sldLayoutMk cId="3865973751" sldId="2147483697"/>
              <ac:picMk id="3" creationId="{2883A72D-6197-F91D-54BE-3A556840DA80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7-Oct-24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0412"/>
            <a:ext cx="6381328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381328" y="8890412"/>
            <a:ext cx="47508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7-Oct-24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91616A44-9934-45F5-8869-E5440B183C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04484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4244C433-D886-422F-B75A-9672AB115E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4639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26676-9E81-4F07-9DA4-97407F14F90E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219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E563761E-B608-4EA1-8A3B-9656307467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5A92B882-9BC2-426E-8ADA-51AFF39D28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87185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F997AC8-F5A5-4850-A071-FEE8DDBD37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88110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ai.softuni.bg/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-break.github.io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s://ai.softuni.bg/" TargetMode="External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Down">
            <a:extLst>
              <a:ext uri="{FF2B5EF4-FFF2-40B4-BE49-F238E27FC236}">
                <a16:creationId xmlns:a16="http://schemas.microsoft.com/office/drawing/2014/main" id="{0C2358C5-D311-E2D0-33C7-44A1117B1E27}"/>
              </a:ext>
            </a:extLst>
          </p:cNvPr>
          <p:cNvSpPr/>
          <p:nvPr userDrawn="1"/>
        </p:nvSpPr>
        <p:spPr>
          <a:xfrm>
            <a:off x="955806" y="2995805"/>
            <a:ext cx="4669494" cy="2727608"/>
          </a:xfrm>
          <a:prstGeom prst="rect">
            <a:avLst/>
          </a:prstGeom>
          <a:solidFill>
            <a:srgbClr val="1B6C9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6" name="Company Web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864039" y="6075923"/>
            <a:ext cx="2268231" cy="351497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defTabSz="121843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1798" b="0" i="0" kern="1200" dirty="0" smtClean="0">
                <a:solidFill>
                  <a:srgbClr val="00BA9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80962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b="0" i="0" kern="12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125730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600" b="0" i="0" kern="12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70497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0" i="0" kern="1200">
                <a:solidFill>
                  <a:schemeClr val="bg2"/>
                </a:solidFill>
                <a:latin typeface="Roboto" panose="02000000000000000000" pitchFamily="2" charset="0"/>
                <a:ea typeface="+mn-ea"/>
                <a:cs typeface="+mn-cs"/>
              </a:defRPr>
            </a:lvl4pPr>
            <a:lvl5pPr marL="21526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200" b="0" i="0" kern="1200">
                <a:solidFill>
                  <a:schemeClr val="bg2"/>
                </a:solidFill>
                <a:latin typeface="Roboto" panose="02000000000000000000" pitchFamily="2" charset="0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n-lt"/>
                <a:hlinkClick r:id="rId3"/>
              </a:rPr>
              <a:t>https://ai.softuni.bg</a:t>
            </a:r>
            <a:endParaRPr lang="en-US" dirty="0">
              <a:latin typeface="+mn-lt"/>
            </a:endParaRPr>
          </a:p>
        </p:txBody>
      </p:sp>
      <p:pic>
        <p:nvPicPr>
          <p:cNvPr id="11" name="SoftUni AI - Logo" descr="SoftUni AI - logo (horizontal)">
            <a:extLst>
              <a:ext uri="{FF2B5EF4-FFF2-40B4-BE49-F238E27FC236}">
                <a16:creationId xmlns:a16="http://schemas.microsoft.com/office/drawing/2014/main" id="{78E65E94-49B4-BCA6-FCAA-16E3F57BF0E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90000"/>
          </a:blip>
          <a:stretch>
            <a:fillRect/>
          </a:stretch>
        </p:blipFill>
        <p:spPr>
          <a:xfrm>
            <a:off x="955806" y="5978562"/>
            <a:ext cx="1692383" cy="546219"/>
          </a:xfrm>
          <a:prstGeom prst="roundRect">
            <a:avLst>
              <a:gd name="adj" fmla="val 8166"/>
            </a:avLst>
          </a:prstGeom>
        </p:spPr>
      </p:pic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6795" y="2852936"/>
            <a:ext cx="4885516" cy="2753631"/>
          </a:xfrm>
          <a:solidFill>
            <a:schemeClr val="bg2">
              <a:lumMod val="95000"/>
            </a:schemeClr>
          </a:solidFill>
          <a:ln w="6350">
            <a:solidFill>
              <a:schemeClr val="tx1">
                <a:lumMod val="40000"/>
                <a:lumOff val="6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Picture Here</a:t>
            </a:r>
            <a:endParaRPr lang="en-US" dirty="0"/>
          </a:p>
        </p:txBody>
      </p:sp>
      <p:sp>
        <p:nvSpPr>
          <p:cNvPr id="7" name="Text Placeholder Position">
            <a:extLst>
              <a:ext uri="{FF2B5EF4-FFF2-40B4-BE49-F238E27FC236}">
                <a16:creationId xmlns:a16="http://schemas.microsoft.com/office/drawing/2014/main" id="{4CE3EED2-634D-E15A-33D0-6520802CB8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42240" y="4333486"/>
            <a:ext cx="5024781" cy="513199"/>
          </a:xfrm>
          <a:noFill/>
          <a:effectLst/>
        </p:spPr>
        <p:txBody>
          <a:bodyPr vert="horz" wrap="square" lIns="36000" tIns="72000" rIns="36000" bIns="72000" rtlCol="0" anchor="t" anchorCtr="0">
            <a:spAutoFit/>
          </a:bodyPr>
          <a:lstStyle>
            <a:lvl1pPr marL="0" indent="0">
              <a:lnSpc>
                <a:spcPct val="105000"/>
              </a:lnSpc>
              <a:buNone/>
              <a:defRPr lang="en-US" sz="2400" dirty="0">
                <a:solidFill>
                  <a:srgbClr val="00BA96"/>
                </a:solidFill>
                <a:effectLst/>
                <a:latin typeface="+mn-lt"/>
                <a:ea typeface="Roboto" panose="02000000000000000000" pitchFamily="2" charset="0"/>
                <a:cs typeface="+mn-cs"/>
              </a:defRPr>
            </a:lvl1pPr>
          </a:lstStyle>
          <a:p>
            <a:pPr marL="361950" lvl="0" indent="-36195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Position, Company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541471" y="3613221"/>
            <a:ext cx="5025550" cy="699404"/>
          </a:xfrm>
          <a:prstGeom prst="rect">
            <a:avLst/>
          </a:prstGeom>
          <a:noFill/>
          <a:effectLst/>
        </p:spPr>
        <p:txBody>
          <a:bodyPr wrap="square" lIns="36000" tIns="72000" rIns="36000" bIns="72000" rtlCol="0" anchor="ctr" anchorCtr="0">
            <a:spAutoFit/>
          </a:bodyPr>
          <a:lstStyle>
            <a:lvl1pPr marL="0" indent="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en-US" sz="3600" b="1" kern="1200" dirty="0" smtClean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+mn-lt"/>
                <a:ea typeface="Roboto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6795" y="1628800"/>
            <a:ext cx="10960226" cy="777531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 b="0" i="0">
                <a:solidFill>
                  <a:srgbClr val="00BA96"/>
                </a:solidFill>
                <a:latin typeface="Montserrat Medium" panose="00000600000000000000" pitchFamily="50" charset="-52"/>
                <a:ea typeface="Montserrat Medium" panose="00000600000000000000" pitchFamily="50" charset="-52"/>
                <a:cs typeface="Montserrat Medium" panose="00000600000000000000" pitchFamily="50" charset="-52"/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6795" y="548680"/>
            <a:ext cx="10960226" cy="957038"/>
          </a:xfrm>
          <a:prstGeom prst="rect">
            <a:avLst/>
          </a:prstGeom>
          <a:ln>
            <a:noFill/>
          </a:ln>
        </p:spPr>
        <p:txBody>
          <a:bodyPr wrap="square" lIns="0" tIns="274320" rIns="0" bIns="274320" anchor="ctr" anchorCtr="1">
            <a:noAutofit/>
          </a:bodyPr>
          <a:lstStyle>
            <a:lvl1pPr algn="ctr">
              <a:defRPr sz="5400" b="1" i="0">
                <a:solidFill>
                  <a:schemeClr val="bg1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975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ingle Corner of Rectangle 4">
            <a:extLst>
              <a:ext uri="{FF2B5EF4-FFF2-40B4-BE49-F238E27FC236}">
                <a16:creationId xmlns:a16="http://schemas.microsoft.com/office/drawing/2014/main" id="{EDBED750-FB43-855D-3C59-452045ED2C8C}"/>
              </a:ext>
            </a:extLst>
          </p:cNvPr>
          <p:cNvSpPr/>
          <p:nvPr userDrawn="1"/>
        </p:nvSpPr>
        <p:spPr bwMode="auto">
          <a:xfrm flipV="1">
            <a:off x="0" y="0"/>
            <a:ext cx="12188825" cy="1052736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00BA96">
                  <a:alpha val="30000"/>
                </a:srgbClr>
              </a:gs>
              <a:gs pos="100000">
                <a:srgbClr val="18151C"/>
              </a:gs>
            </a:gsLst>
            <a:lin ang="8400000" scaled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0" dirty="0">
              <a:solidFill>
                <a:schemeClr val="bg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53483657-164E-4EE9-9349-4B9023216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3" y="1196124"/>
            <a:ext cx="11808715" cy="5561125"/>
          </a:xfrm>
        </p:spPr>
        <p:txBody>
          <a:bodyPr>
            <a:normAutofit/>
          </a:bodyPr>
          <a:lstStyle>
            <a:lvl1pPr>
              <a:lnSpc>
                <a:spcPct val="105000"/>
              </a:lnSpc>
              <a:spcAft>
                <a:spcPts val="600"/>
              </a:spcAft>
              <a:defRPr sz="3400" b="0" baseline="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lnSpc>
                <a:spcPct val="105000"/>
              </a:lnSpc>
              <a:spcAft>
                <a:spcPts val="600"/>
              </a:spcAft>
              <a:defRPr sz="32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2pPr>
            <a:lvl3pPr>
              <a:lnSpc>
                <a:spcPct val="105000"/>
              </a:lnSpc>
              <a:spcAft>
                <a:spcPts val="600"/>
              </a:spcAft>
              <a:defRPr sz="3000" b="0" i="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3pPr>
            <a:lvl4pPr>
              <a:lnSpc>
                <a:spcPct val="105000"/>
              </a:lnSpc>
              <a:spcAft>
                <a:spcPts val="600"/>
              </a:spcAft>
              <a:defRPr sz="28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4pPr>
            <a:lvl5pPr>
              <a:lnSpc>
                <a:spcPct val="105000"/>
              </a:lnSpc>
              <a:spcAft>
                <a:spcPts val="600"/>
              </a:spcAft>
              <a:defRPr sz="26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4" y="100750"/>
            <a:ext cx="10800601" cy="8826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sz="4400" b="1" i="0" kern="1200" dirty="0">
                <a:solidFill>
                  <a:schemeClr val="bg1">
                    <a:lumMod val="20000"/>
                    <a:lumOff val="80000"/>
                  </a:schemeClr>
                </a:solidFill>
                <a:latin typeface="+mj-lt"/>
                <a:ea typeface="Roboto" panose="02000000000000000000" pitchFamily="2" charset="0"/>
                <a:cs typeface="Montserrat Bold"/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2" name="Picture 1" descr="SoftUni AI logo">
            <a:extLst>
              <a:ext uri="{FF2B5EF4-FFF2-40B4-BE49-F238E27FC236}">
                <a16:creationId xmlns:a16="http://schemas.microsoft.com/office/drawing/2014/main" id="{DF879E57-BABD-22A8-5DD2-EC221C1C6A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1119141-71EC-67BB-61C0-7E527610665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5266" y="1916832"/>
            <a:ext cx="10951753" cy="1510771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000" indent="-36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2800" b="1" dirty="0">
                <a:latin typeface="Consolas" pitchFamily="49" charset="0"/>
              </a:defRPr>
            </a:lvl1pPr>
          </a:lstStyle>
          <a:p>
            <a:pPr marL="361950" lvl="0" indent="-361950" latinLnBrk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Source code …</a:t>
            </a:r>
          </a:p>
          <a:p>
            <a:pPr marL="361950" marR="0" lvl="0" indent="-361950" algn="l" defTabSz="12184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tabLst/>
              <a:defRPr/>
            </a:pPr>
            <a:r>
              <a:rPr lang="en-US" dirty="0"/>
              <a:t>Source code …</a:t>
            </a:r>
          </a:p>
          <a:p>
            <a:pPr marL="361950" marR="0" lvl="0" indent="-361950" algn="l" defTabSz="12184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tabLst/>
              <a:defRPr/>
            </a:pPr>
            <a:r>
              <a:rPr lang="en-US" dirty="0"/>
              <a:t>Source code …</a:t>
            </a:r>
          </a:p>
        </p:txBody>
      </p:sp>
    </p:spTree>
    <p:extLst>
      <p:ext uri="{BB962C8B-B14F-4D97-AF65-F5344CB8AC3E}">
        <p14:creationId xmlns:p14="http://schemas.microsoft.com/office/powerpoint/2010/main" val="58783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7812" y="1265318"/>
            <a:ext cx="7424300" cy="5491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405851" y="1707765"/>
            <a:ext cx="3888361" cy="5013176"/>
          </a:xfrm>
          <a:prstGeom prst="rect">
            <a:avLst/>
          </a:prstGeom>
          <a:solidFill>
            <a:srgbClr val="1B6C9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262435" y="1265319"/>
            <a:ext cx="3888360" cy="53191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2">
                <a:lumMod val="25000"/>
                <a:lumOff val="75000"/>
                <a:alpha val="69804"/>
              </a:schemeClr>
            </a:solidFill>
          </a:ln>
        </p:spPr>
        <p:txBody>
          <a:bodyPr anchor="ctr"/>
          <a:lstStyle>
            <a:lvl1pPr marL="0" indent="0" algn="ctr" latinLnBrk="0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4" name="Round Single Corner of Rectangle 4">
            <a:extLst>
              <a:ext uri="{FF2B5EF4-FFF2-40B4-BE49-F238E27FC236}">
                <a16:creationId xmlns:a16="http://schemas.microsoft.com/office/drawing/2014/main" id="{F762F149-E44E-D88E-EEB1-032C7F0B5329}"/>
              </a:ext>
            </a:extLst>
          </p:cNvPr>
          <p:cNvSpPr/>
          <p:nvPr userDrawn="1"/>
        </p:nvSpPr>
        <p:spPr bwMode="auto">
          <a:xfrm flipV="1">
            <a:off x="0" y="0"/>
            <a:ext cx="12188825" cy="1052736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00BA96">
                  <a:alpha val="30000"/>
                </a:srgbClr>
              </a:gs>
              <a:gs pos="100000">
                <a:srgbClr val="18151C"/>
              </a:gs>
            </a:gsLst>
            <a:lin ang="8400000" scaled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10800601" cy="882654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sz="4400"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 descr="SoftUni AI logo">
            <a:extLst>
              <a:ext uri="{FF2B5EF4-FFF2-40B4-BE49-F238E27FC236}">
                <a16:creationId xmlns:a16="http://schemas.microsoft.com/office/drawing/2014/main" id="{F7356985-19C0-FC70-BA54-354EBF858A7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7D425D3A-0F60-ADE4-8DC2-7D66E16ABA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42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4410" y="1195930"/>
            <a:ext cx="5904057" cy="5561320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5" y="1195930"/>
            <a:ext cx="5832049" cy="5561320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ound Single Corner of Rectangle 4">
            <a:extLst>
              <a:ext uri="{FF2B5EF4-FFF2-40B4-BE49-F238E27FC236}">
                <a16:creationId xmlns:a16="http://schemas.microsoft.com/office/drawing/2014/main" id="{81E5F87F-0243-5B6C-4C40-12438D7A8822}"/>
              </a:ext>
            </a:extLst>
          </p:cNvPr>
          <p:cNvSpPr/>
          <p:nvPr userDrawn="1"/>
        </p:nvSpPr>
        <p:spPr bwMode="auto">
          <a:xfrm flipV="1">
            <a:off x="-2" y="28744"/>
            <a:ext cx="12188825" cy="1052736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3D0791">
                  <a:alpha val="30000"/>
                </a:srgbClr>
              </a:gs>
              <a:gs pos="100000">
                <a:srgbClr val="18151C"/>
              </a:gs>
            </a:gsLst>
            <a:lin ang="8400000" scaled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10800601" cy="8826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2" name="Picture 1" descr="SoftUni AI logo">
            <a:extLst>
              <a:ext uri="{FF2B5EF4-FFF2-40B4-BE49-F238E27FC236}">
                <a16:creationId xmlns:a16="http://schemas.microsoft.com/office/drawing/2014/main" id="{BCC7C720-726A-9335-8A59-91012FE1CB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9840FC18-341D-2D14-993D-5BB0171315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819468-5A1A-AFE7-5A13-5FF3A1BFFE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74332" y="3284984"/>
            <a:ext cx="1347333" cy="127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3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27F5919-4634-9BCA-DFA5-9E7F7AFE648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8824" cy="6858000"/>
          </a:xfrm>
        </p:spPr>
        <p:txBody>
          <a:bodyPr anchor="ctr" anchorCtr="1">
            <a:normAutofit/>
          </a:bodyPr>
          <a:lstStyle>
            <a:lvl1pPr marL="0" indent="0" algn="ctr">
              <a:buNone/>
              <a:defRPr sz="3200"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Insert Picture Here</a:t>
            </a:r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389DEC12-7432-E1F6-D89B-711C47DC31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817376"/>
            <a:ext cx="12188825" cy="1040624"/>
          </a:xfrm>
          <a:prstGeom prst="round1Rect">
            <a:avLst>
              <a:gd name="adj" fmla="val 50000"/>
            </a:avLst>
          </a:prstGeom>
          <a:gradFill>
            <a:gsLst>
              <a:gs pos="100000">
                <a:srgbClr val="3D0791">
                  <a:alpha val="80000"/>
                </a:srgbClr>
              </a:gs>
              <a:gs pos="0">
                <a:srgbClr val="009276"/>
              </a:gs>
            </a:gsLst>
            <a:lin ang="12600000" scaled="0"/>
          </a:gradFill>
        </p:spPr>
        <p:txBody>
          <a:bodyPr lIns="216000" tIns="180000" rIns="216000" bIns="180000" anchor="b" anchorCtr="0">
            <a:spAutoFit/>
          </a:bodyPr>
          <a:lstStyle>
            <a:lvl1pPr algn="ctr">
              <a:defRPr sz="440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33EE0119-8BC7-77EC-9340-4C6D5B7DB4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accent2">
                    <a:lumMod val="50000"/>
                    <a:alpha val="30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06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Title">
            <a:extLst>
              <a:ext uri="{FF2B5EF4-FFF2-40B4-BE49-F238E27FC236}">
                <a16:creationId xmlns:a16="http://schemas.microsoft.com/office/drawing/2014/main" id="{FE590B68-01A2-42BB-903F-30E375DCA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6" y="100750"/>
            <a:ext cx="11896724" cy="8826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b="1" i="0">
                <a:solidFill>
                  <a:schemeClr val="bg1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3" name="Picture 2" descr="SoftUni AI logo">
            <a:extLst>
              <a:ext uri="{FF2B5EF4-FFF2-40B4-BE49-F238E27FC236}">
                <a16:creationId xmlns:a16="http://schemas.microsoft.com/office/drawing/2014/main" id="{3653DF68-1F8A-36E7-A4EA-D3C0ACDBA71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8FF1D71E-17D6-FB9F-FA94-9008426AF2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  <a:alpha val="40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6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A6EA22E-F53B-CA4C-7016-F96C5E0A7759}"/>
              </a:ext>
            </a:extLst>
          </p:cNvPr>
          <p:cNvGrpSpPr/>
          <p:nvPr userDrawn="1"/>
        </p:nvGrpSpPr>
        <p:grpSpPr>
          <a:xfrm>
            <a:off x="889240" y="3385382"/>
            <a:ext cx="4578022" cy="2940771"/>
            <a:chOff x="1028701" y="3009899"/>
            <a:chExt cx="6131371" cy="3938592"/>
          </a:xfrm>
        </p:grpSpPr>
        <p:sp>
          <p:nvSpPr>
            <p:cNvPr id="13" name="Rectangle: Rounded Corners 16">
              <a:hlinkClick r:id="rId3"/>
              <a:extLst>
                <a:ext uri="{FF2B5EF4-FFF2-40B4-BE49-F238E27FC236}">
                  <a16:creationId xmlns:a16="http://schemas.microsoft.com/office/drawing/2014/main" id="{3D508CAE-4745-6A45-8696-14024943A031}"/>
                </a:ext>
              </a:extLst>
            </p:cNvPr>
            <p:cNvSpPr/>
            <p:nvPr/>
          </p:nvSpPr>
          <p:spPr>
            <a:xfrm>
              <a:off x="1028701" y="3009899"/>
              <a:ext cx="5676899" cy="1333764"/>
            </a:xfrm>
            <a:prstGeom prst="roundRect">
              <a:avLst>
                <a:gd name="adj" fmla="val 4655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C3E10C-C13A-E7F0-CA46-CEA080D43E84}"/>
                </a:ext>
              </a:extLst>
            </p:cNvPr>
            <p:cNvGrpSpPr/>
            <p:nvPr/>
          </p:nvGrpSpPr>
          <p:grpSpPr>
            <a:xfrm>
              <a:off x="1028701" y="3009899"/>
              <a:ext cx="6131371" cy="3938592"/>
              <a:chOff x="50801" y="20637"/>
              <a:chExt cx="8175161" cy="5251453"/>
            </a:xfrm>
          </p:grpSpPr>
          <p:sp>
            <p:nvSpPr>
              <p:cNvPr id="15" name="TextBox 8">
                <a:extLst>
                  <a:ext uri="{FF2B5EF4-FFF2-40B4-BE49-F238E27FC236}">
                    <a16:creationId xmlns:a16="http://schemas.microsoft.com/office/drawing/2014/main" id="{82C12FD6-B004-17B0-B8DB-AB62ADEEA59A}"/>
                  </a:ext>
                </a:extLst>
              </p:cNvPr>
              <p:cNvSpPr txBox="1"/>
              <p:nvPr/>
            </p:nvSpPr>
            <p:spPr>
              <a:xfrm>
                <a:off x="50801" y="2828926"/>
                <a:ext cx="5533250" cy="244316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ts val="5599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999" b="1" i="0" u="none" strike="noStrike" kern="1200" cap="none" spc="39" normalizeH="0" baseline="0" noProof="0" dirty="0">
                  <a:ln>
                    <a:noFill/>
                  </a:ln>
                  <a:solidFill>
                    <a:srgbClr val="F32B33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grpSp>
            <p:nvGrpSpPr>
              <p:cNvPr id="16" name="Group 9">
                <a:extLst>
                  <a:ext uri="{FF2B5EF4-FFF2-40B4-BE49-F238E27FC236}">
                    <a16:creationId xmlns:a16="http://schemas.microsoft.com/office/drawing/2014/main" id="{9CC339EB-03BC-1F9E-6920-E35D43369E2E}"/>
                  </a:ext>
                </a:extLst>
              </p:cNvPr>
              <p:cNvGrpSpPr/>
              <p:nvPr/>
            </p:nvGrpSpPr>
            <p:grpSpPr>
              <a:xfrm>
                <a:off x="5994398" y="20637"/>
                <a:ext cx="2231564" cy="1778352"/>
                <a:chOff x="-283342" y="9432"/>
                <a:chExt cx="1019942" cy="812800"/>
              </a:xfrm>
            </p:grpSpPr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465E259C-2C8C-80AD-E2AC-57E49920F882}"/>
                    </a:ext>
                  </a:extLst>
                </p:cNvPr>
                <p:cNvSpPr/>
                <p:nvPr/>
              </p:nvSpPr>
              <p:spPr>
                <a:xfrm>
                  <a:off x="-283342" y="9432"/>
                  <a:ext cx="809173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173" h="812800">
                      <a:moveTo>
                        <a:pt x="404587" y="0"/>
                      </a:moveTo>
                      <a:cubicBezTo>
                        <a:pt x="628326" y="1001"/>
                        <a:pt x="809174" y="182659"/>
                        <a:pt x="809174" y="406400"/>
                      </a:cubicBezTo>
                      <a:cubicBezTo>
                        <a:pt x="809174" y="630141"/>
                        <a:pt x="628326" y="811799"/>
                        <a:pt x="404587" y="812800"/>
                      </a:cubicBezTo>
                      <a:cubicBezTo>
                        <a:pt x="180848" y="811799"/>
                        <a:pt x="0" y="630141"/>
                        <a:pt x="0" y="406400"/>
                      </a:cubicBezTo>
                      <a:cubicBezTo>
                        <a:pt x="0" y="182659"/>
                        <a:pt x="180848" y="1001"/>
                        <a:pt x="40458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0BA96"/>
                    </a:gs>
                    <a:gs pos="100000">
                      <a:srgbClr val="3D0791"/>
                    </a:gs>
                  </a:gsLst>
                  <a:lin ang="5400000" scaled="0"/>
                </a:gradFill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bg-BG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C4C5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B7DB09C-3AB0-8C2C-8F3A-66CA5FB8EFAC}"/>
                    </a:ext>
                  </a:extLst>
                </p:cNvPr>
                <p:cNvSpPr txBox="1"/>
                <p:nvPr/>
              </p:nvSpPr>
              <p:spPr>
                <a:xfrm>
                  <a:off x="76200" y="28575"/>
                  <a:ext cx="660400" cy="708025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ts val="294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7" name="Picture 12">
                <a:extLst>
                  <a:ext uri="{FF2B5EF4-FFF2-40B4-BE49-F238E27FC236}">
                    <a16:creationId xmlns:a16="http://schemas.microsoft.com/office/drawing/2014/main" id="{40982ABA-1AD5-22B4-36E6-CDB274DE21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6318098" y="623161"/>
                <a:ext cx="1123023" cy="532032"/>
              </a:xfrm>
              <a:prstGeom prst="rect">
                <a:avLst/>
              </a:prstGeom>
            </p:spPr>
          </p:pic>
        </p:grpSp>
      </p:grpSp>
      <p:pic>
        <p:nvPicPr>
          <p:cNvPr id="7" name="Picture 6" descr="Abstract AI clock">
            <a:extLst>
              <a:ext uri="{FF2B5EF4-FFF2-40B4-BE49-F238E27FC236}">
                <a16:creationId xmlns:a16="http://schemas.microsoft.com/office/drawing/2014/main" id="{0A32D538-1043-B587-7FCF-3825FC7CF03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22404" y="917418"/>
            <a:ext cx="5701688" cy="5701688"/>
          </a:xfrm>
          <a:prstGeom prst="rect">
            <a:avLst/>
          </a:prstGeom>
        </p:spPr>
      </p:pic>
      <p:pic>
        <p:nvPicPr>
          <p:cNvPr id="5" name="Picture 4" descr="SoftUni AI logo">
            <a:extLst>
              <a:ext uri="{FF2B5EF4-FFF2-40B4-BE49-F238E27FC236}">
                <a16:creationId xmlns:a16="http://schemas.microsoft.com/office/drawing/2014/main" id="{92F81BFD-A2AB-CBFC-D213-321DBCCED42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B0B03C9D-6D17-327D-18CF-306FED3B95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  <a:alpha val="50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698449-B58A-F051-E10C-6F74706EF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7828" y="980728"/>
            <a:ext cx="5544017" cy="995862"/>
          </a:xfrm>
        </p:spPr>
        <p:txBody>
          <a:bodyPr>
            <a:noAutofit/>
          </a:bodyPr>
          <a:lstStyle>
            <a:lvl1pPr>
              <a:defRPr sz="6000"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Take a Break</a:t>
            </a:r>
          </a:p>
        </p:txBody>
      </p:sp>
    </p:spTree>
    <p:extLst>
      <p:ext uri="{BB962C8B-B14F-4D97-AF65-F5344CB8AC3E}">
        <p14:creationId xmlns:p14="http://schemas.microsoft.com/office/powerpoint/2010/main" val="184043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27BCD82B-67A3-83D5-1297-CCAD6C079816}"/>
              </a:ext>
            </a:extLst>
          </p:cNvPr>
          <p:cNvGrpSpPr/>
          <p:nvPr userDrawn="1"/>
        </p:nvGrpSpPr>
        <p:grpSpPr>
          <a:xfrm>
            <a:off x="190403" y="1196752"/>
            <a:ext cx="11808665" cy="5491913"/>
            <a:chOff x="472011" y="1508786"/>
            <a:chExt cx="3799787" cy="4865561"/>
          </a:xfrm>
        </p:grpSpPr>
        <p:sp>
          <p:nvSpPr>
            <p:cNvPr id="4" name="Rounded Rectangle Blue">
              <a:extLst>
                <a:ext uri="{FF2B5EF4-FFF2-40B4-BE49-F238E27FC236}">
                  <a16:creationId xmlns:a16="http://schemas.microsoft.com/office/drawing/2014/main" id="{2305202B-13E5-F0C5-2A52-B6EEB7B35CDC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2673"/>
              </a:avLst>
            </a:prstGeom>
            <a:gradFill>
              <a:gsLst>
                <a:gs pos="0">
                  <a:srgbClr val="18151C"/>
                </a:gs>
                <a:gs pos="51000">
                  <a:schemeClr val="tx2">
                    <a:lumMod val="90000"/>
                    <a:lumOff val="10000"/>
                  </a:schemeClr>
                </a:gs>
                <a:gs pos="95000">
                  <a:schemeClr val="bg1">
                    <a:lumMod val="75000"/>
                  </a:schemeClr>
                </a:gs>
              </a:gsLst>
              <a:lin ang="4200000" scaled="0"/>
            </a:gra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" name="Rounded Rectangle Left">
              <a:extLst>
                <a:ext uri="{FF2B5EF4-FFF2-40B4-BE49-F238E27FC236}">
                  <a16:creationId xmlns:a16="http://schemas.microsoft.com/office/drawing/2014/main" id="{CB930691-069C-07B4-05E7-62E03A0ECD6A}"/>
                </a:ext>
              </a:extLst>
            </p:cNvPr>
            <p:cNvSpPr/>
            <p:nvPr/>
          </p:nvSpPr>
          <p:spPr>
            <a:xfrm>
              <a:off x="518144" y="1636376"/>
              <a:ext cx="72410" cy="464495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20000"/>
                <a:lumOff val="80000"/>
                <a:alpha val="41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6" name="Half Frame Top Right">
              <a:extLst>
                <a:ext uri="{FF2B5EF4-FFF2-40B4-BE49-F238E27FC236}">
                  <a16:creationId xmlns:a16="http://schemas.microsoft.com/office/drawing/2014/main" id="{09D09B8C-1FB2-259B-D2E5-A9603816AA4B}"/>
                </a:ext>
              </a:extLst>
            </p:cNvPr>
            <p:cNvSpPr/>
            <p:nvPr userDrawn="1"/>
          </p:nvSpPr>
          <p:spPr>
            <a:xfrm rot="5400000">
              <a:off x="3771922" y="1864557"/>
              <a:ext cx="669775" cy="226119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lumMod val="20000"/>
                <a:lumOff val="80000"/>
                <a:alpha val="41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Slide Body Text">
            <a:extLst>
              <a:ext uri="{FF2B5EF4-FFF2-40B4-BE49-F238E27FC236}">
                <a16:creationId xmlns:a16="http://schemas.microsoft.com/office/drawing/2014/main" id="{6B113DB2-305A-63AD-459F-83BDCE2001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2170" y="1347938"/>
            <a:ext cx="11135518" cy="5159225"/>
          </a:xfrm>
        </p:spPr>
        <p:txBody>
          <a:bodyPr>
            <a:normAutofit/>
          </a:bodyPr>
          <a:lstStyle>
            <a:lvl1pPr>
              <a:lnSpc>
                <a:spcPct val="105000"/>
              </a:lnSpc>
              <a:spcAft>
                <a:spcPts val="600"/>
              </a:spcAft>
              <a:defRPr sz="3400" b="0" baseline="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lnSpc>
                <a:spcPct val="105000"/>
              </a:lnSpc>
              <a:spcAft>
                <a:spcPts val="600"/>
              </a:spcAft>
              <a:defRPr sz="32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2pPr>
            <a:lvl3pPr>
              <a:lnSpc>
                <a:spcPct val="105000"/>
              </a:lnSpc>
              <a:spcAft>
                <a:spcPts val="600"/>
              </a:spcAft>
              <a:defRPr sz="3000" b="0" i="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3pPr>
            <a:lvl4pPr>
              <a:lnSpc>
                <a:spcPct val="105000"/>
              </a:lnSpc>
              <a:spcAft>
                <a:spcPts val="600"/>
              </a:spcAft>
              <a:defRPr sz="28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4pPr>
            <a:lvl5pPr>
              <a:lnSpc>
                <a:spcPct val="105000"/>
              </a:lnSpc>
              <a:spcAft>
                <a:spcPts val="600"/>
              </a:spcAft>
              <a:defRPr sz="26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E8DD2418-CA85-AFBA-4639-F450A0699C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98750" y="653748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ound Single Corner of Rectangle 4">
            <a:extLst>
              <a:ext uri="{FF2B5EF4-FFF2-40B4-BE49-F238E27FC236}">
                <a16:creationId xmlns:a16="http://schemas.microsoft.com/office/drawing/2014/main" id="{FA8C4F3F-3EA7-207F-C76C-3788FE215E11}"/>
              </a:ext>
            </a:extLst>
          </p:cNvPr>
          <p:cNvSpPr/>
          <p:nvPr userDrawn="1"/>
        </p:nvSpPr>
        <p:spPr bwMode="auto">
          <a:xfrm flipV="1">
            <a:off x="0" y="0"/>
            <a:ext cx="12188825" cy="1052736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00BA96">
                  <a:alpha val="30000"/>
                </a:srgbClr>
              </a:gs>
              <a:gs pos="100000">
                <a:srgbClr val="18151C"/>
              </a:gs>
            </a:gsLst>
            <a:lin ang="8400000" scaled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Title">
            <a:extLst>
              <a:ext uri="{FF2B5EF4-FFF2-40B4-BE49-F238E27FC236}">
                <a16:creationId xmlns:a16="http://schemas.microsoft.com/office/drawing/2014/main" id="{DB33B17C-FDFA-721D-0B67-FA7718659E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10800601" cy="882654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sz="4400"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13" name="Picture 12" descr="SoftUni AI logo">
            <a:extLst>
              <a:ext uri="{FF2B5EF4-FFF2-40B4-BE49-F238E27FC236}">
                <a16:creationId xmlns:a16="http://schemas.microsoft.com/office/drawing/2014/main" id="{73297ED7-6E5F-7538-8D44-6AE502CA89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58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2000" cy="487230"/>
          </a:xfrm>
          <a:prstGeom prst="rect">
            <a:avLst/>
          </a:prstGeom>
          <a:gradFill>
            <a:gsLst>
              <a:gs pos="0">
                <a:srgbClr val="00BA96"/>
              </a:gs>
              <a:gs pos="100000">
                <a:srgbClr val="3D0791"/>
              </a:gs>
            </a:gsLst>
            <a:lin ang="54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+mn-lt"/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0971" y="6454759"/>
            <a:ext cx="11966883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noProof="0" dirty="0">
                <a:solidFill>
                  <a:schemeClr val="bg2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© SoftUni AI – </a:t>
            </a:r>
            <a:r>
              <a:rPr lang="en-US" sz="1500" u="sng" noProof="0" dirty="0">
                <a:solidFill>
                  <a:schemeClr val="bg2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https://ai.softuni.bg</a:t>
            </a:r>
            <a:r>
              <a:rPr lang="en-US" sz="1500" noProof="0" dirty="0">
                <a:solidFill>
                  <a:schemeClr val="bg2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EC70F1-0E2E-91E4-E6A2-65A787BA8629}"/>
              </a:ext>
            </a:extLst>
          </p:cNvPr>
          <p:cNvSpPr txBox="1"/>
          <p:nvPr userDrawn="1"/>
        </p:nvSpPr>
        <p:spPr>
          <a:xfrm>
            <a:off x="1507034" y="4154257"/>
            <a:ext cx="648072" cy="136297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BG" sz="7200" b="1" i="0" dirty="0">
                <a:ln>
                  <a:solidFill>
                    <a:schemeClr val="bg2"/>
                  </a:solidFill>
                </a:ln>
                <a:solidFill>
                  <a:schemeClr val="tx1">
                    <a:lumMod val="60000"/>
                    <a:lumOff val="40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+mn-lt"/>
                <a:ea typeface="Roboto Bk" panose="02000000000000000000" pitchFamily="2" charset="0"/>
                <a:cs typeface="Roboto Bk" panose="02000000000000000000" pitchFamily="2" charset="0"/>
              </a:rPr>
              <a:t>?</a:t>
            </a:r>
          </a:p>
        </p:txBody>
      </p:sp>
      <p:sp>
        <p:nvSpPr>
          <p:cNvPr id="37" name="Slide Title">
            <a:extLst>
              <a:ext uri="{FF2B5EF4-FFF2-40B4-BE49-F238E27FC236}">
                <a16:creationId xmlns:a16="http://schemas.microsoft.com/office/drawing/2014/main" id="{2E2609AE-35F4-489D-975E-CF0D197508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8430" y="2420888"/>
            <a:ext cx="9570518" cy="1573630"/>
          </a:xfrm>
          <a:prstGeom prst="rect">
            <a:avLst/>
          </a:prstGeom>
          <a:effectLst/>
          <a:sp3d/>
        </p:spPr>
        <p:txBody>
          <a:bodyPr vert="horz" wrap="none" lIns="0" tIns="0" rIns="0" bIns="0" rtlCol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>
            <a:lvl1pPr algn="ctr">
              <a:defRPr kumimoji="0" lang="en-US" sz="120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20000"/>
                    <a:lumOff val="80000"/>
                  </a:schemeClr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Montserrat ExtraBold" pitchFamily="2" charset="77"/>
              </a:defRPr>
            </a:lvl1pPr>
          </a:lstStyle>
          <a:p>
            <a:pPr marL="0" marR="0" lvl="0" indent="0" defTabSz="913852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tabLst/>
            </a:pPr>
            <a:r>
              <a:rPr lang="en-US" dirty="0"/>
              <a:t>Questions?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B0542B-DFEE-AA07-0D4B-D995DA72A9E4}"/>
              </a:ext>
            </a:extLst>
          </p:cNvPr>
          <p:cNvSpPr txBox="1"/>
          <p:nvPr userDrawn="1"/>
        </p:nvSpPr>
        <p:spPr>
          <a:xfrm>
            <a:off x="549796" y="1942960"/>
            <a:ext cx="648072" cy="126474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BG" sz="6600" b="1" i="0" dirty="0">
                <a:ln>
                  <a:solidFill>
                    <a:schemeClr val="bg2"/>
                  </a:solidFill>
                </a:ln>
                <a:noFill/>
                <a:effectLst>
                  <a:glow rad="127000">
                    <a:srgbClr val="3D0791"/>
                  </a:glow>
                </a:effectLst>
                <a:latin typeface="+mn-lt"/>
                <a:ea typeface="Roboto Bk" panose="02000000000000000000" pitchFamily="2" charset="0"/>
                <a:cs typeface="Roboto Bk" panose="02000000000000000000" pitchFamily="2" charset="0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6DBBF8-89AB-257F-2DCC-3B727460FF4D}"/>
              </a:ext>
            </a:extLst>
          </p:cNvPr>
          <p:cNvSpPr txBox="1"/>
          <p:nvPr userDrawn="1"/>
        </p:nvSpPr>
        <p:spPr>
          <a:xfrm>
            <a:off x="2155106" y="537621"/>
            <a:ext cx="648072" cy="126474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BG" sz="6600" b="1" i="0" dirty="0">
                <a:ln>
                  <a:solidFill>
                    <a:schemeClr val="bg2"/>
                  </a:solidFill>
                </a:ln>
                <a:noFill/>
                <a:effectLst>
                  <a:glow rad="127000">
                    <a:srgbClr val="00BA96"/>
                  </a:glow>
                </a:effectLst>
                <a:latin typeface="+mn-lt"/>
                <a:ea typeface="Roboto Bk" panose="02000000000000000000" pitchFamily="2" charset="0"/>
                <a:cs typeface="Roboto Bk" panose="02000000000000000000" pitchFamily="2" charset="0"/>
              </a:rPr>
              <a:t>?</a:t>
            </a:r>
          </a:p>
        </p:txBody>
      </p:sp>
      <p:pic>
        <p:nvPicPr>
          <p:cNvPr id="2" name="Picture 1" descr="SoftUni AI logo">
            <a:extLst>
              <a:ext uri="{FF2B5EF4-FFF2-40B4-BE49-F238E27FC236}">
                <a16:creationId xmlns:a16="http://schemas.microsoft.com/office/drawing/2014/main" id="{33E14498-C719-5F30-A24E-70A215FE3DB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E553D3D5-8A92-F806-8E9C-5C59AF54F6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accent2">
                    <a:lumMod val="50000"/>
                    <a:alpha val="40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01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omewor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ingle Corner of Rectangle 4">
            <a:extLst>
              <a:ext uri="{FF2B5EF4-FFF2-40B4-BE49-F238E27FC236}">
                <a16:creationId xmlns:a16="http://schemas.microsoft.com/office/drawing/2014/main" id="{E2E58FB6-73E5-5F79-3671-B53DC9352EDC}"/>
              </a:ext>
            </a:extLst>
          </p:cNvPr>
          <p:cNvSpPr/>
          <p:nvPr userDrawn="1"/>
        </p:nvSpPr>
        <p:spPr bwMode="auto">
          <a:xfrm flipV="1">
            <a:off x="-2" y="28744"/>
            <a:ext cx="12188825" cy="1052736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3D0791">
                  <a:alpha val="30000"/>
                </a:srgbClr>
              </a:gs>
              <a:gs pos="100000">
                <a:srgbClr val="18151C"/>
              </a:gs>
            </a:gsLst>
            <a:lin ang="8400000" scaled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64E0BA7-887A-FD56-3777-FEBE70868F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AI hand">
            <a:extLst>
              <a:ext uri="{FF2B5EF4-FFF2-40B4-BE49-F238E27FC236}">
                <a16:creationId xmlns:a16="http://schemas.microsoft.com/office/drawing/2014/main" id="{B73689DB-85E2-66AD-6FF1-6C5BE92EE3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874" y="476672"/>
            <a:ext cx="3930583" cy="2160240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BDD8FC1C-6DDD-8CC5-10AB-D679B61141D8}"/>
              </a:ext>
            </a:extLst>
          </p:cNvPr>
          <p:cNvSpPr txBox="1"/>
          <p:nvPr userDrawn="1"/>
        </p:nvSpPr>
        <p:spPr>
          <a:xfrm>
            <a:off x="189757" y="116632"/>
            <a:ext cx="10801200" cy="9093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BG" sz="4400" b="1" i="0" dirty="0">
                <a:solidFill>
                  <a:schemeClr val="bg1">
                    <a:lumMod val="20000"/>
                    <a:lumOff val="80000"/>
                  </a:schemeClr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Homework</a:t>
            </a:r>
            <a:endParaRPr lang="en-BG" sz="4800" b="1" i="0" dirty="0">
              <a:solidFill>
                <a:schemeClr val="bg1">
                  <a:lumMod val="20000"/>
                  <a:lumOff val="80000"/>
                </a:schemeClr>
              </a:solidFill>
              <a:latin typeface="+mj-lt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Slide Body Text">
            <a:extLst>
              <a:ext uri="{FF2B5EF4-FFF2-40B4-BE49-F238E27FC236}">
                <a16:creationId xmlns:a16="http://schemas.microsoft.com/office/drawing/2014/main" id="{F2A02858-1E3B-C779-6ED0-CC81620DC1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9756" y="1196752"/>
            <a:ext cx="11809312" cy="547260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SoftUni AI logo">
            <a:extLst>
              <a:ext uri="{FF2B5EF4-FFF2-40B4-BE49-F238E27FC236}">
                <a16:creationId xmlns:a16="http://schemas.microsoft.com/office/drawing/2014/main" id="{26609CEF-9335-7273-7A60-7AEBACF8C93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41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dditional Resourc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of Rectangle 4">
            <a:extLst>
              <a:ext uri="{FF2B5EF4-FFF2-40B4-BE49-F238E27FC236}">
                <a16:creationId xmlns:a16="http://schemas.microsoft.com/office/drawing/2014/main" id="{B0C6FEC7-6CC9-328D-5132-B42E2C1A8B95}"/>
              </a:ext>
            </a:extLst>
          </p:cNvPr>
          <p:cNvSpPr/>
          <p:nvPr userDrawn="1"/>
        </p:nvSpPr>
        <p:spPr bwMode="auto">
          <a:xfrm flipV="1">
            <a:off x="0" y="0"/>
            <a:ext cx="12188825" cy="1052736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00BA96">
                  <a:alpha val="30000"/>
                </a:srgbClr>
              </a:gs>
              <a:gs pos="100000">
                <a:srgbClr val="18151C"/>
              </a:gs>
            </a:gsLst>
            <a:lin ang="8400000" scaled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 descr="SoftUni AI logo">
            <a:extLst>
              <a:ext uri="{FF2B5EF4-FFF2-40B4-BE49-F238E27FC236}">
                <a16:creationId xmlns:a16="http://schemas.microsoft.com/office/drawing/2014/main" id="{2883A72D-6197-F91D-54BE-3A556840DA8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pic>
        <p:nvPicPr>
          <p:cNvPr id="8" name="Picture 7" descr="A book with circuit board">
            <a:extLst>
              <a:ext uri="{FF2B5EF4-FFF2-40B4-BE49-F238E27FC236}">
                <a16:creationId xmlns:a16="http://schemas.microsoft.com/office/drawing/2014/main" id="{5E6161E3-FF9A-689E-4B83-8BF99BD6910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700" y="4365104"/>
            <a:ext cx="3115854" cy="222561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4E7A29FB-8CA9-095D-0CC7-8E8E5D5E91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Slide Body Text">
            <a:extLst>
              <a:ext uri="{FF2B5EF4-FFF2-40B4-BE49-F238E27FC236}">
                <a16:creationId xmlns:a16="http://schemas.microsoft.com/office/drawing/2014/main" id="{2C2EEEE3-44F5-B682-273F-EAA20CDB48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9756" y="1216992"/>
            <a:ext cx="11809312" cy="5452367"/>
          </a:xfrm>
        </p:spPr>
        <p:txBody>
          <a:bodyPr/>
          <a:lstStyle>
            <a:lvl1pPr>
              <a:spcBef>
                <a:spcPts val="1200"/>
              </a:spcBef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Title">
            <a:extLst>
              <a:ext uri="{FF2B5EF4-FFF2-40B4-BE49-F238E27FC236}">
                <a16:creationId xmlns:a16="http://schemas.microsoft.com/office/drawing/2014/main" id="{E2C5C023-F492-E634-E0ED-6600D56A03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10800601" cy="882654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sz="4400"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noProof="0" dirty="0"/>
              <a:t>Additional Resources</a:t>
            </a:r>
          </a:p>
        </p:txBody>
      </p:sp>
    </p:spTree>
    <p:extLst>
      <p:ext uri="{BB962C8B-B14F-4D97-AF65-F5344CB8AC3E}">
        <p14:creationId xmlns:p14="http://schemas.microsoft.com/office/powerpoint/2010/main" val="386597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Single Corner of Rectangle 4">
            <a:extLst>
              <a:ext uri="{FF2B5EF4-FFF2-40B4-BE49-F238E27FC236}">
                <a16:creationId xmlns:a16="http://schemas.microsoft.com/office/drawing/2014/main" id="{C62B52A4-D488-244D-CB7E-BEDBE9FFA013}"/>
              </a:ext>
            </a:extLst>
          </p:cNvPr>
          <p:cNvSpPr/>
          <p:nvPr userDrawn="1"/>
        </p:nvSpPr>
        <p:spPr bwMode="auto">
          <a:xfrm flipV="1">
            <a:off x="0" y="0"/>
            <a:ext cx="12188825" cy="1052736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00BA96">
                  <a:alpha val="30000"/>
                </a:srgbClr>
              </a:gs>
              <a:gs pos="100000">
                <a:srgbClr val="18151C"/>
              </a:gs>
            </a:gsLst>
            <a:lin ang="8400000" scaled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4" y="1268760"/>
            <a:ext cx="11802353" cy="5400601"/>
          </a:xfrm>
        </p:spPr>
        <p:txBody>
          <a:bodyPr/>
          <a:lstStyle>
            <a:lvl1pPr marL="538163" indent="-538163">
              <a:spcBef>
                <a:spcPts val="1200"/>
              </a:spcBef>
              <a:buClr>
                <a:srgbClr val="00BA96"/>
              </a:buClr>
              <a:buSzPct val="100000"/>
              <a:buFont typeface="+mj-lt"/>
              <a:buAutoNum type="arabicPeriod"/>
              <a:defRPr b="1">
                <a:solidFill>
                  <a:schemeClr val="bg2"/>
                </a:solidFill>
              </a:defRPr>
            </a:lvl1pPr>
            <a:lvl2pPr marL="803275" indent="-355600">
              <a:buClr>
                <a:srgbClr val="00BA96"/>
              </a:buCl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2" name="Slide Title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10768224" cy="8826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b="1" i="0">
                <a:solidFill>
                  <a:schemeClr val="bg1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Table of Contents</a:t>
            </a:r>
          </a:p>
        </p:txBody>
      </p:sp>
      <p:pic>
        <p:nvPicPr>
          <p:cNvPr id="5" name="Picture 4" descr="SoftUni AI logo">
            <a:extLst>
              <a:ext uri="{FF2B5EF4-FFF2-40B4-BE49-F238E27FC236}">
                <a16:creationId xmlns:a16="http://schemas.microsoft.com/office/drawing/2014/main" id="{C3C90FCC-0CF7-14B4-7BAA-E1F020D6F3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5B4E65F1-0C32-1B44-BF43-023F3A3D31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95693F7-DC3A-BF94-A771-71DA25FE949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60451" y="4725145"/>
            <a:ext cx="1473716" cy="178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31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8611" y="2852936"/>
            <a:ext cx="3551604" cy="3552529"/>
          </a:xfrm>
          <a:prstGeom prst="ellipse">
            <a:avLst/>
          </a:prstGeom>
          <a:gradFill>
            <a:gsLst>
              <a:gs pos="0">
                <a:srgbClr val="00BA96"/>
              </a:gs>
              <a:gs pos="100000">
                <a:srgbClr val="3D07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1801751"/>
            <a:ext cx="10958928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5000"/>
              </a:lnSpc>
              <a:buNone/>
              <a:defRPr sz="3600" b="0" i="0" baseline="0">
                <a:solidFill>
                  <a:schemeClr val="bg1">
                    <a:lumMod val="20000"/>
                    <a:lumOff val="80000"/>
                  </a:schemeClr>
                </a:solidFill>
                <a:latin typeface="Montserrat Medium" panose="00000600000000000000" pitchFamily="50" charset="-52"/>
                <a:ea typeface="Roboto" panose="02000000000000000000" pitchFamily="2" charset="0"/>
                <a:cs typeface="Montserrat Medium" panose="00000600000000000000" pitchFamily="50" charset="-52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949" y="836712"/>
            <a:ext cx="10958928" cy="780383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algn="ctr">
              <a:lnSpc>
                <a:spcPct val="105000"/>
              </a:lnSpc>
              <a:defRPr lang="en-US" sz="5396" b="1" i="0" baseline="0">
                <a:solidFill>
                  <a:srgbClr val="00BA96"/>
                </a:solidFill>
                <a:latin typeface="+mj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013B7E9D-0360-E6FE-252B-10CE9E4DA3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  <a:alpha val="30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50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 with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1622475"/>
            <a:ext cx="10958928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5000"/>
              </a:lnSpc>
              <a:buNone/>
              <a:defRPr sz="3600" b="0" i="0" baseline="0">
                <a:solidFill>
                  <a:schemeClr val="bg1">
                    <a:lumMod val="20000"/>
                    <a:lumOff val="80000"/>
                  </a:schemeClr>
                </a:solidFill>
                <a:latin typeface="Montserrat Medium" panose="00000600000000000000" pitchFamily="50" charset="-52"/>
                <a:ea typeface="Montserrat Medium" panose="00000600000000000000" pitchFamily="50" charset="-52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949" y="692696"/>
            <a:ext cx="10958928" cy="780383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algn="ctr">
              <a:lnSpc>
                <a:spcPct val="105000"/>
              </a:lnSpc>
              <a:defRPr lang="en-US" sz="5396" b="1" i="0" baseline="0">
                <a:solidFill>
                  <a:srgbClr val="75FFE5"/>
                </a:solidFill>
                <a:latin typeface="+mj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B6B24A-4DC6-9128-47A7-704CC7F4680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701125" y="2780928"/>
            <a:ext cx="6786574" cy="3384376"/>
          </a:xfrm>
          <a:ln>
            <a:solidFill>
              <a:schemeClr val="bg1">
                <a:alpha val="60000"/>
              </a:schemeClr>
            </a:solidFill>
          </a:ln>
          <a:effectLst/>
        </p:spPr>
        <p:txBody>
          <a:bodyPr lIns="144000" tIns="108000" rIns="144000" bIns="108000" anchor="ctr" anchorCtr="1">
            <a:noAutofit/>
          </a:bodyPr>
          <a:lstStyle>
            <a:lvl1pPr marL="0" indent="0" algn="l">
              <a:buNone/>
              <a:defRPr sz="3200"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Insert Picture Here</a:t>
            </a:r>
            <a:endParaRPr lang="en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A9A60E9-1AD5-A39A-713A-240B3BB0DA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  <a:alpha val="50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8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4619974" y="3101832"/>
            <a:ext cx="7091062" cy="626701"/>
          </a:xfrm>
          <a:prstGeom prst="rect">
            <a:avLst/>
          </a:prstGeom>
        </p:spPr>
        <p:txBody>
          <a:bodyPr vert="horz" wrap="square" lIns="108000" tIns="36000" rIns="108000" bIns="36000" rtlCol="0" anchor="ctr">
            <a:spAutoFit/>
          </a:bodyPr>
          <a:lstStyle>
            <a:lvl1pPr marL="0" indent="0" algn="ctr" latinLnBrk="0">
              <a:lnSpc>
                <a:spcPct val="105000"/>
              </a:lnSpc>
              <a:buNone/>
              <a:defRPr lang="en-US" sz="3600" b="0" baseline="0" noProof="0" dirty="0">
                <a:solidFill>
                  <a:schemeClr val="bg1">
                    <a:lumMod val="20000"/>
                    <a:lumOff val="80000"/>
                  </a:schemeClr>
                </a:solidFill>
                <a:latin typeface="Montserrat Medium" panose="00000600000000000000" pitchFamily="50" charset="-52"/>
                <a:cs typeface="Arial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4619974" y="2060848"/>
            <a:ext cx="7091062" cy="903700"/>
          </a:xfrm>
          <a:prstGeom prst="rect">
            <a:avLst/>
          </a:prstGeom>
        </p:spPr>
        <p:txBody>
          <a:bodyPr vert="horz" wrap="square" lIns="108000" tIns="36000" rIns="108000" bIns="36000" rtlCol="0" anchor="ctr" anchorCtr="0">
            <a:spAutoFit/>
          </a:bodyPr>
          <a:lstStyle>
            <a:lvl1pPr marL="0" indent="0" algn="ctr" latinLnBrk="0">
              <a:lnSpc>
                <a:spcPct val="105000"/>
              </a:lnSpc>
              <a:buNone/>
              <a:defRPr lang="en-US" altLang="ko-KR" sz="5400" b="1" i="0" baseline="0" noProof="0" dirty="0">
                <a:solidFill>
                  <a:srgbClr val="00BA96"/>
                </a:solidFill>
                <a:latin typeface="+mj-lt"/>
                <a:ea typeface="+mn-ea"/>
                <a:cs typeface="Arial" pitchFamily="34" charset="0"/>
              </a:defRPr>
            </a:lvl1pPr>
          </a:lstStyle>
          <a:p>
            <a:pPr lvl="0" algn="ctr"/>
            <a:r>
              <a:rPr lang="en-US" noProof="0" dirty="0"/>
              <a:t>Edit Section Title</a:t>
            </a:r>
            <a:endParaRPr lang="en-US" altLang="ko-KR" noProof="0" dirty="0"/>
          </a:p>
        </p:txBody>
      </p:sp>
      <p:sp>
        <p:nvSpPr>
          <p:cNvPr id="4" name="Oval Center Icon"/>
          <p:cNvSpPr>
            <a:spLocks noChangeAspect="1"/>
          </p:cNvSpPr>
          <p:nvPr/>
        </p:nvSpPr>
        <p:spPr>
          <a:xfrm>
            <a:off x="693812" y="1124744"/>
            <a:ext cx="3551604" cy="3552529"/>
          </a:xfrm>
          <a:prstGeom prst="ellipse">
            <a:avLst/>
          </a:prstGeom>
          <a:gradFill>
            <a:gsLst>
              <a:gs pos="0">
                <a:srgbClr val="00BA96"/>
              </a:gs>
              <a:gs pos="100000">
                <a:srgbClr val="3D07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BF9558C-8863-6EDC-1683-96A4CF4B12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  <a:alpha val="50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53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 Abstrac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2147F7C-860E-4847-822C-CB2C028A62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1286070"/>
            <a:ext cx="3950550" cy="4285859"/>
          </a:xfrm>
          <a:prstGeom prst="rect">
            <a:avLst/>
          </a:prstGeom>
        </p:spPr>
      </p:pic>
      <p:sp>
        <p:nvSpPr>
          <p:cNvPr id="3" name="Slide Subtitle">
            <a:extLst>
              <a:ext uri="{FF2B5EF4-FFF2-40B4-BE49-F238E27FC236}">
                <a16:creationId xmlns:a16="http://schemas.microsoft.com/office/drawing/2014/main" id="{35DD5FB3-CB07-D526-0438-08A61A0CF5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22204" y="3482811"/>
            <a:ext cx="7632848" cy="8102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05000"/>
              </a:lnSpc>
              <a:buNone/>
              <a:defRPr sz="3600" b="0" i="0" baseline="0">
                <a:solidFill>
                  <a:schemeClr val="bg1">
                    <a:lumMod val="20000"/>
                    <a:lumOff val="80000"/>
                  </a:schemeClr>
                </a:solidFill>
                <a:latin typeface="Montserrat Medium" panose="00000600000000000000" pitchFamily="2" charset="0"/>
                <a:ea typeface="Montserrat Medium" panose="00000600000000000000" pitchFamily="2" charset="0"/>
                <a:cs typeface="Montserrat Medium" panose="00000600000000000000" pitchFamily="2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5" name="Slide Title">
            <a:extLst>
              <a:ext uri="{FF2B5EF4-FFF2-40B4-BE49-F238E27FC236}">
                <a16:creationId xmlns:a16="http://schemas.microsoft.com/office/drawing/2014/main" id="{338C5927-F821-98D2-5C94-589A067C58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2204" y="2492896"/>
            <a:ext cx="7632848" cy="864096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algn="l">
              <a:lnSpc>
                <a:spcPct val="105000"/>
              </a:lnSpc>
              <a:defRPr lang="en-US" sz="5400" b="1" i="0" baseline="0">
                <a:solidFill>
                  <a:srgbClr val="75FFE5"/>
                </a:solidFill>
                <a:latin typeface="+mj-lt"/>
                <a:ea typeface="Roboto" panose="02000000000000000000" pitchFamily="2" charset="0"/>
                <a:cs typeface="Montserrat Bold"/>
              </a:defRPr>
            </a:lvl1pPr>
          </a:lstStyle>
          <a:p>
            <a:pPr lvl="0"/>
            <a:r>
              <a:rPr lang="en-US" dirty="0"/>
              <a:t>Demo Slide</a:t>
            </a:r>
            <a:endParaRPr lang="en-US" altLang="ko-KR" dirty="0"/>
          </a:p>
        </p:txBody>
      </p:sp>
      <p:pic>
        <p:nvPicPr>
          <p:cNvPr id="7" name="Picture 6" descr="abstract network">
            <a:extLst>
              <a:ext uri="{FF2B5EF4-FFF2-40B4-BE49-F238E27FC236}">
                <a16:creationId xmlns:a16="http://schemas.microsoft.com/office/drawing/2014/main" id="{4E0E6C2D-321B-B240-0844-02E67084A8F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748" y="1848201"/>
            <a:ext cx="3390668" cy="3233607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F933D882-65BF-FA4D-87CE-8986B746FF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  <a:alpha val="50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39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ingle Corner of Rectangle 4">
            <a:extLst>
              <a:ext uri="{FF2B5EF4-FFF2-40B4-BE49-F238E27FC236}">
                <a16:creationId xmlns:a16="http://schemas.microsoft.com/office/drawing/2014/main" id="{EDBED750-FB43-855D-3C59-452045ED2C8C}"/>
              </a:ext>
            </a:extLst>
          </p:cNvPr>
          <p:cNvSpPr/>
          <p:nvPr userDrawn="1"/>
        </p:nvSpPr>
        <p:spPr bwMode="auto">
          <a:xfrm flipV="1">
            <a:off x="0" y="0"/>
            <a:ext cx="12188825" cy="1052736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00BA96">
                  <a:alpha val="30000"/>
                </a:srgbClr>
              </a:gs>
              <a:gs pos="100000">
                <a:srgbClr val="18151C"/>
              </a:gs>
            </a:gsLst>
            <a:lin ang="8400000" scaled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53483657-164E-4EE9-9349-4B9023216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3" y="1196124"/>
            <a:ext cx="11808715" cy="5561125"/>
          </a:xfrm>
        </p:spPr>
        <p:txBody>
          <a:bodyPr>
            <a:normAutofit/>
          </a:bodyPr>
          <a:lstStyle>
            <a:lvl1pPr>
              <a:lnSpc>
                <a:spcPct val="105000"/>
              </a:lnSpc>
              <a:spcAft>
                <a:spcPts val="600"/>
              </a:spcAft>
              <a:defRPr sz="3400" b="0" baseline="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lnSpc>
                <a:spcPct val="105000"/>
              </a:lnSpc>
              <a:spcAft>
                <a:spcPts val="600"/>
              </a:spcAft>
              <a:defRPr sz="32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2pPr>
            <a:lvl3pPr>
              <a:lnSpc>
                <a:spcPct val="105000"/>
              </a:lnSpc>
              <a:spcAft>
                <a:spcPts val="600"/>
              </a:spcAft>
              <a:defRPr sz="3000" b="0" i="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3pPr>
            <a:lvl4pPr>
              <a:lnSpc>
                <a:spcPct val="105000"/>
              </a:lnSpc>
              <a:spcAft>
                <a:spcPts val="600"/>
              </a:spcAft>
              <a:defRPr sz="28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4pPr>
            <a:lvl5pPr>
              <a:lnSpc>
                <a:spcPct val="105000"/>
              </a:lnSpc>
              <a:spcAft>
                <a:spcPts val="600"/>
              </a:spcAft>
              <a:defRPr sz="26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4" y="100750"/>
            <a:ext cx="10800601" cy="8826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sz="4400" b="1" i="0" kern="1200" dirty="0">
                <a:solidFill>
                  <a:schemeClr val="bg1">
                    <a:lumMod val="20000"/>
                    <a:lumOff val="80000"/>
                  </a:schemeClr>
                </a:solidFill>
                <a:latin typeface="+mj-lt"/>
                <a:ea typeface="Roboto" panose="02000000000000000000" pitchFamily="2" charset="0"/>
                <a:cs typeface="Montserrat Bold"/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2" name="Picture 1" descr="SoftUni AI logo">
            <a:extLst>
              <a:ext uri="{FF2B5EF4-FFF2-40B4-BE49-F238E27FC236}">
                <a16:creationId xmlns:a16="http://schemas.microsoft.com/office/drawing/2014/main" id="{DF879E57-BABD-22A8-5DD2-EC221C1C6A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0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Left">
            <a:extLst>
              <a:ext uri="{FF2B5EF4-FFF2-40B4-BE49-F238E27FC236}">
                <a16:creationId xmlns:a16="http://schemas.microsoft.com/office/drawing/2014/main" id="{D4637CB8-71A7-5A5D-8492-79902B6C0CEA}"/>
              </a:ext>
            </a:extLst>
          </p:cNvPr>
          <p:cNvSpPr/>
          <p:nvPr userDrawn="1"/>
        </p:nvSpPr>
        <p:spPr>
          <a:xfrm>
            <a:off x="1" y="980728"/>
            <a:ext cx="587092" cy="5877272"/>
          </a:xfrm>
          <a:prstGeom prst="rect">
            <a:avLst/>
          </a:prstGeom>
          <a:gradFill>
            <a:gsLst>
              <a:gs pos="0">
                <a:srgbClr val="18151C"/>
              </a:gs>
              <a:gs pos="31000">
                <a:srgbClr val="231852"/>
              </a:gs>
              <a:gs pos="95000">
                <a:schemeClr val="bg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ound Single Corner of Rectangle 4" descr="SoftUni AI logo">
            <a:extLst>
              <a:ext uri="{FF2B5EF4-FFF2-40B4-BE49-F238E27FC236}">
                <a16:creationId xmlns:a16="http://schemas.microsoft.com/office/drawing/2014/main" id="{378C7D6D-3A23-08FA-6787-C90C4681461E}"/>
              </a:ext>
            </a:extLst>
          </p:cNvPr>
          <p:cNvSpPr/>
          <p:nvPr userDrawn="1"/>
        </p:nvSpPr>
        <p:spPr bwMode="auto">
          <a:xfrm flipV="1">
            <a:off x="0" y="0"/>
            <a:ext cx="12188825" cy="1052736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00BA96">
                  <a:alpha val="30000"/>
                </a:srgbClr>
              </a:gs>
              <a:gs pos="100000">
                <a:srgbClr val="18151C"/>
              </a:gs>
            </a:gsLst>
            <a:lin ang="8400000" scaled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E63AB395-E294-42D2-A1ED-1AF3AC4FD9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 descr="Important concept - illustration">
            <a:extLst>
              <a:ext uri="{FF2B5EF4-FFF2-40B4-BE49-F238E27FC236}">
                <a16:creationId xmlns:a16="http://schemas.microsoft.com/office/drawing/2014/main" id="{117C9FDA-1911-CE47-58E2-D7A56C81A9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sp>
        <p:nvSpPr>
          <p:cNvPr id="3" name="Slide Body Text">
            <a:extLst>
              <a:ext uri="{FF2B5EF4-FFF2-40B4-BE49-F238E27FC236}">
                <a16:creationId xmlns:a16="http://schemas.microsoft.com/office/drawing/2014/main" id="{41A9683C-0268-7491-32C2-68ECF35560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3812" y="1196124"/>
            <a:ext cx="11305256" cy="5561125"/>
          </a:xfrm>
        </p:spPr>
        <p:txBody>
          <a:bodyPr>
            <a:normAutofit/>
          </a:bodyPr>
          <a:lstStyle>
            <a:lvl1pPr>
              <a:lnSpc>
                <a:spcPct val="105000"/>
              </a:lnSpc>
              <a:spcAft>
                <a:spcPts val="600"/>
              </a:spcAft>
              <a:defRPr sz="3400" b="0" baseline="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lnSpc>
                <a:spcPct val="105000"/>
              </a:lnSpc>
              <a:spcAft>
                <a:spcPts val="600"/>
              </a:spcAft>
              <a:defRPr sz="32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2pPr>
            <a:lvl3pPr>
              <a:lnSpc>
                <a:spcPct val="105000"/>
              </a:lnSpc>
              <a:spcAft>
                <a:spcPts val="600"/>
              </a:spcAft>
              <a:defRPr sz="3000" b="0" i="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3pPr>
            <a:lvl4pPr>
              <a:lnSpc>
                <a:spcPct val="105000"/>
              </a:lnSpc>
              <a:spcAft>
                <a:spcPts val="600"/>
              </a:spcAft>
              <a:defRPr sz="28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4pPr>
            <a:lvl5pPr>
              <a:lnSpc>
                <a:spcPct val="105000"/>
              </a:lnSpc>
              <a:spcAft>
                <a:spcPts val="600"/>
              </a:spcAft>
              <a:defRPr sz="26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Title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9756" y="98074"/>
            <a:ext cx="10801200" cy="8826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b="1" i="0">
                <a:solidFill>
                  <a:schemeClr val="bg1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7" name="Picture 16" descr="Important concept - illustration">
            <a:extLst>
              <a:ext uri="{FF2B5EF4-FFF2-40B4-BE49-F238E27FC236}">
                <a16:creationId xmlns:a16="http://schemas.microsoft.com/office/drawing/2014/main" id="{61C9A7C8-A8FF-96A2-B887-D1F64DA6BD8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326943">
            <a:off x="91521" y="5224352"/>
            <a:ext cx="753440" cy="1388415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2543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Left">
            <a:extLst>
              <a:ext uri="{FF2B5EF4-FFF2-40B4-BE49-F238E27FC236}">
                <a16:creationId xmlns:a16="http://schemas.microsoft.com/office/drawing/2014/main" id="{D4637CB8-71A7-5A5D-8492-79902B6C0CEA}"/>
              </a:ext>
            </a:extLst>
          </p:cNvPr>
          <p:cNvSpPr/>
          <p:nvPr userDrawn="1"/>
        </p:nvSpPr>
        <p:spPr>
          <a:xfrm>
            <a:off x="0" y="980728"/>
            <a:ext cx="1004484" cy="5877272"/>
          </a:xfrm>
          <a:prstGeom prst="rect">
            <a:avLst/>
          </a:prstGeom>
          <a:gradFill>
            <a:gsLst>
              <a:gs pos="0">
                <a:srgbClr val="18151C"/>
              </a:gs>
              <a:gs pos="31000">
                <a:srgbClr val="231852"/>
              </a:gs>
              <a:gs pos="95000">
                <a:schemeClr val="bg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ound Single Corner of Rectangle 4">
            <a:extLst>
              <a:ext uri="{FF2B5EF4-FFF2-40B4-BE49-F238E27FC236}">
                <a16:creationId xmlns:a16="http://schemas.microsoft.com/office/drawing/2014/main" id="{378C7D6D-3A23-08FA-6787-C90C4681461E}"/>
              </a:ext>
            </a:extLst>
          </p:cNvPr>
          <p:cNvSpPr/>
          <p:nvPr userDrawn="1"/>
        </p:nvSpPr>
        <p:spPr bwMode="auto">
          <a:xfrm flipV="1">
            <a:off x="0" y="0"/>
            <a:ext cx="12188825" cy="1052736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00BA96">
                  <a:alpha val="30000"/>
                </a:srgbClr>
              </a:gs>
              <a:gs pos="100000">
                <a:srgbClr val="18151C"/>
              </a:gs>
            </a:gsLst>
            <a:lin ang="8400000" scaled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E63AB395-E294-42D2-A1ED-1AF3AC4FD9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 descr="SoftUni AI logo">
            <a:extLst>
              <a:ext uri="{FF2B5EF4-FFF2-40B4-BE49-F238E27FC236}">
                <a16:creationId xmlns:a16="http://schemas.microsoft.com/office/drawing/2014/main" id="{117C9FDA-1911-CE47-58E2-D7A56C81A9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sp>
        <p:nvSpPr>
          <p:cNvPr id="3" name="Slide Body Text">
            <a:extLst>
              <a:ext uri="{FF2B5EF4-FFF2-40B4-BE49-F238E27FC236}">
                <a16:creationId xmlns:a16="http://schemas.microsoft.com/office/drawing/2014/main" id="{41A9683C-0268-7491-32C2-68ECF35560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25860" y="1196124"/>
            <a:ext cx="10873208" cy="5561125"/>
          </a:xfrm>
        </p:spPr>
        <p:txBody>
          <a:bodyPr>
            <a:normAutofit/>
          </a:bodyPr>
          <a:lstStyle>
            <a:lvl1pPr>
              <a:lnSpc>
                <a:spcPct val="105000"/>
              </a:lnSpc>
              <a:spcAft>
                <a:spcPts val="600"/>
              </a:spcAft>
              <a:defRPr sz="3400" b="0" baseline="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lnSpc>
                <a:spcPct val="105000"/>
              </a:lnSpc>
              <a:spcAft>
                <a:spcPts val="600"/>
              </a:spcAft>
              <a:defRPr sz="32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2pPr>
            <a:lvl3pPr>
              <a:lnSpc>
                <a:spcPct val="105000"/>
              </a:lnSpc>
              <a:spcAft>
                <a:spcPts val="600"/>
              </a:spcAft>
              <a:defRPr sz="3000" b="0" i="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3pPr>
            <a:lvl4pPr>
              <a:lnSpc>
                <a:spcPct val="105000"/>
              </a:lnSpc>
              <a:spcAft>
                <a:spcPts val="600"/>
              </a:spcAft>
              <a:defRPr sz="28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4pPr>
            <a:lvl5pPr>
              <a:lnSpc>
                <a:spcPct val="105000"/>
              </a:lnSpc>
              <a:spcAft>
                <a:spcPts val="600"/>
              </a:spcAft>
              <a:defRPr sz="26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Title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9756" y="98074"/>
            <a:ext cx="10801200" cy="8826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b="1" i="0">
                <a:solidFill>
                  <a:schemeClr val="bg1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7" name="Picture 16" descr="Important concept - illustration">
            <a:extLst>
              <a:ext uri="{FF2B5EF4-FFF2-40B4-BE49-F238E27FC236}">
                <a16:creationId xmlns:a16="http://schemas.microsoft.com/office/drawing/2014/main" id="{61C9A7C8-A8FF-96A2-B887-D1F64DA6BD8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326943">
            <a:off x="260278" y="3984463"/>
            <a:ext cx="1421116" cy="2618787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72205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1815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0" cy="553051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11801748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GB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976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92" r:id="rId4"/>
    <p:sldLayoutId id="2147483688" r:id="rId5"/>
    <p:sldLayoutId id="2147483694" r:id="rId6"/>
    <p:sldLayoutId id="2147483676" r:id="rId7"/>
    <p:sldLayoutId id="2147483674" r:id="rId8"/>
    <p:sldLayoutId id="2147483698" r:id="rId9"/>
    <p:sldLayoutId id="2147483700" r:id="rId10"/>
    <p:sldLayoutId id="2147483690" r:id="rId11"/>
    <p:sldLayoutId id="2147483678" r:id="rId12"/>
    <p:sldLayoutId id="2147483693" r:id="rId13"/>
    <p:sldLayoutId id="2147483677" r:id="rId14"/>
    <p:sldLayoutId id="2147483695" r:id="rId15"/>
    <p:sldLayoutId id="2147483699" r:id="rId16"/>
    <p:sldLayoutId id="2147483689" r:id="rId17"/>
    <p:sldLayoutId id="2147483696" r:id="rId18"/>
    <p:sldLayoutId id="2147483697" r:id="rId19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hangingPunct="1">
        <a:spcBef>
          <a:spcPct val="0"/>
        </a:spcBef>
        <a:buNone/>
        <a:defRPr sz="4400" b="1" kern="1200">
          <a:solidFill>
            <a:schemeClr val="bg1">
              <a:lumMod val="20000"/>
              <a:lumOff val="80000"/>
            </a:schemeClr>
          </a:solidFill>
          <a:latin typeface="+mj-lt"/>
          <a:ea typeface="Roboto" panose="02000000000000000000" pitchFamily="2" charset="0"/>
          <a:cs typeface="Montserrat Bold"/>
        </a:defRPr>
      </a:lvl1pPr>
    </p:titleStyle>
    <p:bodyStyle>
      <a:lvl1pPr marL="361950" indent="-361950" algn="l" defTabSz="1218438" rtl="0" eaLnBrk="1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bg1"/>
        </a:buClr>
        <a:buFont typeface="Arial" panose="020B0604020202020204" pitchFamily="34" charset="0"/>
        <a:buChar char="•"/>
        <a:defRPr sz="3400" b="0" i="0" kern="1200">
          <a:solidFill>
            <a:schemeClr val="bg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1pPr>
      <a:lvl2pPr marL="809625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bg1"/>
        </a:buClr>
        <a:buFont typeface="Arial" panose="020B0604020202020204" pitchFamily="34" charset="0"/>
        <a:buChar char="•"/>
        <a:defRPr sz="3200" b="0" i="0" kern="1200">
          <a:solidFill>
            <a:schemeClr val="bg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2pPr>
      <a:lvl3pPr marL="125730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bg1"/>
        </a:buClr>
        <a:buFont typeface="Arial" panose="020B0604020202020204" pitchFamily="34" charset="0"/>
        <a:buChar char="•"/>
        <a:defRPr sz="3000" b="0" i="0" kern="1200">
          <a:solidFill>
            <a:schemeClr val="bg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3pPr>
      <a:lvl4pPr marL="1704975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bg1"/>
        </a:buClr>
        <a:buFont typeface="Arial" panose="020B0604020202020204" pitchFamily="34" charset="0"/>
        <a:buChar char="•"/>
        <a:defRPr sz="2800" b="0" i="0" kern="1200">
          <a:solidFill>
            <a:schemeClr val="bg2"/>
          </a:solidFill>
          <a:latin typeface="+mn-lt"/>
          <a:ea typeface="+mn-ea"/>
          <a:cs typeface="+mn-cs"/>
        </a:defRPr>
      </a:lvl4pPr>
      <a:lvl5pPr marL="215265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bg1"/>
        </a:buClr>
        <a:buFont typeface="Arial" panose="020B0604020202020204" pitchFamily="34" charset="0"/>
        <a:buChar char="•"/>
        <a:defRPr sz="2600" b="0" i="0" kern="1200">
          <a:solidFill>
            <a:schemeClr val="bg2"/>
          </a:solidFill>
          <a:latin typeface="+mn-lt"/>
          <a:ea typeface="+mn-ea"/>
          <a:cs typeface="+mn-cs"/>
        </a:defRPr>
      </a:lvl5pPr>
      <a:lvl6pPr marL="3350704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webench.com/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-break.github.io/" TargetMode="Externa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s://nakov.com/" TargetMode="Externa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webench.com/" TargetMode="External"/><Relationship Id="rId2" Type="http://schemas.openxmlformats.org/officeDocument/2006/relationships/hyperlink" Target="https://datacamp.com/tutorial/cursor-ai-code-editor" TargetMode="Externa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livebench.ai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i.softuni.bg/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hyperlink" Target="https://ai.softuni.bg/" TargetMode="Externa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g"/><Relationship Id="rId3" Type="http://schemas.openxmlformats.org/officeDocument/2006/relationships/hyperlink" Target="https://ai.softuni.bg/" TargetMode="External"/><Relationship Id="rId7" Type="http://schemas.openxmlformats.org/officeDocument/2006/relationships/image" Target="../media/image3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www.youtube.com/@SoftUniAI" TargetMode="External"/><Relationship Id="rId4" Type="http://schemas.openxmlformats.org/officeDocument/2006/relationships/hyperlink" Target="https://www.facebook.com/SoftUniAI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ivebench.ai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F3AA72F-8A25-51A1-FD6C-C54D19B8C46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42240" y="4333486"/>
            <a:ext cx="5024781" cy="513199"/>
          </a:xfrm>
        </p:spPr>
        <p:txBody>
          <a:bodyPr/>
          <a:lstStyle/>
          <a:p>
            <a:r>
              <a:rPr lang="en-US" dirty="0"/>
              <a:t>Co-Founder</a:t>
            </a:r>
            <a:r>
              <a:rPr lang="bg-BG" dirty="0"/>
              <a:t>, </a:t>
            </a:r>
            <a:r>
              <a:rPr lang="en-US" dirty="0"/>
              <a:t>Innovation and Inspiration Manager @ </a:t>
            </a:r>
            <a:r>
              <a:rPr lang="en-US" noProof="1"/>
              <a:t>SoftUni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41471" y="3613221"/>
            <a:ext cx="5025550" cy="699404"/>
          </a:xfrm>
        </p:spPr>
        <p:txBody>
          <a:bodyPr anchor="t" anchorCtr="0">
            <a:spAutoFit/>
          </a:bodyPr>
          <a:lstStyle/>
          <a:p>
            <a:r>
              <a:rPr lang="en-US" dirty="0"/>
              <a:t>Svetlin Nakov, PhD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6795" y="1628800"/>
            <a:ext cx="10960226" cy="777531"/>
          </a:xfrm>
        </p:spPr>
        <p:txBody>
          <a:bodyPr>
            <a:normAutofit/>
          </a:bodyPr>
          <a:lstStyle/>
          <a:p>
            <a:r>
              <a:rPr lang="en-GB" dirty="0"/>
              <a:t>The Future of Software Development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795" y="548680"/>
            <a:ext cx="10960226" cy="957038"/>
          </a:xfrm>
        </p:spPr>
        <p:txBody>
          <a:bodyPr>
            <a:normAutofit fontScale="90000"/>
          </a:bodyPr>
          <a:lstStyle/>
          <a:p>
            <a:r>
              <a:rPr lang="en-US" dirty="0"/>
              <a:t>Software Engineers in the AI Era</a:t>
            </a:r>
          </a:p>
        </p:txBody>
      </p:sp>
      <p:pic>
        <p:nvPicPr>
          <p:cNvPr id="89" name="Picture Placeholder 88" descr="People in a room with computers and robots&#10;&#10;Description automatically generated">
            <a:extLst>
              <a:ext uri="{FF2B5EF4-FFF2-40B4-BE49-F238E27FC236}">
                <a16:creationId xmlns:a16="http://schemas.microsoft.com/office/drawing/2014/main" id="{E424106B-1F4F-2DE5-0433-3EA74818E68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8894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4C6047-3FDC-B610-614C-07150FE6D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Claude 3.5 Sonnet – 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61BFDD-5173-C4C8-C26C-DA9ADF7A5DE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697" y="1221580"/>
            <a:ext cx="10695429" cy="5375772"/>
          </a:xfrm>
          <a:prstGeom prst="rect">
            <a:avLst/>
          </a:prstGeom>
        </p:spPr>
      </p:pic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CBD699EE-4BF2-24CD-D626-D5426E0595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669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FD1BD4-B7E1-4BAB-91B2-60EFF39B0A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Cursor, GitHub Copilot, Aide, </a:t>
            </a:r>
            <a:r>
              <a:rPr lang="en-GB" dirty="0" err="1"/>
              <a:t>Tabnine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498E48-869D-5076-9A97-A0D7ADDD4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Coding Assistants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831066-66F9-D7A6-C585-8B8D6F9427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098" name="Picture 2" descr="Cursor.so: The AI-first Code Editor — with Aman Sanger of Anysphere">
            <a:extLst>
              <a:ext uri="{FF2B5EF4-FFF2-40B4-BE49-F238E27FC236}">
                <a16:creationId xmlns:a16="http://schemas.microsoft.com/office/drawing/2014/main" id="{16A4144E-C870-5BAA-DA76-3B52FC1C4CC1}"/>
              </a:ext>
            </a:extLst>
          </p:cNvPr>
          <p:cNvPicPr>
            <a:picLocks noGrp="1" noChangeAspect="1" noChangeArrowheads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2781300"/>
            <a:ext cx="6788150" cy="3384550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95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8A498B7E-32DE-1981-53CD-7046D6C4A9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8BB6B3-8E62-4E32-777D-30B3EE3775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08715" cy="556112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AI-powered dev assistants </a:t>
            </a:r>
            <a:r>
              <a:rPr lang="en-US" dirty="0"/>
              <a:t>integrate into your IDE and interact with your entire codebase through prompts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5253522-B33C-DD32-C157-744D49692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4" y="100750"/>
            <a:ext cx="10800601" cy="882654"/>
          </a:xfrm>
        </p:spPr>
        <p:txBody>
          <a:bodyPr/>
          <a:lstStyle/>
          <a:p>
            <a:r>
              <a:rPr lang="en-US" dirty="0"/>
              <a:t>AI Coding Assistants (like Cursor AI)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59627B-860C-274D-402B-C74875573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29" y="2459300"/>
            <a:ext cx="10513168" cy="406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71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8BB6B3-8E62-4E32-777D-30B3EE3775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Most-popular AI-powered assistants:</a:t>
            </a:r>
            <a:br>
              <a:rPr lang="en-US" dirty="0"/>
            </a:br>
            <a:r>
              <a:rPr lang="en-US" b="1" dirty="0">
                <a:solidFill>
                  <a:schemeClr val="accent4"/>
                </a:solidFill>
              </a:rPr>
              <a:t>Cursor AI</a:t>
            </a:r>
            <a:r>
              <a:rPr lang="en-US" dirty="0"/>
              <a:t>, </a:t>
            </a:r>
            <a:r>
              <a:rPr lang="en-US" b="1" dirty="0">
                <a:solidFill>
                  <a:schemeClr val="accent4"/>
                </a:solidFill>
              </a:rPr>
              <a:t>GitHub Copilot</a:t>
            </a:r>
            <a:r>
              <a:rPr lang="en-US" dirty="0"/>
              <a:t>, </a:t>
            </a:r>
            <a:r>
              <a:rPr lang="en-US" b="1" noProof="1">
                <a:solidFill>
                  <a:schemeClr val="accent4"/>
                </a:solidFill>
              </a:rPr>
              <a:t>Tabnine</a:t>
            </a:r>
            <a:r>
              <a:rPr lang="en-US" dirty="0"/>
              <a:t>, </a:t>
            </a:r>
            <a:r>
              <a:rPr lang="en-US" b="1" dirty="0">
                <a:solidFill>
                  <a:schemeClr val="accent4"/>
                </a:solidFill>
              </a:rPr>
              <a:t>Aide</a:t>
            </a:r>
          </a:p>
          <a:p>
            <a:pPr>
              <a:spcBef>
                <a:spcPts val="1200"/>
              </a:spcBef>
            </a:pPr>
            <a:r>
              <a:rPr lang="en-US" dirty="0"/>
              <a:t>Writing code through AI prompts, in any popular language:</a:t>
            </a:r>
          </a:p>
          <a:p>
            <a:pPr lvl="1"/>
            <a:r>
              <a:rPr lang="en-US" dirty="0"/>
              <a:t>AI prompt → create and implement a plan → review code changes → accept changes → test the code</a:t>
            </a:r>
          </a:p>
          <a:p>
            <a:pPr>
              <a:spcBef>
                <a:spcPts val="1200"/>
              </a:spcBef>
            </a:pPr>
            <a:r>
              <a:rPr lang="en-US" dirty="0"/>
              <a:t>Sample prompts:</a:t>
            </a:r>
          </a:p>
          <a:p>
            <a:pPr lvl="1"/>
            <a:r>
              <a:rPr lang="en-US" i="1" dirty="0">
                <a:solidFill>
                  <a:schemeClr val="accent4"/>
                </a:solidFill>
              </a:rPr>
              <a:t>create form: customers (name, phone, email)</a:t>
            </a:r>
          </a:p>
          <a:p>
            <a:pPr lvl="1"/>
            <a:r>
              <a:rPr lang="en-US" i="1" dirty="0">
                <a:solidFill>
                  <a:schemeClr val="accent4"/>
                </a:solidFill>
              </a:rPr>
              <a:t>add DB table customers</a:t>
            </a:r>
          </a:p>
          <a:p>
            <a:pPr lvl="1"/>
            <a:r>
              <a:rPr lang="en-US" i="1" dirty="0">
                <a:solidFill>
                  <a:schemeClr val="accent4"/>
                </a:solidFill>
              </a:rPr>
              <a:t>implement controller to save form data in DB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5253522-B33C-DD32-C157-744D49692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Coding Assistants in Action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CE42D07-50A1-2883-ABC2-D8273D5E7E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657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1754A2-2DCA-D6A7-15F3-53F9E4080D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1622475"/>
            <a:ext cx="10958928" cy="731785"/>
          </a:xfrm>
        </p:spPr>
        <p:txBody>
          <a:bodyPr/>
          <a:lstStyle/>
          <a:p>
            <a:r>
              <a:rPr lang="en-GB"/>
              <a:t>Devin, Code Droid, Honeycomb, Genie, …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8088B8-D251-2A13-232F-FA7750CCB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49" y="692696"/>
            <a:ext cx="10958928" cy="780383"/>
          </a:xfrm>
        </p:spPr>
        <p:txBody>
          <a:bodyPr/>
          <a:lstStyle/>
          <a:p>
            <a:r>
              <a:rPr lang="en-US"/>
              <a:t>AI Developer Agents</a:t>
            </a:r>
            <a:endParaRPr lang="en-US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B95F8B4C-E73C-E79C-A564-0041ECE81768}"/>
              </a:ext>
            </a:extLst>
          </p:cNvPr>
          <p:cNvPicPr>
            <a:picLocks noGrp="1" noChangeAspect="1" noChangeArrowheads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701125" y="2780928"/>
            <a:ext cx="6786574" cy="3384376"/>
          </a:xfrm>
          <a:ln>
            <a:solidFill>
              <a:schemeClr val="tx1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A329CF-60F6-F99A-D6CB-FAD860D2F4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16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8BB6B3-8E62-4E32-777D-30B3EE3775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sz="3500" b="1" dirty="0">
                <a:solidFill>
                  <a:schemeClr val="accent4"/>
                </a:solidFill>
              </a:rPr>
              <a:t>AI developer agents</a:t>
            </a:r>
            <a:r>
              <a:rPr lang="en-US" sz="3500" dirty="0">
                <a:solidFill>
                  <a:schemeClr val="accent4"/>
                </a:solidFill>
              </a:rPr>
              <a:t> </a:t>
            </a:r>
            <a:r>
              <a:rPr lang="en-US" sz="3500" dirty="0"/>
              <a:t>(automated AI software engineers) go beyond coding assistance → fully autonomous development</a:t>
            </a:r>
          </a:p>
          <a:p>
            <a:pPr>
              <a:spcBef>
                <a:spcPts val="1200"/>
              </a:spcBef>
            </a:pPr>
            <a:r>
              <a:rPr lang="en-US" sz="3500" dirty="0"/>
              <a:t>Create </a:t>
            </a:r>
            <a:r>
              <a:rPr lang="en-US" sz="3500" b="1" dirty="0">
                <a:solidFill>
                  <a:schemeClr val="accent4"/>
                </a:solidFill>
              </a:rPr>
              <a:t>end-to-end projects</a:t>
            </a:r>
            <a:r>
              <a:rPr lang="en-US" sz="35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500" dirty="0"/>
              <a:t>through AI prompts:</a:t>
            </a:r>
          </a:p>
          <a:p>
            <a:pPr lvl="1"/>
            <a:r>
              <a:rPr lang="en-US" dirty="0"/>
              <a:t>Describe the task / project / issue → create plan → auto execute the plan → generate the code and other assets → run and test the project → pull request</a:t>
            </a:r>
          </a:p>
          <a:p>
            <a:pPr>
              <a:spcBef>
                <a:spcPts val="1200"/>
              </a:spcBef>
            </a:pPr>
            <a:r>
              <a:rPr lang="en-US" sz="3500" dirty="0"/>
              <a:t>Examples: </a:t>
            </a:r>
            <a:r>
              <a:rPr lang="en-US" sz="3500" dirty="0">
                <a:solidFill>
                  <a:schemeClr val="accent4"/>
                </a:solidFill>
              </a:rPr>
              <a:t>Devin</a:t>
            </a:r>
            <a:r>
              <a:rPr lang="en-US" sz="3500" dirty="0"/>
              <a:t>, </a:t>
            </a:r>
            <a:r>
              <a:rPr lang="en-US" sz="3500" dirty="0">
                <a:solidFill>
                  <a:schemeClr val="accent4"/>
                </a:solidFill>
              </a:rPr>
              <a:t>Code Droid</a:t>
            </a:r>
            <a:r>
              <a:rPr lang="en-US" sz="3500" dirty="0"/>
              <a:t>, </a:t>
            </a:r>
            <a:r>
              <a:rPr lang="en-US" sz="3500" noProof="1">
                <a:solidFill>
                  <a:schemeClr val="accent4"/>
                </a:solidFill>
              </a:rPr>
              <a:t>AutoCodeRover</a:t>
            </a:r>
            <a:r>
              <a:rPr lang="en-US" sz="3500" dirty="0"/>
              <a:t>, </a:t>
            </a:r>
            <a:r>
              <a:rPr lang="en-US" sz="3500" dirty="0">
                <a:solidFill>
                  <a:schemeClr val="accent4"/>
                </a:solidFill>
              </a:rPr>
              <a:t>Honeycomb</a:t>
            </a:r>
            <a:r>
              <a:rPr lang="en-US" sz="3500" dirty="0"/>
              <a:t>, </a:t>
            </a:r>
            <a:r>
              <a:rPr lang="en-US" sz="3500" dirty="0">
                <a:solidFill>
                  <a:schemeClr val="accent4"/>
                </a:solidFill>
              </a:rPr>
              <a:t>Genie</a:t>
            </a:r>
            <a:r>
              <a:rPr lang="en-US" sz="3500" dirty="0"/>
              <a:t>, </a:t>
            </a:r>
            <a:r>
              <a:rPr lang="en-US" sz="3500" dirty="0">
                <a:solidFill>
                  <a:schemeClr val="accent4"/>
                </a:solidFill>
              </a:rPr>
              <a:t>SWE-Agent</a:t>
            </a:r>
            <a:r>
              <a:rPr lang="en-US" sz="3500" dirty="0"/>
              <a:t>, </a:t>
            </a:r>
            <a:r>
              <a:rPr lang="en-US" sz="3500" dirty="0">
                <a:solidFill>
                  <a:schemeClr val="accent4"/>
                </a:solidFill>
              </a:rPr>
              <a:t>Devika</a:t>
            </a:r>
            <a:r>
              <a:rPr lang="en-US" sz="3500" dirty="0"/>
              <a:t>, </a:t>
            </a:r>
            <a:r>
              <a:rPr lang="en-US" sz="3500" dirty="0">
                <a:solidFill>
                  <a:schemeClr val="accent4"/>
                </a:solidFill>
              </a:rPr>
              <a:t>Gru</a:t>
            </a:r>
            <a:r>
              <a:rPr lang="en-US" sz="3500" dirty="0"/>
              <a:t>, </a:t>
            </a:r>
            <a:r>
              <a:rPr lang="en-US" sz="3500" dirty="0">
                <a:solidFill>
                  <a:schemeClr val="accent4"/>
                </a:solidFill>
              </a:rPr>
              <a:t>Aider</a:t>
            </a:r>
          </a:p>
          <a:p>
            <a:pPr lvl="1"/>
            <a:r>
              <a:rPr lang="en-US" dirty="0"/>
              <a:t>Benchmarking at </a:t>
            </a:r>
            <a:r>
              <a:rPr lang="en-US" b="1" dirty="0">
                <a:solidFill>
                  <a:schemeClr val="accent4"/>
                </a:solidFill>
              </a:rPr>
              <a:t>SWE-Bench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https://swebench.com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5253522-B33C-DD32-C157-744D49692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AI Developer Agents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E8B2B3-6B22-B5FC-7740-8AB37BD48C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772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45C4A7-AF06-FB11-190F-766E24530E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E6BFCB-186D-DB4E-EAA8-C7B4FE76B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</a:t>
            </a:r>
            <a:r>
              <a:rPr lang="en-US"/>
              <a:t>Developer Agent </a:t>
            </a:r>
            <a:r>
              <a:rPr lang="en-US" dirty="0"/>
              <a:t>– Example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9A01C1F-F448-8A8C-6212-C328BEF94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887" y="1362794"/>
            <a:ext cx="91630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5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8BB6B3-8E62-4E32-777D-30B3EE3775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far are we from </a:t>
            </a:r>
            <a:r>
              <a:rPr lang="en-US" b="1" dirty="0">
                <a:solidFill>
                  <a:schemeClr val="accent4"/>
                </a:solidFill>
              </a:rPr>
              <a:t>AI agents handling large projects autonomously</a:t>
            </a:r>
            <a:r>
              <a:rPr lang="en-US" dirty="0"/>
              <a:t>?</a:t>
            </a:r>
          </a:p>
          <a:p>
            <a:pPr>
              <a:spcBef>
                <a:spcPts val="1200"/>
              </a:spcBef>
            </a:pPr>
            <a:r>
              <a:rPr lang="en-US" dirty="0"/>
              <a:t>Depends on the project!</a:t>
            </a:r>
          </a:p>
          <a:p>
            <a:pPr lvl="1"/>
            <a:r>
              <a:rPr lang="en-US" dirty="0"/>
              <a:t>New or existing codebase</a:t>
            </a:r>
          </a:p>
          <a:p>
            <a:pPr lvl="1"/>
            <a:r>
              <a:rPr lang="en-US" dirty="0"/>
              <a:t>Well-described or briefly described</a:t>
            </a:r>
          </a:p>
          <a:p>
            <a:pPr lvl="1"/>
            <a:r>
              <a:rPr lang="en-US" dirty="0"/>
              <a:t>Small or large / simple or complex</a:t>
            </a:r>
          </a:p>
          <a:p>
            <a:pPr lvl="1"/>
            <a:r>
              <a:rPr lang="en-US" dirty="0"/>
              <a:t>Standard or not standard functionality</a:t>
            </a:r>
          </a:p>
          <a:p>
            <a:pPr lvl="1"/>
            <a:r>
              <a:rPr lang="en-US" dirty="0"/>
              <a:t>Programming languages, frameworks and platforms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5253522-B33C-DD32-C157-744D49692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Developer Agents: When?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FE5DAC-A025-B9D4-3C30-F46B55676C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412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091A71-3F05-9CF8-AB20-FBBD5F699B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07FFAAC-6924-6A0E-FF3E-17EEEDBB3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a Break</a:t>
            </a:r>
          </a:p>
        </p:txBody>
      </p:sp>
      <p:sp>
        <p:nvSpPr>
          <p:cNvPr id="3" name="TextBox 2">
            <a:hlinkClick r:id="rId2"/>
            <a:extLst>
              <a:ext uri="{FF2B5EF4-FFF2-40B4-BE49-F238E27FC236}">
                <a16:creationId xmlns:a16="http://schemas.microsoft.com/office/drawing/2014/main" id="{A094A3C2-181A-71EE-DECF-D2CCB83FA346}"/>
              </a:ext>
            </a:extLst>
          </p:cNvPr>
          <p:cNvSpPr txBox="1"/>
          <p:nvPr/>
        </p:nvSpPr>
        <p:spPr>
          <a:xfrm>
            <a:off x="1125860" y="3501008"/>
            <a:ext cx="3024336" cy="72696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BG" sz="3200" b="1" dirty="0">
                <a:solidFill>
                  <a:srgbClr val="3D079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Start </a:t>
            </a:r>
            <a:r>
              <a:rPr lang="en-US" sz="3200" b="1" dirty="0">
                <a:solidFill>
                  <a:srgbClr val="3D079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</a:t>
            </a:r>
            <a:r>
              <a:rPr lang="en-BG" sz="3200" b="1" dirty="0">
                <a:solidFill>
                  <a:srgbClr val="3D079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timer</a:t>
            </a:r>
            <a:endParaRPr lang="en-BG" sz="3200" b="1" dirty="0">
              <a:solidFill>
                <a:srgbClr val="3D079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5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BB3B10-255B-DC01-4900-BAD5E6919C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1383301"/>
            <a:ext cx="10958928" cy="731785"/>
          </a:xfrm>
        </p:spPr>
        <p:txBody>
          <a:bodyPr/>
          <a:lstStyle/>
          <a:p>
            <a:r>
              <a:rPr lang="en-GB"/>
              <a:t>Not a Replacement!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F0EEB6-E26C-0AA2-B852-1FF6A8B8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49" y="476672"/>
            <a:ext cx="10958928" cy="780383"/>
          </a:xfrm>
        </p:spPr>
        <p:txBody>
          <a:bodyPr/>
          <a:lstStyle/>
          <a:p>
            <a:r>
              <a:rPr lang="en-US"/>
              <a:t>AI is a Tool for Developers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7DE31-619F-990A-5979-D63C1BBEA0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F430EB3-EE39-0031-52F4-73CC077CE0A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00338" y="2457450"/>
            <a:ext cx="6788150" cy="4030663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7180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14" y="1268760"/>
            <a:ext cx="11802353" cy="54006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AI Tools for Developers</a:t>
            </a:r>
            <a:r>
              <a:rPr lang="en-US" b="0" dirty="0"/>
              <a:t>: Evolution</a:t>
            </a:r>
          </a:p>
          <a:p>
            <a:r>
              <a:rPr lang="en-US" dirty="0">
                <a:solidFill>
                  <a:schemeClr val="accent4"/>
                </a:solidFill>
              </a:rPr>
              <a:t>AI Chatbots for Coding</a:t>
            </a:r>
            <a:r>
              <a:rPr lang="bg-BG" dirty="0">
                <a:solidFill>
                  <a:schemeClr val="accent4"/>
                </a:solidFill>
              </a:rPr>
              <a:t> </a:t>
            </a:r>
            <a:r>
              <a:rPr lang="en-US" b="0" dirty="0"/>
              <a:t>(ChatGPT, Claude</a:t>
            </a:r>
            <a:r>
              <a:rPr lang="bg-BG" b="0" dirty="0"/>
              <a:t>)</a:t>
            </a:r>
            <a:endParaRPr lang="en-US" b="0" dirty="0"/>
          </a:p>
          <a:p>
            <a:r>
              <a:rPr lang="en-US" dirty="0">
                <a:solidFill>
                  <a:schemeClr val="accent4"/>
                </a:solidFill>
              </a:rPr>
              <a:t>AI Coding Assistants</a:t>
            </a:r>
            <a:r>
              <a:rPr lang="bg-BG" dirty="0">
                <a:solidFill>
                  <a:schemeClr val="accent4"/>
                </a:solidFill>
              </a:rPr>
              <a:t> </a:t>
            </a:r>
            <a:r>
              <a:rPr lang="bg-BG" b="0" dirty="0"/>
              <a:t>(</a:t>
            </a:r>
            <a:r>
              <a:rPr lang="en-US" b="0" dirty="0"/>
              <a:t>Cursor</a:t>
            </a:r>
            <a:r>
              <a:rPr lang="bg-BG" b="0" dirty="0"/>
              <a:t>, </a:t>
            </a:r>
            <a:r>
              <a:rPr lang="en-US" b="0" dirty="0"/>
              <a:t>GitHub Copilot, </a:t>
            </a:r>
            <a:r>
              <a:rPr lang="en-US" b="0" dirty="0" err="1"/>
              <a:t>Tabnine</a:t>
            </a:r>
            <a:r>
              <a:rPr lang="bg-BG" b="0" dirty="0"/>
              <a:t>)</a:t>
            </a:r>
            <a:endParaRPr lang="en-US" b="0" dirty="0"/>
          </a:p>
          <a:p>
            <a:r>
              <a:rPr lang="en-US" dirty="0">
                <a:solidFill>
                  <a:schemeClr val="accent4"/>
                </a:solidFill>
              </a:rPr>
              <a:t>AI Developer Agents </a:t>
            </a:r>
            <a:r>
              <a:rPr lang="en-US" b="0" dirty="0"/>
              <a:t>(Devin, Code Droid, </a:t>
            </a:r>
            <a:r>
              <a:rPr lang="en-US" b="0" dirty="0" err="1"/>
              <a:t>AutoCodeRover</a:t>
            </a:r>
            <a:r>
              <a:rPr lang="en-US" b="0" dirty="0"/>
              <a:t>)</a:t>
            </a:r>
          </a:p>
          <a:p>
            <a:r>
              <a:rPr lang="en-US" dirty="0">
                <a:solidFill>
                  <a:schemeClr val="accent4"/>
                </a:solidFill>
              </a:rPr>
              <a:t>AI as a Tool for Developers</a:t>
            </a:r>
            <a:r>
              <a:rPr lang="en-US" b="0" dirty="0"/>
              <a:t>, not a Replacement</a:t>
            </a:r>
          </a:p>
          <a:p>
            <a:r>
              <a:rPr lang="en-US" dirty="0">
                <a:solidFill>
                  <a:schemeClr val="accent4"/>
                </a:solidFill>
              </a:rPr>
              <a:t>Shifting Developer Skillsets </a:t>
            </a:r>
            <a:r>
              <a:rPr lang="en-US" b="0" dirty="0"/>
              <a:t>to Adopt AI</a:t>
            </a:r>
          </a:p>
          <a:p>
            <a:r>
              <a:rPr lang="en-US" dirty="0">
                <a:solidFill>
                  <a:schemeClr val="accent4"/>
                </a:solidFill>
              </a:rPr>
              <a:t>Developer Job Market</a:t>
            </a:r>
            <a:r>
              <a:rPr lang="en-US" b="0" dirty="0"/>
              <a:t>: Evolution</a:t>
            </a:r>
            <a:endParaRPr lang="en-GB" b="0" noProof="1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355" y="100750"/>
            <a:ext cx="10768224" cy="882654"/>
          </a:xfrm>
        </p:spPr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99D54C6-28FF-420B-BFC9-3A8E9864D7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979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DE5A9D-968C-51FE-73C4-D4E2DC78D6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C2748-E3CC-9677-70EE-5339893B08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24744"/>
            <a:ext cx="11808715" cy="556112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AI tools </a:t>
            </a:r>
            <a:r>
              <a:rPr lang="en-US" dirty="0"/>
              <a:t>(dev assistants and coding agents) </a:t>
            </a:r>
            <a:r>
              <a:rPr lang="en-US" b="1" dirty="0">
                <a:solidFill>
                  <a:schemeClr val="accent4"/>
                </a:solidFill>
              </a:rPr>
              <a:t>empower developers</a:t>
            </a:r>
            <a:r>
              <a:rPr lang="en-US" dirty="0">
                <a:solidFill>
                  <a:schemeClr val="accent4"/>
                </a:solidFill>
              </a:rPr>
              <a:t>, </a:t>
            </a:r>
            <a:r>
              <a:rPr lang="en-US" b="1" dirty="0">
                <a:solidFill>
                  <a:schemeClr val="accent4"/>
                </a:solidFill>
              </a:rPr>
              <a:t>don’t replace them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Developers are still needed to drive the dev process</a:t>
            </a:r>
          </a:p>
          <a:p>
            <a:r>
              <a:rPr lang="en-US" dirty="0"/>
              <a:t>Developers are essential for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guiding the AI</a:t>
            </a:r>
            <a:r>
              <a:rPr lang="en-US" dirty="0"/>
              <a:t>, setting objectives, checking results and solving complex task</a:t>
            </a:r>
          </a:p>
          <a:p>
            <a:pPr lvl="1"/>
            <a:r>
              <a:rPr lang="en-US" dirty="0"/>
              <a:t>Importance of human oversight: biases in code generation, conformance to requirements</a:t>
            </a:r>
          </a:p>
          <a:p>
            <a:pPr lvl="1"/>
            <a:r>
              <a:rPr lang="en-US" dirty="0"/>
              <a:t>Often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requirements</a:t>
            </a:r>
            <a:r>
              <a:rPr lang="en-US" dirty="0"/>
              <a:t> are not well defined → developers act as analysts, actively communicate with stakeholders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073AC9-86A5-A25D-CFB5-04A3857A9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AI Empowers, Don't Replace Devs!</a:t>
            </a:r>
          </a:p>
        </p:txBody>
      </p:sp>
    </p:spTree>
    <p:extLst>
      <p:ext uri="{BB962C8B-B14F-4D97-AF65-F5344CB8AC3E}">
        <p14:creationId xmlns:p14="http://schemas.microsoft.com/office/powerpoint/2010/main" val="373026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384016-6B0A-470C-D0A5-8FC2C25E2A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86CF2-B85A-C157-37E4-F15A689A47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development requires </a:t>
            </a:r>
            <a:r>
              <a:rPr lang="en-US" b="1" dirty="0">
                <a:solidFill>
                  <a:schemeClr val="accent4"/>
                </a:solidFill>
              </a:rPr>
              <a:t>human skills </a:t>
            </a:r>
            <a:r>
              <a:rPr lang="en-US" dirty="0"/>
              <a:t>like:</a:t>
            </a:r>
          </a:p>
          <a:p>
            <a:pPr lvl="1"/>
            <a:r>
              <a:rPr lang="en-US" b="1" dirty="0">
                <a:solidFill>
                  <a:schemeClr val="accent4"/>
                </a:solidFill>
              </a:rPr>
              <a:t>Communication and collaboration</a:t>
            </a:r>
            <a:r>
              <a:rPr lang="en-US" dirty="0"/>
              <a:t>: need to collaborate effectively with stakeholders</a:t>
            </a:r>
          </a:p>
          <a:p>
            <a:pPr lvl="1">
              <a:spcBef>
                <a:spcPts val="1200"/>
              </a:spcBef>
            </a:pPr>
            <a:r>
              <a:rPr lang="en-US" b="1" dirty="0">
                <a:solidFill>
                  <a:schemeClr val="accent4"/>
                </a:solidFill>
              </a:rPr>
              <a:t>Critical thinking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4"/>
                </a:solidFill>
              </a:rPr>
              <a:t>problem-solving</a:t>
            </a:r>
            <a:r>
              <a:rPr lang="en-US" dirty="0"/>
              <a:t>: creative solutions, adapting to challenges, and understanding complex problems and environments</a:t>
            </a:r>
          </a:p>
          <a:p>
            <a:pPr lvl="1">
              <a:spcBef>
                <a:spcPts val="1200"/>
              </a:spcBef>
            </a:pPr>
            <a:r>
              <a:rPr lang="en-US" b="1" dirty="0">
                <a:solidFill>
                  <a:schemeClr val="accent4"/>
                </a:solidFill>
              </a:rPr>
              <a:t>Domain expertise</a:t>
            </a:r>
            <a:r>
              <a:rPr lang="en-US" dirty="0"/>
              <a:t>: a deep understanding of the specific problem domain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E9DA6C-4FAB-36FF-6004-3B620668E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Humans in the AI-Development Era</a:t>
            </a:r>
          </a:p>
        </p:txBody>
      </p:sp>
    </p:spTree>
    <p:extLst>
      <p:ext uri="{BB962C8B-B14F-4D97-AF65-F5344CB8AC3E}">
        <p14:creationId xmlns:p14="http://schemas.microsoft.com/office/powerpoint/2010/main" val="319355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7B9253-17C6-99CD-9676-0ECD8A0EF3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 i="1"/>
              <a:t>Writing Code </a:t>
            </a:r>
            <a:r>
              <a:rPr lang="en-US"/>
              <a:t>to </a:t>
            </a:r>
            <a:r>
              <a:rPr lang="en-US" i="1"/>
              <a:t>Writing Prompts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7DBEF8-2656-B34D-3172-65BFA5737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Shifting Developer Skillsets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5A67B-3640-2CF5-52A4-2D5EC51328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220783-AE0F-29EE-AFE1-25CDCC897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892" y="3297324"/>
            <a:ext cx="2795806" cy="2788431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58902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325312-D35F-55B0-B4C9-0B6B639B24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098B4-344A-7907-C18C-9A69E4D9D3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Developers will </a:t>
            </a:r>
            <a:r>
              <a:rPr lang="en-US" b="1" dirty="0">
                <a:solidFill>
                  <a:schemeClr val="accent4"/>
                </a:solidFill>
              </a:rPr>
              <a:t>work together with modern AI tools</a:t>
            </a:r>
            <a:r>
              <a:rPr lang="en-US" dirty="0"/>
              <a:t>, integrating them into their workflows</a:t>
            </a:r>
          </a:p>
          <a:p>
            <a:pPr lvl="1"/>
            <a:r>
              <a:rPr lang="en-US" dirty="0"/>
              <a:t>AI takes over more routine tasks</a:t>
            </a:r>
          </a:p>
          <a:p>
            <a:pPr lvl="1"/>
            <a:r>
              <a:rPr lang="en-US" dirty="0"/>
              <a:t>Developers will need to focus on higher-level skills</a:t>
            </a:r>
          </a:p>
          <a:p>
            <a:pPr>
              <a:spcBef>
                <a:spcPts val="1200"/>
              </a:spcBef>
            </a:pPr>
            <a:r>
              <a:rPr lang="en-US" dirty="0"/>
              <a:t>Coding skills transforms from “</a:t>
            </a:r>
            <a:r>
              <a:rPr lang="en-US" i="1" dirty="0">
                <a:solidFill>
                  <a:schemeClr val="accent4"/>
                </a:solidFill>
              </a:rPr>
              <a:t>writing code</a:t>
            </a:r>
            <a:r>
              <a:rPr lang="en-US" dirty="0"/>
              <a:t>” to “</a:t>
            </a:r>
            <a:r>
              <a:rPr lang="en-US" i="1" dirty="0">
                <a:solidFill>
                  <a:schemeClr val="accent4"/>
                </a:solidFill>
              </a:rPr>
              <a:t>writing AI prompts to generate code</a:t>
            </a:r>
            <a:r>
              <a:rPr lang="en-US" dirty="0"/>
              <a:t>”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accent4"/>
                </a:solidFill>
              </a:rPr>
              <a:t>Statistics</a:t>
            </a:r>
            <a:r>
              <a:rPr lang="en-US" dirty="0"/>
              <a:t>: 92% of US-based developers already using AI-powered coding tools at work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FC43BF-43AB-60AD-2CF7-96DAD716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Shifting Developer Skillsets</a:t>
            </a:r>
          </a:p>
        </p:txBody>
      </p:sp>
    </p:spTree>
    <p:extLst>
      <p:ext uri="{BB962C8B-B14F-4D97-AF65-F5344CB8AC3E}">
        <p14:creationId xmlns:p14="http://schemas.microsoft.com/office/powerpoint/2010/main" val="231401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77595E-055A-A35E-15A1-DB5CD113E8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6EF87D-703C-875F-2D79-50B925708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v-SE" sz="3800"/>
              <a:t>Traditional vs. Modern Developer Skillset</a:t>
            </a:r>
            <a:endParaRPr lang="en-US" sz="38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12F8494-6B29-B40E-2BAA-00F1CF001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405062"/>
              </p:ext>
            </p:extLst>
          </p:nvPr>
        </p:nvGraphicFramePr>
        <p:xfrm>
          <a:off x="477788" y="1196750"/>
          <a:ext cx="11161239" cy="53285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4026158524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1327087896"/>
                    </a:ext>
                  </a:extLst>
                </a:gridCol>
                <a:gridCol w="4536503">
                  <a:extLst>
                    <a:ext uri="{9D8B030D-6E8A-4147-A177-3AD203B41FA5}">
                      <a16:colId xmlns:a16="http://schemas.microsoft.com/office/drawing/2014/main" val="1492258122"/>
                    </a:ext>
                  </a:extLst>
                </a:gridCol>
              </a:tblGrid>
              <a:tr h="5920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none" strike="noStrike" dirty="0">
                          <a:solidFill>
                            <a:schemeClr val="bg2">
                              <a:lumMod val="95000"/>
                            </a:schemeClr>
                          </a:solidFill>
                          <a:effectLst/>
                        </a:rPr>
                        <a:t>Aspect</a:t>
                      </a:r>
                      <a:endParaRPr lang="en-US" sz="4400" dirty="0">
                        <a:solidFill>
                          <a:schemeClr val="bg2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none" strike="noStrike" dirty="0">
                          <a:solidFill>
                            <a:schemeClr val="bg2">
                              <a:lumMod val="95000"/>
                            </a:schemeClr>
                          </a:solidFill>
                          <a:effectLst/>
                        </a:rPr>
                        <a:t>Traditional Developer</a:t>
                      </a:r>
                      <a:endParaRPr lang="en-US" sz="4400" dirty="0">
                        <a:solidFill>
                          <a:schemeClr val="bg2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none" strike="noStrike" dirty="0">
                          <a:solidFill>
                            <a:schemeClr val="bg2">
                              <a:lumMod val="95000"/>
                            </a:schemeClr>
                          </a:solidFill>
                          <a:effectLst/>
                        </a:rPr>
                        <a:t>Modern Developer (with AI)</a:t>
                      </a:r>
                      <a:endParaRPr lang="en-US" sz="4400" dirty="0">
                        <a:solidFill>
                          <a:schemeClr val="bg2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608238284"/>
                  </a:ext>
                </a:extLst>
              </a:tr>
              <a:tr h="5920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Focus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Writing and debugging code manually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Guiding AI to generate and refine code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984181895"/>
                  </a:ext>
                </a:extLst>
              </a:tr>
              <a:tr h="5920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Core Skills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Programming languages, debugging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AI tool proficiency, prompt engineering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582144249"/>
                  </a:ext>
                </a:extLst>
              </a:tr>
              <a:tr h="5920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Task Automation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Manual refactoring and testing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AI-driven automation for routine tasks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95973526"/>
                  </a:ext>
                </a:extLst>
              </a:tr>
              <a:tr h="5920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Problem Solving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Hands-on problem solving and debugging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AI-assisted problem-solving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888634355"/>
                  </a:ext>
                </a:extLst>
              </a:tr>
              <a:tr h="5920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Code Reviews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Manual peer review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AI-powered code review and optimization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4268741736"/>
                  </a:ext>
                </a:extLst>
              </a:tr>
              <a:tr h="5920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Documentation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Manually written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AI-generated and updated dynamically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668941579"/>
                  </a:ext>
                </a:extLst>
              </a:tr>
              <a:tr h="5920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Skill Development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Focus on coding mastery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Focus on integrating AI tools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4122745673"/>
                  </a:ext>
                </a:extLst>
              </a:tr>
              <a:tr h="5920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Error Handling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Manual bug fixing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AI-aided error detection and resolution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95692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48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A15202-01BA-0DE6-8C33-BEB47242E9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D64E7-7CDF-AEC2-079B-93995CFE57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08715" cy="5561125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chemeClr val="accent4"/>
                </a:solidFill>
              </a:rPr>
              <a:t>AI-enhanced developer </a:t>
            </a:r>
            <a:r>
              <a:rPr lang="en-US" sz="3000" dirty="0"/>
              <a:t>– collaborates with AI tools for code generation, testing, and debugging</a:t>
            </a:r>
          </a:p>
          <a:p>
            <a:r>
              <a:rPr lang="en-US" sz="3000" b="1" dirty="0">
                <a:solidFill>
                  <a:schemeClr val="accent4"/>
                </a:solidFill>
              </a:rPr>
              <a:t>AI tool integrator </a:t>
            </a:r>
            <a:r>
              <a:rPr lang="en-US" sz="3000" dirty="0"/>
              <a:t>– ensures seamless integration of AI assistants into development workflows and IDEs</a:t>
            </a:r>
          </a:p>
          <a:p>
            <a:r>
              <a:rPr lang="en-US" sz="3000" b="1" dirty="0">
                <a:solidFill>
                  <a:schemeClr val="accent4"/>
                </a:solidFill>
              </a:rPr>
              <a:t>AI development manager </a:t>
            </a:r>
            <a:r>
              <a:rPr lang="en-US" sz="3000" dirty="0"/>
              <a:t>– manages AI-driven dev projects, coordinating between human developers and AI agents</a:t>
            </a:r>
          </a:p>
          <a:p>
            <a:r>
              <a:rPr lang="en-US" sz="3000" b="1" dirty="0">
                <a:solidFill>
                  <a:schemeClr val="accent4"/>
                </a:solidFill>
              </a:rPr>
              <a:t>AI code auditor </a:t>
            </a:r>
            <a:r>
              <a:rPr lang="en-US" sz="3000" dirty="0"/>
              <a:t>– reviews AI-generated code for quality, security, and compliance</a:t>
            </a:r>
          </a:p>
          <a:p>
            <a:r>
              <a:rPr lang="en-US" sz="3000" b="1" dirty="0">
                <a:solidFill>
                  <a:schemeClr val="accent4"/>
                </a:solidFill>
              </a:rPr>
              <a:t>AI integration specialist </a:t>
            </a:r>
            <a:r>
              <a:rPr lang="en-US" sz="3000" dirty="0"/>
              <a:t>– integrate AI technologies into existing software systems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098663-8BD4-263E-01D9-7E642324B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4" y="100750"/>
            <a:ext cx="10800601" cy="882654"/>
          </a:xfrm>
        </p:spPr>
        <p:txBody>
          <a:bodyPr>
            <a:normAutofit fontScale="90000"/>
          </a:bodyPr>
          <a:lstStyle/>
          <a:p>
            <a:r>
              <a:rPr lang="en-US" dirty="0"/>
              <a:t>New Roles in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127705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B2B619-A0B4-72AE-FB89-F0AC189804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3600" dirty="0"/>
              <a:t>Evolution towards AI-assisted Development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9320DB-4C23-4DCA-8314-2C8C8E923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Job Market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40A3F-F25D-DFC4-D656-F94441B425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02F9B01-B92C-1322-1040-6F274E0F4D7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00338" y="2565400"/>
            <a:ext cx="6788150" cy="3600450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6259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23A5AB-C95A-1D8D-C72B-09878D6AAE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D57AE-407B-B933-1965-4BB4B1D732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accent4"/>
                </a:solidFill>
              </a:rPr>
              <a:t>demand for developers </a:t>
            </a:r>
            <a:r>
              <a:rPr lang="en-US" dirty="0"/>
              <a:t>is unlikely to decrease</a:t>
            </a:r>
          </a:p>
          <a:p>
            <a:pPr lvl="1"/>
            <a:r>
              <a:rPr lang="en-US" dirty="0"/>
              <a:t>Developer performance will improve, but demand for software will also increase</a:t>
            </a:r>
          </a:p>
          <a:p>
            <a:r>
              <a:rPr lang="en-US" dirty="0"/>
              <a:t>The nature of the development work will evolve towards </a:t>
            </a:r>
            <a:r>
              <a:rPr lang="en-US" b="1" dirty="0">
                <a:solidFill>
                  <a:schemeClr val="accent4"/>
                </a:solidFill>
              </a:rPr>
              <a:t>AI-assisted development</a:t>
            </a:r>
          </a:p>
          <a:p>
            <a:pPr lvl="1"/>
            <a:r>
              <a:rPr lang="en-US" dirty="0"/>
              <a:t>Developers who adopt AI-assisted development, will be the winners in the AI era</a:t>
            </a:r>
          </a:p>
          <a:p>
            <a:r>
              <a:rPr lang="en-US" b="1" dirty="0">
                <a:solidFill>
                  <a:schemeClr val="accent4"/>
                </a:solidFill>
              </a:rPr>
              <a:t>AI-powered low-code platforms </a:t>
            </a:r>
            <a:r>
              <a:rPr lang="en-US" dirty="0"/>
              <a:t>will create basic apps through AI prompts, visual UI and pre-built components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AEDAD7-3E3A-0750-5D8D-721F04353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Developer Job Market </a:t>
            </a:r>
            <a:r>
              <a:rPr lang="bg-BG" dirty="0"/>
              <a:t>–</a:t>
            </a:r>
            <a:r>
              <a:rPr lang="en-US" dirty="0"/>
              <a:t> Evolution</a:t>
            </a:r>
          </a:p>
        </p:txBody>
      </p:sp>
    </p:spTree>
    <p:extLst>
      <p:ext uri="{BB962C8B-B14F-4D97-AF65-F5344CB8AC3E}">
        <p14:creationId xmlns:p14="http://schemas.microsoft.com/office/powerpoint/2010/main" val="159566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E0EE5-8A96-C4F9-494B-D962C1C5FA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3400" dirty="0"/>
              <a:t>Just to Demonstrate Formatting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73A462-5D7F-432C-7F99-A4F7E357B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9AAC4-7CF5-0667-D2DF-D676C7105B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052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accent4"/>
                </a:solidFill>
                <a:latin typeface="Consolas" panose="020B0609020204030204" pitchFamily="49" charset="0"/>
              </a:rPr>
              <a:t>switch-case</a:t>
            </a:r>
            <a:r>
              <a:rPr lang="en-US" sz="3200" dirty="0"/>
              <a:t> works as a sequence of </a:t>
            </a:r>
            <a:r>
              <a:rPr lang="en-US" sz="3200" b="1" dirty="0">
                <a:solidFill>
                  <a:schemeClr val="accent4"/>
                </a:solidFill>
                <a:latin typeface="Consolas" panose="020B0609020204030204" pitchFamily="49" charset="0"/>
              </a:rPr>
              <a:t>if-else-if-else-if…</a:t>
            </a:r>
            <a:endParaRPr lang="en-US" sz="3200" dirty="0">
              <a:solidFill>
                <a:schemeClr val="accent4"/>
              </a:solidFill>
            </a:endParaRPr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The "</a:t>
            </a:r>
            <a:r>
              <a:rPr lang="en-US" sz="3600" dirty="0">
                <a:latin typeface="Consolas" panose="020B0609020204030204" pitchFamily="49" charset="0"/>
              </a:rPr>
              <a:t>switch-case</a:t>
            </a:r>
            <a:r>
              <a:rPr lang="en-US" sz="3600" dirty="0"/>
              <a:t>" Conditional Statement</a:t>
            </a:r>
            <a:endParaRPr lang="bg-BG" sz="3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4259445" y="1968520"/>
            <a:ext cx="3352800" cy="46500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switch (…)</a:t>
            </a: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{  </a:t>
            </a: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   case</a:t>
            </a:r>
            <a:r>
              <a:rPr lang="bg-BG" sz="2400" b="1" noProof="1">
                <a:solidFill>
                  <a:schemeClr val="bg2"/>
                </a:solidFill>
                <a:latin typeface="Consolas" pitchFamily="49" charset="0"/>
              </a:rPr>
              <a:t> 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…:</a:t>
            </a: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   </a:t>
            </a:r>
            <a:r>
              <a:rPr lang="bg-BG" sz="2400" b="1" noProof="1">
                <a:solidFill>
                  <a:schemeClr val="bg2"/>
                </a:solidFill>
                <a:latin typeface="Consolas" pitchFamily="49" charset="0"/>
              </a:rPr>
              <a:t> 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// code</a:t>
            </a: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    break;</a:t>
            </a: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   case</a:t>
            </a:r>
            <a:r>
              <a:rPr lang="bg-BG" sz="2400" b="1" noProof="1">
                <a:solidFill>
                  <a:schemeClr val="bg2"/>
                </a:solidFill>
                <a:latin typeface="Consolas" pitchFamily="49" charset="0"/>
              </a:rPr>
              <a:t> 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…:</a:t>
            </a:r>
            <a:endParaRPr lang="bg-BG" sz="2400" b="1" noProof="1">
              <a:solidFill>
                <a:schemeClr val="bg2"/>
              </a:solidFill>
              <a:latin typeface="Consolas" pitchFamily="49" charset="0"/>
            </a:endParaRP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  </a:t>
            </a:r>
            <a:r>
              <a:rPr lang="bg-BG" sz="2400" b="1" noProof="1">
                <a:solidFill>
                  <a:schemeClr val="bg2"/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// code</a:t>
            </a: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    break;</a:t>
            </a: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   default:</a:t>
            </a:r>
            <a:endParaRPr lang="bg-BG" sz="2400" b="1" noProof="1">
              <a:solidFill>
                <a:schemeClr val="bg2"/>
              </a:solidFill>
              <a:latin typeface="Consolas" pitchFamily="49" charset="0"/>
            </a:endParaRP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  </a:t>
            </a:r>
            <a:r>
              <a:rPr lang="bg-BG" sz="2400" b="1" noProof="1">
                <a:solidFill>
                  <a:schemeClr val="bg2"/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// code</a:t>
            </a: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 </a:t>
            </a:r>
            <a:r>
              <a:rPr lang="bg-BG" sz="2400" b="1" noProof="1">
                <a:solidFill>
                  <a:schemeClr val="bg2"/>
                </a:solidFill>
                <a:latin typeface="Consolas" pitchFamily="49" charset="0"/>
              </a:rPr>
              <a:t>   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break;</a:t>
            </a: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004" y="2133842"/>
            <a:ext cx="3645389" cy="1131254"/>
          </a:xfrm>
          <a:prstGeom prst="wedgeRoundRectCallout">
            <a:avLst>
              <a:gd name="adj1" fmla="val -75553"/>
              <a:gd name="adj2" fmla="val -37133"/>
              <a:gd name="adj3" fmla="val 16667"/>
            </a:avLst>
          </a:prstGeom>
          <a:solidFill>
            <a:schemeClr val="accent6">
              <a:lumMod val="50000"/>
              <a:alpha val="89804"/>
            </a:schemeClr>
          </a:solidFill>
          <a:ln w="19050">
            <a:solidFill>
              <a:schemeClr val="bg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switch starts by an </a:t>
            </a:r>
            <a:r>
              <a:rPr lang="en-US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expression</a:t>
            </a:r>
            <a:endParaRPr lang="bg-BG" sz="28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796" y="2945264"/>
            <a:ext cx="3544741" cy="1131808"/>
          </a:xfrm>
          <a:prstGeom prst="wedgeRoundRectCallout">
            <a:avLst>
              <a:gd name="adj1" fmla="val 66501"/>
              <a:gd name="adj2" fmla="val -42769"/>
              <a:gd name="adj3" fmla="val 16667"/>
            </a:avLst>
          </a:prstGeom>
          <a:solidFill>
            <a:schemeClr val="accent6">
              <a:lumMod val="50000"/>
              <a:alpha val="89804"/>
            </a:schemeClr>
          </a:solidFill>
          <a:ln w="19050">
            <a:solidFill>
              <a:schemeClr val="bg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Sequence of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values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checking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827674" y="2780928"/>
            <a:ext cx="1723938" cy="2222642"/>
          </a:xfrm>
          <a:prstGeom prst="rect">
            <a:avLst/>
          </a:prstGeom>
          <a:noFill/>
          <a:ln w="508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827674" y="5003570"/>
            <a:ext cx="1723938" cy="1131254"/>
          </a:xfrm>
          <a:prstGeom prst="rect">
            <a:avLst/>
          </a:prstGeom>
          <a:noFill/>
          <a:ln w="508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7575" y="4282936"/>
            <a:ext cx="3645389" cy="1131254"/>
          </a:xfrm>
          <a:prstGeom prst="wedgeRoundRectCallout">
            <a:avLst>
              <a:gd name="adj1" fmla="val -69479"/>
              <a:gd name="adj2" fmla="val 30266"/>
              <a:gd name="adj3" fmla="val 16667"/>
            </a:avLst>
          </a:prstGeom>
          <a:solidFill>
            <a:schemeClr val="accent6">
              <a:lumMod val="50000"/>
              <a:alpha val="89804"/>
            </a:schemeClr>
          </a:solidFill>
          <a:ln w="19050">
            <a:solidFill>
              <a:schemeClr val="bg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to execute if </a:t>
            </a:r>
            <a:r>
              <a:rPr lang="en-US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case is matched</a:t>
            </a:r>
            <a:endParaRPr lang="bg-BG" sz="28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1D3DBB14-B901-465A-AD76-A196259321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64476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5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985012-EF4D-9BED-897B-F6D13EAD02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5000"/>
              </a:lnSpc>
            </a:pPr>
            <a:r>
              <a:rPr lang="en-US" sz="3200" dirty="0"/>
              <a:t>Software engineer, educator, tech entrepreneur, author of 16 books, PhD</a:t>
            </a:r>
          </a:p>
          <a:p>
            <a:pPr marL="0" indent="0" algn="ctr">
              <a:lnSpc>
                <a:spcPct val="105000"/>
              </a:lnSpc>
              <a:buNone/>
            </a:pPr>
            <a:r>
              <a:rPr lang="en-US" sz="3200" dirty="0">
                <a:hlinkClick r:id="rId2"/>
              </a:rPr>
              <a:t>nakov.com</a:t>
            </a:r>
            <a:endParaRPr lang="bg-BG" sz="3200" dirty="0"/>
          </a:p>
          <a:p>
            <a:pPr>
              <a:lnSpc>
                <a:spcPct val="105000"/>
              </a:lnSpc>
            </a:pPr>
            <a:r>
              <a:rPr lang="bg-BG" sz="3100" dirty="0"/>
              <a:t>4 </a:t>
            </a:r>
            <a:r>
              <a:rPr lang="en-US" sz="3100" dirty="0"/>
              <a:t>successful tech education initiatives</a:t>
            </a:r>
            <a:endParaRPr lang="bg-BG" sz="3100" dirty="0"/>
          </a:p>
          <a:p>
            <a:pPr lvl="1"/>
            <a:r>
              <a:rPr lang="en-US" sz="2800" b="1" dirty="0">
                <a:solidFill>
                  <a:schemeClr val="accent4"/>
                </a:solidFill>
              </a:rPr>
              <a:t>National Academy for Software Development (NASD) </a:t>
            </a:r>
            <a:r>
              <a:rPr lang="en-US" sz="2800" dirty="0"/>
              <a:t>– 2004</a:t>
            </a:r>
            <a:endParaRPr lang="bg-BG" sz="2800" dirty="0"/>
          </a:p>
          <a:p>
            <a:pPr lvl="1"/>
            <a:r>
              <a:rPr lang="en-US" sz="2800" b="1" dirty="0">
                <a:solidFill>
                  <a:schemeClr val="accent4"/>
                </a:solidFill>
              </a:rPr>
              <a:t>Telerik Software Academy </a:t>
            </a:r>
            <a:r>
              <a:rPr lang="en-US" sz="2800" dirty="0"/>
              <a:t>– 2009</a:t>
            </a:r>
            <a:endParaRPr lang="bg-BG" sz="2800" dirty="0"/>
          </a:p>
          <a:p>
            <a:pPr lvl="1"/>
            <a:r>
              <a:rPr lang="en-US" sz="2800" b="1" dirty="0">
                <a:solidFill>
                  <a:schemeClr val="accent4"/>
                </a:solidFill>
              </a:rPr>
              <a:t>SoftUni (Software University) </a:t>
            </a:r>
            <a:r>
              <a:rPr lang="en-US" sz="2800" dirty="0"/>
              <a:t>– 2014</a:t>
            </a:r>
            <a:endParaRPr lang="bg-BG" sz="2800" dirty="0"/>
          </a:p>
          <a:p>
            <a:pPr lvl="1"/>
            <a:r>
              <a:rPr lang="en-US" sz="2800" b="1" dirty="0">
                <a:solidFill>
                  <a:schemeClr val="accent4"/>
                </a:solidFill>
              </a:rPr>
              <a:t>IT School "SoftUni BUDITEL" </a:t>
            </a:r>
            <a:r>
              <a:rPr lang="en-US" sz="2800" dirty="0"/>
              <a:t>– 2018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21DDF1-81B7-EA4D-5C1E-FBEEDDD42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Svetlin Nakov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2148A3-991A-1211-24B4-ABEC1C28BD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5AEA5052-3312-6C9A-7051-128ADBA1795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1938" y="1265238"/>
            <a:ext cx="3889375" cy="5319712"/>
          </a:xfrm>
        </p:spPr>
      </p:pic>
    </p:spTree>
    <p:extLst>
      <p:ext uri="{BB962C8B-B14F-4D97-AF65-F5344CB8AC3E}">
        <p14:creationId xmlns:p14="http://schemas.microsoft.com/office/powerpoint/2010/main" val="227761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8294DD5-1E25-82CC-8544-6C1B398375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4410" y="1195930"/>
            <a:ext cx="5904057" cy="5561320"/>
          </a:xfrm>
        </p:spPr>
        <p:txBody>
          <a:bodyPr>
            <a:normAutofit fontScale="85000" lnSpcReduction="10000"/>
          </a:bodyPr>
          <a:lstStyle/>
          <a:p>
            <a:r>
              <a:rPr lang="en-US" sz="3800" b="1" dirty="0">
                <a:solidFill>
                  <a:schemeClr val="accent4"/>
                </a:solidFill>
              </a:rPr>
              <a:t>Service</a:t>
            </a:r>
          </a:p>
          <a:p>
            <a:pPr lvl="1"/>
            <a:r>
              <a:rPr lang="en-US" dirty="0"/>
              <a:t>Transactions where no physical goods are transferred </a:t>
            </a:r>
          </a:p>
          <a:p>
            <a:pPr lvl="1"/>
            <a:r>
              <a:rPr lang="en-US" dirty="0"/>
              <a:t>Intangible</a:t>
            </a:r>
          </a:p>
          <a:p>
            <a:pPr lvl="1"/>
            <a:r>
              <a:rPr lang="en-US" dirty="0"/>
              <a:t>Can’t be manufactured, stored and transported</a:t>
            </a:r>
          </a:p>
          <a:p>
            <a:pPr lvl="1"/>
            <a:r>
              <a:rPr lang="en-US" dirty="0"/>
              <a:t>Ex: cleaning, car repair, haircuts, medical checkups</a:t>
            </a:r>
          </a:p>
          <a:p>
            <a:pPr lvl="1"/>
            <a:r>
              <a:rPr lang="en-US" dirty="0"/>
              <a:t>Can’t be returned or replaced</a:t>
            </a:r>
          </a:p>
          <a:p>
            <a:pPr lvl="1"/>
            <a:r>
              <a:rPr lang="en-US" dirty="0"/>
              <a:t>Each delivery of service is never the same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6F55889-29BC-FE87-7055-85B1AA40A6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5" y="1195930"/>
            <a:ext cx="5832049" cy="5561320"/>
          </a:xfrm>
        </p:spPr>
        <p:txBody>
          <a:bodyPr>
            <a:normAutofit fontScale="85000" lnSpcReduction="10000"/>
          </a:bodyPr>
          <a:lstStyle/>
          <a:p>
            <a:r>
              <a:rPr lang="en-US" sz="3800" b="1" dirty="0">
                <a:solidFill>
                  <a:schemeClr val="accent4"/>
                </a:solidFill>
              </a:rPr>
              <a:t>Goods</a:t>
            </a:r>
          </a:p>
          <a:p>
            <a:pPr lvl="1"/>
            <a:r>
              <a:rPr lang="en-US" dirty="0"/>
              <a:t>Objects or system made available for customers</a:t>
            </a:r>
          </a:p>
          <a:p>
            <a:pPr lvl="1"/>
            <a:r>
              <a:rPr lang="en-US" dirty="0"/>
              <a:t>Tangible</a:t>
            </a:r>
          </a:p>
          <a:p>
            <a:pPr lvl="1"/>
            <a:r>
              <a:rPr lang="en-US" dirty="0"/>
              <a:t>Manufactured, stored and transported</a:t>
            </a:r>
          </a:p>
          <a:p>
            <a:pPr lvl="1"/>
            <a:r>
              <a:rPr lang="en-US" dirty="0"/>
              <a:t>Ex: Food, furniture, electronic devices </a:t>
            </a:r>
          </a:p>
          <a:p>
            <a:pPr lvl="1"/>
            <a:r>
              <a:rPr lang="en-US" dirty="0"/>
              <a:t>It can be returned or replaced</a:t>
            </a:r>
          </a:p>
          <a:p>
            <a:pPr lvl="1"/>
            <a:r>
              <a:rPr lang="en-US" dirty="0"/>
              <a:t>Products sold can be identical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2425527-B9CE-0AD3-3E5C-9433685E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10800601" cy="882654"/>
          </a:xfrm>
        </p:spPr>
        <p:txBody>
          <a:bodyPr/>
          <a:lstStyle/>
          <a:p>
            <a:r>
              <a:rPr lang="en-US" dirty="0"/>
              <a:t>Goods vs. Services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D788EE-DE24-DC16-9A20-DA3C5DB57C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29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group of people sitting around a table&#10;&#10;Description automatically generated">
            <a:extLst>
              <a:ext uri="{FF2B5EF4-FFF2-40B4-BE49-F238E27FC236}">
                <a16:creationId xmlns:a16="http://schemas.microsoft.com/office/drawing/2014/main" id="{895C09E1-D252-91B6-97E3-F52EE4D5AC1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C0F6BB8-2FDE-3705-EBAC-43D66A14E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Pitching Your Product</a:t>
            </a:r>
          </a:p>
        </p:txBody>
      </p:sp>
    </p:spTree>
    <p:extLst>
      <p:ext uri="{BB962C8B-B14F-4D97-AF65-F5344CB8AC3E}">
        <p14:creationId xmlns:p14="http://schemas.microsoft.com/office/powerpoint/2010/main" val="235237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07B578-B8DC-ECFD-C643-6A93501137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48D5A-1867-8C71-285F-B9AD24A896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Install and run </a:t>
            </a:r>
            <a:r>
              <a:rPr lang="en-US" b="1" dirty="0">
                <a:solidFill>
                  <a:schemeClr val="accent4"/>
                </a:solidFill>
              </a:rPr>
              <a:t>Cursor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Cursor AI, </a:t>
            </a:r>
            <a:r>
              <a:rPr lang="en-US" b="1" dirty="0">
                <a:solidFill>
                  <a:schemeClr val="accent4"/>
                </a:solidFill>
              </a:rPr>
              <a:t>write a simple game</a:t>
            </a:r>
            <a:br>
              <a:rPr lang="en-US" b="1" dirty="0">
                <a:solidFill>
                  <a:schemeClr val="accent4"/>
                </a:solidFill>
              </a:rPr>
            </a:br>
            <a:r>
              <a:rPr lang="en-US" b="1" dirty="0">
                <a:solidFill>
                  <a:schemeClr val="accent4"/>
                </a:solidFill>
              </a:rPr>
              <a:t>in JavaScript</a:t>
            </a:r>
            <a:r>
              <a:rPr lang="en-US" dirty="0"/>
              <a:t>, e.g.</a:t>
            </a:r>
          </a:p>
          <a:p>
            <a:pPr lvl="1"/>
            <a:r>
              <a:rPr lang="en-US" dirty="0"/>
              <a:t>Objects (of size 1 x 1) fall from the top of the screen to the bottom (objects are food, stones, knives)</a:t>
            </a:r>
          </a:p>
          <a:p>
            <a:pPr lvl="1"/>
            <a:r>
              <a:rPr lang="en-US" dirty="0"/>
              <a:t>The player (object 3 x 1) moves left and right and should collect food and avoid the other objects</a:t>
            </a:r>
          </a:p>
          <a:p>
            <a:pPr lvl="1"/>
            <a:r>
              <a:rPr lang="en-US" dirty="0"/>
              <a:t>Each collected object adds score, or causes "game over"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AI tool, rewrite the </a:t>
            </a:r>
          </a:p>
        </p:txBody>
      </p:sp>
    </p:spTree>
    <p:extLst>
      <p:ext uri="{BB962C8B-B14F-4D97-AF65-F5344CB8AC3E}">
        <p14:creationId xmlns:p14="http://schemas.microsoft.com/office/powerpoint/2010/main" val="279273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810003-A566-5F12-D1F6-2C672FE7CB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CDAE4-70CB-C1B8-A2AF-48BBBA9373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9756" y="1216992"/>
            <a:ext cx="11809312" cy="545236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Cursor AI Tutorial</a:t>
            </a:r>
          </a:p>
          <a:p>
            <a:pPr lvl="1"/>
            <a:r>
              <a:rPr lang="en-US" dirty="0">
                <a:hlinkClick r:id="rId2"/>
              </a:rPr>
              <a:t>https://datacamp.com/tutorial/cursor-ai-code-editor</a:t>
            </a:r>
            <a:endParaRPr lang="en-US" dirty="0"/>
          </a:p>
          <a:p>
            <a:r>
              <a:rPr lang="en-US" b="1" dirty="0">
                <a:solidFill>
                  <a:schemeClr val="accent4"/>
                </a:solidFill>
              </a:rPr>
              <a:t>SWE-Bench</a:t>
            </a:r>
          </a:p>
          <a:p>
            <a:pPr lvl="1"/>
            <a:r>
              <a:rPr lang="en-US" dirty="0">
                <a:hlinkClick r:id="rId3"/>
              </a:rPr>
              <a:t>https://swebench.com</a:t>
            </a:r>
            <a:endParaRPr lang="en-US" dirty="0"/>
          </a:p>
          <a:p>
            <a:r>
              <a:rPr lang="en-US" b="1" dirty="0">
                <a:solidFill>
                  <a:schemeClr val="accent4"/>
                </a:solidFill>
              </a:rPr>
              <a:t>LLM Benchmark</a:t>
            </a:r>
          </a:p>
          <a:p>
            <a:pPr lvl="1"/>
            <a:r>
              <a:rPr lang="en-US" dirty="0">
                <a:hlinkClick r:id="rId4"/>
              </a:rPr>
              <a:t>https://livebench.ai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2F9F35E-0B35-7C30-83F6-F63786D3D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</p:spTree>
    <p:extLst>
      <p:ext uri="{BB962C8B-B14F-4D97-AF65-F5344CB8AC3E}">
        <p14:creationId xmlns:p14="http://schemas.microsoft.com/office/powerpoint/2010/main" val="109383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0D4EE5-BA19-741D-5F4D-B6F38B612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2170" y="1347938"/>
            <a:ext cx="11135518" cy="5159225"/>
          </a:xfrm>
        </p:spPr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AI tools for developers </a:t>
            </a:r>
            <a:r>
              <a:rPr lang="en-US" dirty="0"/>
              <a:t>are improving over the time</a:t>
            </a:r>
          </a:p>
          <a:p>
            <a:pPr lvl="1"/>
            <a:r>
              <a:rPr lang="en-US" dirty="0"/>
              <a:t>Soon or later AI will be used by all developers</a:t>
            </a:r>
          </a:p>
          <a:p>
            <a:pPr>
              <a:spcBef>
                <a:spcPts val="1200"/>
              </a:spcBef>
            </a:pPr>
            <a:r>
              <a:rPr lang="en-US" dirty="0"/>
              <a:t>Layers of AI-powered coding:</a:t>
            </a:r>
          </a:p>
          <a:p>
            <a:pPr lvl="1"/>
            <a:r>
              <a:rPr lang="en-US" b="1" dirty="0">
                <a:solidFill>
                  <a:schemeClr val="accent4"/>
                </a:solidFill>
              </a:rPr>
              <a:t>AI Chatbots </a:t>
            </a:r>
            <a:r>
              <a:rPr lang="en-US" dirty="0"/>
              <a:t>(like ChatGPT)</a:t>
            </a:r>
          </a:p>
          <a:p>
            <a:pPr lvl="1"/>
            <a:r>
              <a:rPr lang="en-US" b="1" dirty="0">
                <a:solidFill>
                  <a:schemeClr val="accent4"/>
                </a:solidFill>
              </a:rPr>
              <a:t>AI Coding Assistants </a:t>
            </a:r>
            <a:r>
              <a:rPr lang="en-US" dirty="0"/>
              <a:t>(like Cursor) </a:t>
            </a:r>
          </a:p>
          <a:p>
            <a:pPr lvl="1"/>
            <a:r>
              <a:rPr lang="en-US" b="1" dirty="0">
                <a:solidFill>
                  <a:schemeClr val="accent4"/>
                </a:solidFill>
              </a:rPr>
              <a:t>AI Developer Agents </a:t>
            </a:r>
            <a:r>
              <a:rPr lang="en-US" dirty="0"/>
              <a:t>(like Devin)</a:t>
            </a:r>
          </a:p>
          <a:p>
            <a:pPr>
              <a:spcBef>
                <a:spcPts val="1200"/>
              </a:spcBef>
            </a:pPr>
            <a:r>
              <a:rPr lang="en-US" dirty="0"/>
              <a:t>AI tools </a:t>
            </a:r>
            <a:r>
              <a:rPr lang="en-US" b="1" dirty="0">
                <a:solidFill>
                  <a:schemeClr val="accent4"/>
                </a:solidFill>
              </a:rPr>
              <a:t>empower developers</a:t>
            </a:r>
            <a:r>
              <a:rPr lang="en-US" dirty="0"/>
              <a:t>, don't replace them!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4AF84E-78EC-3EBB-1F45-77C67EEDB2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98750" y="653748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FE86D2-4296-56D5-DD42-EAA7AB526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10800601" cy="882654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69945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FB656-4854-9BF1-C9B6-5D131E08B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D67F79-83FA-DAD1-124A-FD106ED19F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30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F69013D-8334-6A4A-D113-3553EA09E82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4619974" y="2722678"/>
            <a:ext cx="7091062" cy="1786442"/>
          </a:xfrm>
        </p:spPr>
        <p:txBody>
          <a:bodyPr/>
          <a:lstStyle/>
          <a:p>
            <a:r>
              <a:rPr lang="en-US" sz="3600" dirty="0"/>
              <a:t>A comprehensive training program for applying AI in business and everyday life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5F4CFF-1A41-13FB-95FB-D930BA88074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4619974" y="1268760"/>
            <a:ext cx="7091062" cy="1295667"/>
          </a:xfrm>
        </p:spPr>
        <p:txBody>
          <a:bodyPr/>
          <a:lstStyle/>
          <a:p>
            <a:r>
              <a:rPr lang="en-US" sz="8000" b="0" dirty="0"/>
              <a:t>SoftUni AI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BDFB0-458A-4F26-EBDD-8481CAEC7E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" name="Picture 7" descr="A logo with a square shaped object with circuit board&#10;&#10;Description automatically generated">
            <a:extLst>
              <a:ext uri="{FF2B5EF4-FFF2-40B4-BE49-F238E27FC236}">
                <a16:creationId xmlns:a16="http://schemas.microsoft.com/office/drawing/2014/main" id="{51255833-00FA-45A0-060A-9BF4A7AEFBD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66" y="1556793"/>
            <a:ext cx="2300000" cy="2788746"/>
          </a:xfrm>
          <a:prstGeom prst="rect">
            <a:avLst/>
          </a:prstGeom>
          <a:effectLst>
            <a:glow rad="101600">
              <a:schemeClr val="accent3">
                <a:lumMod val="50000"/>
                <a:alpha val="60000"/>
              </a:schemeClr>
            </a:glow>
          </a:effectLst>
        </p:spPr>
      </p:pic>
      <p:sp>
        <p:nvSpPr>
          <p:cNvPr id="5" name="Title 5">
            <a:extLst>
              <a:ext uri="{FF2B5EF4-FFF2-40B4-BE49-F238E27FC236}">
                <a16:creationId xmlns:a16="http://schemas.microsoft.com/office/drawing/2014/main" id="{C998FAD0-BFE4-17CD-037E-6A3E38B25DAF}"/>
              </a:ext>
            </a:extLst>
          </p:cNvPr>
          <p:cNvSpPr txBox="1">
            <a:spLocks/>
          </p:cNvSpPr>
          <p:nvPr/>
        </p:nvSpPr>
        <p:spPr>
          <a:xfrm>
            <a:off x="333774" y="5695436"/>
            <a:ext cx="11521278" cy="78105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ctr" defTabSz="1218438" rtl="0" eaLnBrk="1" hangingPunct="1">
              <a:lnSpc>
                <a:spcPct val="105000"/>
              </a:lnSpc>
              <a:spcBef>
                <a:spcPct val="0"/>
              </a:spcBef>
              <a:buNone/>
              <a:defRPr lang="en-US" sz="5396" b="1" i="0" kern="1200" baseline="0">
                <a:solidFill>
                  <a:schemeClr val="bg2"/>
                </a:solidFill>
                <a:latin typeface="Montserrat Bold"/>
                <a:ea typeface="+mn-ea"/>
                <a:cs typeface="Arial" pitchFamily="34" charset="0"/>
              </a:defRPr>
            </a:lvl1pPr>
          </a:lstStyle>
          <a:p>
            <a:r>
              <a:rPr lang="en-US" sz="4800" dirty="0">
                <a:solidFill>
                  <a:schemeClr val="accent4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https://ai.softuni.bg</a:t>
            </a:r>
            <a:endParaRPr lang="en-US" sz="4800" dirty="0">
              <a:solidFill>
                <a:schemeClr val="accent4"/>
              </a:solidFill>
            </a:endParaRP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80177D84-6B5A-ADF0-2412-2163932FC10B}"/>
              </a:ext>
            </a:extLst>
          </p:cNvPr>
          <p:cNvSpPr txBox="1">
            <a:spLocks/>
          </p:cNvSpPr>
          <p:nvPr/>
        </p:nvSpPr>
        <p:spPr>
          <a:xfrm>
            <a:off x="261766" y="4987468"/>
            <a:ext cx="11521278" cy="623047"/>
          </a:xfrm>
          <a:prstGeom prst="rect">
            <a:avLst/>
          </a:prstGeom>
        </p:spPr>
        <p:txBody>
          <a:bodyPr vert="horz" wrap="square" lIns="108000" tIns="36000" rIns="108000" bIns="36000" rtlCol="0" anchor="ctr">
            <a:spAutoFit/>
          </a:bodyPr>
          <a:lstStyle>
            <a:lvl1pPr marL="0" indent="0" algn="ctr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3600" b="0" i="0" kern="1200" baseline="0" noProof="0" dirty="0">
                <a:solidFill>
                  <a:schemeClr val="bg2"/>
                </a:solidFill>
                <a:latin typeface="Montserrat Medium" panose="00000600000000000000" pitchFamily="50" charset="-52"/>
                <a:ea typeface="Roboto" panose="02000000000000000000" pitchFamily="2" charset="0"/>
                <a:cs typeface="Arial" pitchFamily="34" charset="0"/>
              </a:defRPr>
            </a:lvl1pPr>
            <a:lvl2pPr marL="80962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b="0" i="0" kern="12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125730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600" b="0" i="0" kern="12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70497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0" i="0" kern="1200">
                <a:solidFill>
                  <a:schemeClr val="bg2"/>
                </a:solidFill>
                <a:latin typeface="Roboto" panose="02000000000000000000" pitchFamily="2" charset="0"/>
                <a:ea typeface="+mn-ea"/>
                <a:cs typeface="+mn-cs"/>
              </a:defRPr>
            </a:lvl4pPr>
            <a:lvl5pPr marL="21526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200" b="0" i="0" kern="1200">
                <a:solidFill>
                  <a:schemeClr val="bg2"/>
                </a:solidFill>
                <a:latin typeface="Roboto" panose="02000000000000000000" pitchFamily="2" charset="0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Enroll for the free "</a:t>
            </a:r>
            <a:r>
              <a:rPr lang="en-US" b="1" dirty="0"/>
              <a:t>AI Basics</a:t>
            </a:r>
            <a:r>
              <a:rPr lang="en-US" dirty="0"/>
              <a:t>" course now:</a:t>
            </a:r>
          </a:p>
        </p:txBody>
      </p:sp>
    </p:spTree>
    <p:extLst>
      <p:ext uri="{BB962C8B-B14F-4D97-AF65-F5344CB8AC3E}">
        <p14:creationId xmlns:p14="http://schemas.microsoft.com/office/powerpoint/2010/main" val="286942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269564"/>
            <a:ext cx="11815018" cy="545446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This course (slides, examples, code, demos, exercises, tutorials, homework, projects, documents, videos and other assets) is </a:t>
            </a:r>
            <a:r>
              <a:rPr lang="en-US" b="1" dirty="0">
                <a:solidFill>
                  <a:schemeClr val="accent4"/>
                </a:solidFill>
              </a:rPr>
              <a:t>copyrighted content</a:t>
            </a:r>
            <a:r>
              <a:rPr lang="bg-BG" dirty="0"/>
              <a:t>, </a:t>
            </a:r>
            <a:r>
              <a:rPr lang="en-US" dirty="0"/>
              <a:t>created by SoftUni</a:t>
            </a:r>
          </a:p>
          <a:p>
            <a:pPr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https://softuni.bg</a:t>
            </a:r>
            <a:endParaRPr lang="en-US" dirty="0">
              <a:solidFill>
                <a:srgbClr val="6028EA"/>
              </a:solidFill>
            </a:endParaRPr>
          </a:p>
          <a:p>
            <a:pPr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© SoftUni AI – </a:t>
            </a:r>
            <a:r>
              <a:rPr lang="en-US" dirty="0">
                <a:hlinkClick r:id="rId4"/>
              </a:rPr>
              <a:t>https://ai.softuni.bg</a:t>
            </a:r>
            <a:endParaRPr lang="bg-BG" dirty="0"/>
          </a:p>
        </p:txBody>
      </p:sp>
      <p:pic>
        <p:nvPicPr>
          <p:cNvPr id="6" name="Picture 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8828" y="4437112"/>
            <a:ext cx="1750758" cy="1856227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EBDD96F-11C5-4A3F-99AB-4BE57A8A4E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681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46EAE47E-54FB-4386-A20D-87506EB6F3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>
          <a:xfrm>
            <a:off x="190353" y="1268760"/>
            <a:ext cx="9576467" cy="5488489"/>
          </a:xfrm>
        </p:spPr>
        <p:txBody>
          <a:bodyPr>
            <a:noAutofit/>
          </a:bodyPr>
          <a:lstStyle/>
          <a:p>
            <a:r>
              <a:rPr lang="en-US" sz="3400" b="1" dirty="0">
                <a:solidFill>
                  <a:schemeClr val="accent4"/>
                </a:solidFill>
              </a:rPr>
              <a:t>SoftUni AI</a:t>
            </a:r>
            <a:r>
              <a:rPr lang="en-US" sz="3400" dirty="0"/>
              <a:t>: a comprehensive learning program for applying AI in business and everyday life</a:t>
            </a:r>
          </a:p>
          <a:p>
            <a:pPr lvl="1"/>
            <a:r>
              <a:rPr lang="en-US" sz="3000" dirty="0">
                <a:hlinkClick r:id="rId3"/>
              </a:rPr>
              <a:t>ai.softuni.bg</a:t>
            </a:r>
            <a:endParaRPr lang="en-US" sz="2998" dirty="0"/>
          </a:p>
          <a:p>
            <a:pPr>
              <a:spcBef>
                <a:spcPts val="1800"/>
              </a:spcBef>
            </a:pPr>
            <a:r>
              <a:rPr lang="en-US" sz="3400" b="1" dirty="0">
                <a:solidFill>
                  <a:schemeClr val="accent4"/>
                </a:solidFill>
              </a:rPr>
              <a:t>SoftUni AI @ Facebook</a:t>
            </a:r>
          </a:p>
          <a:p>
            <a:pPr lvl="1">
              <a:defRPr/>
            </a:pPr>
            <a:r>
              <a:rPr lang="en-US" sz="2800" noProof="1">
                <a:hlinkClick r:id="rId4"/>
              </a:rPr>
              <a:t>facebook.com/SoftUniAI</a:t>
            </a:r>
            <a:endParaRPr lang="en-US" sz="2800" noProof="1"/>
          </a:p>
          <a:p>
            <a:pPr>
              <a:spcBef>
                <a:spcPts val="1800"/>
              </a:spcBef>
              <a:defRPr/>
            </a:pPr>
            <a:r>
              <a:rPr lang="en-US" sz="3600" b="1" dirty="0">
                <a:solidFill>
                  <a:schemeClr val="accent4"/>
                </a:solidFill>
              </a:rPr>
              <a:t>SoftUni AI @ YouTube</a:t>
            </a:r>
            <a:endParaRPr lang="bg-BG" sz="3600" b="1" dirty="0">
              <a:solidFill>
                <a:schemeClr val="accent4"/>
              </a:solidFill>
            </a:endParaRPr>
          </a:p>
          <a:p>
            <a:pPr lvl="1">
              <a:defRPr/>
            </a:pPr>
            <a:r>
              <a:rPr lang="en-US" sz="2800" dirty="0">
                <a:hlinkClick r:id="rId5"/>
              </a:rPr>
              <a:t>youtube.com/@SoftUniAI</a:t>
            </a:r>
            <a:endParaRPr lang="bg-BG" sz="34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SoftUni AI</a:t>
            </a:r>
          </a:p>
        </p:txBody>
      </p:sp>
      <p:pic>
        <p:nvPicPr>
          <p:cNvPr id="5" name="Picture 4" descr="A logo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A4FCEFC4-4CEA-D1DB-2078-E30BEECD28DE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852" y="1484784"/>
            <a:ext cx="1440160" cy="1351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EB63AE-458B-EB70-48BB-2E2CCF34E8C1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62069" y="2708920"/>
            <a:ext cx="3227797" cy="1521275"/>
          </a:xfrm>
          <a:prstGeom prst="roundRect">
            <a:avLst>
              <a:gd name="adj" fmla="val 2585"/>
            </a:avLst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</p:pic>
      <p:pic>
        <p:nvPicPr>
          <p:cNvPr id="9" name="Picture 8" descr="A screenshot of a video&#10;&#10;Description automatically generated">
            <a:extLst>
              <a:ext uri="{FF2B5EF4-FFF2-40B4-BE49-F238E27FC236}">
                <a16:creationId xmlns:a16="http://schemas.microsoft.com/office/drawing/2014/main" id="{20554D39-53D2-403B-6771-24CC2F37F54E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923" y="4653136"/>
            <a:ext cx="3227797" cy="1705919"/>
          </a:xfrm>
          <a:prstGeom prst="roundRect">
            <a:avLst>
              <a:gd name="adj" fmla="val 2585"/>
            </a:avLst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6207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050F4A-36FB-6DF1-9916-27CCD4C201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65930" y="1484525"/>
            <a:ext cx="9056966" cy="1296403"/>
          </a:xfrm>
        </p:spPr>
        <p:txBody>
          <a:bodyPr/>
          <a:lstStyle/>
          <a:p>
            <a:r>
              <a:rPr lang="en-GB"/>
              <a:t>Evolution: AI Chatbots </a:t>
            </a:r>
            <a:r>
              <a:rPr lang="en-GB">
                <a:sym typeface="Wingdings" panose="05000000000000000000" pitchFamily="2" charset="2"/>
              </a:rPr>
              <a:t> AI Coding Assistants  AI Dev Agents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60BD5A-8C10-4CC3-39C4-82F381F84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49" y="548680"/>
            <a:ext cx="10958928" cy="780383"/>
          </a:xfrm>
        </p:spPr>
        <p:txBody>
          <a:bodyPr/>
          <a:lstStyle/>
          <a:p>
            <a:r>
              <a:rPr lang="en-US"/>
              <a:t>AI Tools for Developers</a:t>
            </a:r>
            <a:endParaRPr lang="en-US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073C6204-64AE-D03E-F742-96684D4C047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09606" y="3160607"/>
            <a:ext cx="6169613" cy="3076705"/>
          </a:xfrm>
          <a:ln>
            <a:solidFill>
              <a:schemeClr val="tx1">
                <a:lumMod val="40000"/>
                <a:lumOff val="60000"/>
              </a:schemeClr>
            </a:solidFill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0EFD6E-63CE-F41F-E267-CB0C49E289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41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F9C630-AFD4-69A2-7E4A-586E902A04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AI-powered development tools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are getting better and better over the time</a:t>
            </a:r>
          </a:p>
          <a:p>
            <a:r>
              <a:rPr lang="en-US" dirty="0"/>
              <a:t>How AI helps developers today?</a:t>
            </a:r>
          </a:p>
          <a:p>
            <a:pPr lvl="1"/>
            <a:r>
              <a:rPr lang="en-US" dirty="0"/>
              <a:t>AI-powered </a:t>
            </a:r>
            <a:r>
              <a:rPr lang="en-US" b="1" dirty="0">
                <a:solidFill>
                  <a:schemeClr val="accent4"/>
                </a:solidFill>
              </a:rPr>
              <a:t>auto-complete</a:t>
            </a:r>
            <a:r>
              <a:rPr lang="en-US" dirty="0"/>
              <a:t>: smart code completion</a:t>
            </a:r>
          </a:p>
          <a:p>
            <a:pPr lvl="1"/>
            <a:r>
              <a:rPr lang="en-US" b="1" dirty="0">
                <a:solidFill>
                  <a:schemeClr val="accent4"/>
                </a:solidFill>
              </a:rPr>
              <a:t>Automation of coding tasks</a:t>
            </a:r>
            <a:r>
              <a:rPr lang="en-US" dirty="0"/>
              <a:t>: refactoring, bug fixing, code generation</a:t>
            </a:r>
          </a:p>
          <a:p>
            <a:pPr lvl="1"/>
            <a:r>
              <a:rPr lang="en-US" dirty="0"/>
              <a:t>Automated </a:t>
            </a:r>
            <a:r>
              <a:rPr lang="en-US" b="1" dirty="0">
                <a:solidFill>
                  <a:schemeClr val="accent4"/>
                </a:solidFill>
              </a:rPr>
              <a:t>test writing </a:t>
            </a:r>
            <a:r>
              <a:rPr lang="en-US" dirty="0"/>
              <a:t>and with auto code coverage</a:t>
            </a:r>
          </a:p>
          <a:p>
            <a:pPr lvl="1"/>
            <a:r>
              <a:rPr lang="en-US" b="1" dirty="0">
                <a:solidFill>
                  <a:schemeClr val="accent4"/>
                </a:solidFill>
              </a:rPr>
              <a:t>Explanation of code</a:t>
            </a:r>
            <a:r>
              <a:rPr lang="en-US" dirty="0"/>
              <a:t>: on-demand AI-generated documentation</a:t>
            </a:r>
          </a:p>
          <a:p>
            <a:pPr lvl="1"/>
            <a:r>
              <a:rPr lang="en-US" dirty="0"/>
              <a:t>Auto </a:t>
            </a:r>
            <a:r>
              <a:rPr lang="en-US" b="1" dirty="0">
                <a:solidFill>
                  <a:schemeClr val="accent4"/>
                </a:solidFill>
              </a:rPr>
              <a:t>code reviews </a:t>
            </a:r>
            <a:r>
              <a:rPr lang="en-US" dirty="0"/>
              <a:t>and AI </a:t>
            </a:r>
            <a:r>
              <a:rPr lang="en-US" b="1" dirty="0">
                <a:solidFill>
                  <a:schemeClr val="accent4"/>
                </a:solidFill>
              </a:rPr>
              <a:t>security checks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021495-5D9A-B7F5-C2E4-733721F71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AI Tools for Developers are Improving!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61ACBA6F-ADBF-398D-8C8E-B10014F2C8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547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E50C7F-FA05-F4A5-94B9-F7C64EBAA9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22BC3D-34CC-7F9B-B194-E3ADD58B2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AI-Powered 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970F8-F799-6FA5-C000-D2828756FB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Layers of AI-powered coding: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A53411-357C-2109-8D3D-6A63D935113A}"/>
              </a:ext>
            </a:extLst>
          </p:cNvPr>
          <p:cNvSpPr txBox="1"/>
          <p:nvPr/>
        </p:nvSpPr>
        <p:spPr>
          <a:xfrm>
            <a:off x="1504985" y="2222070"/>
            <a:ext cx="7397739" cy="772107"/>
          </a:xfrm>
          <a:prstGeom prst="rect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000" tIns="108000" rIns="108000" bIns="108000">
            <a:spAutoFit/>
          </a:bodyPr>
          <a:lstStyle/>
          <a:p>
            <a:pPr marL="0" lvl="1" algn="ctr"/>
            <a:r>
              <a:rPr lang="en-US" sz="3600" b="1" dirty="0">
                <a:effectLst>
                  <a:outerShdw blurRad="38100" dist="38100" dir="2700000" algn="tl">
                    <a:schemeClr val="bg2">
                      <a:alpha val="43000"/>
                    </a:schemeClr>
                  </a:outerShdw>
                </a:effectLst>
              </a:rPr>
              <a:t>AI Chatbots </a:t>
            </a:r>
            <a:r>
              <a:rPr lang="en-US" sz="3600" dirty="0">
                <a:effectLst>
                  <a:outerShdw blurRad="38100" dist="38100" dir="2700000" algn="tl">
                    <a:schemeClr val="bg2">
                      <a:alpha val="43000"/>
                    </a:schemeClr>
                  </a:outerShdw>
                </a:effectLst>
              </a:rPr>
              <a:t>(like ChatGPT)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8015A2-7372-4E30-2D91-C60560F083CA}"/>
              </a:ext>
            </a:extLst>
          </p:cNvPr>
          <p:cNvSpPr txBox="1"/>
          <p:nvPr/>
        </p:nvSpPr>
        <p:spPr>
          <a:xfrm>
            <a:off x="1504985" y="3879641"/>
            <a:ext cx="7397739" cy="772107"/>
          </a:xfrm>
          <a:prstGeom prst="rect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000" tIns="108000" rIns="108000" bIns="108000">
            <a:spAutoFit/>
          </a:bodyPr>
          <a:lstStyle/>
          <a:p>
            <a:pPr marL="0" lvl="1" algn="ctr"/>
            <a:r>
              <a:rPr lang="en-US" sz="3600" b="1" dirty="0">
                <a:effectLst>
                  <a:outerShdw blurRad="38100" dist="38100" dir="2700000" algn="tl">
                    <a:schemeClr val="bg2">
                      <a:alpha val="43000"/>
                    </a:schemeClr>
                  </a:outerShdw>
                </a:effectLst>
              </a:rPr>
              <a:t>AI Coding Assistants </a:t>
            </a:r>
            <a:r>
              <a:rPr lang="en-US" sz="3600" dirty="0">
                <a:effectLst>
                  <a:outerShdw blurRad="38100" dist="38100" dir="2700000" algn="tl">
                    <a:schemeClr val="bg2">
                      <a:alpha val="43000"/>
                    </a:schemeClr>
                  </a:outerShdw>
                </a:effectLst>
              </a:rPr>
              <a:t>(like Cursor)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612BCB-5B75-1032-FB80-CD33E8FE9064}"/>
              </a:ext>
            </a:extLst>
          </p:cNvPr>
          <p:cNvSpPr txBox="1"/>
          <p:nvPr/>
        </p:nvSpPr>
        <p:spPr>
          <a:xfrm>
            <a:off x="1504985" y="5537213"/>
            <a:ext cx="7397739" cy="772107"/>
          </a:xfrm>
          <a:prstGeom prst="rect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000" tIns="108000" rIns="108000" bIns="108000">
            <a:spAutoFit/>
          </a:bodyPr>
          <a:lstStyle/>
          <a:p>
            <a:pPr marL="0" lvl="1" algn="ctr"/>
            <a:r>
              <a:rPr lang="en-US" sz="3600" b="1" dirty="0">
                <a:effectLst>
                  <a:outerShdw blurRad="38100" dist="38100" dir="2700000" algn="tl">
                    <a:schemeClr val="bg2">
                      <a:alpha val="43000"/>
                    </a:schemeClr>
                  </a:outerShdw>
                </a:effectLst>
              </a:rPr>
              <a:t>AI Developer Agents </a:t>
            </a:r>
            <a:r>
              <a:rPr lang="en-US" sz="3600" dirty="0">
                <a:effectLst>
                  <a:outerShdw blurRad="38100" dist="38100" dir="2700000" algn="tl">
                    <a:schemeClr val="bg2">
                      <a:alpha val="43000"/>
                    </a:schemeClr>
                  </a:outerShdw>
                </a:effectLst>
              </a:rPr>
              <a:t>(like Devin)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AD74EAE6-5D57-DE03-CA6B-2ABE28BCAFF8}"/>
              </a:ext>
            </a:extLst>
          </p:cNvPr>
          <p:cNvSpPr/>
          <p:nvPr/>
        </p:nvSpPr>
        <p:spPr bwMode="auto">
          <a:xfrm>
            <a:off x="5059838" y="3240734"/>
            <a:ext cx="288032" cy="453906"/>
          </a:xfrm>
          <a:prstGeom prst="downArrow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000" tIns="108000" rIns="108000" bIns="108000">
            <a:noAutofit/>
          </a:bodyPr>
          <a:lstStyle/>
          <a:p>
            <a:endParaRPr lang="en-US" dirty="0">
              <a:solidFill>
                <a:schemeClr val="dk1"/>
              </a:solidFill>
              <a:effectLst>
                <a:outerShdw blurRad="38100" dist="38100" dir="2700000" algn="tl">
                  <a:schemeClr val="bg2">
                    <a:alpha val="43000"/>
                  </a:schemeClr>
                </a:outerShdw>
              </a:effectLst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DF4D43D1-93D7-A5D7-0F0B-9B0D939D75EA}"/>
              </a:ext>
            </a:extLst>
          </p:cNvPr>
          <p:cNvSpPr/>
          <p:nvPr/>
        </p:nvSpPr>
        <p:spPr bwMode="auto">
          <a:xfrm>
            <a:off x="5059838" y="4898305"/>
            <a:ext cx="288032" cy="453906"/>
          </a:xfrm>
          <a:prstGeom prst="downArrow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000" tIns="108000" rIns="108000" bIns="108000">
            <a:noAutofit/>
          </a:bodyPr>
          <a:lstStyle/>
          <a:p>
            <a:endParaRPr lang="en-US" dirty="0">
              <a:solidFill>
                <a:schemeClr val="dk1"/>
              </a:solidFill>
              <a:effectLst>
                <a:outerShdw blurRad="38100" dist="38100" dir="2700000" algn="tl">
                  <a:schemeClr val="bg2">
                    <a:alpha val="43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085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8088410-F44E-8356-6CBD-7CC174F3C62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4619974" y="3526033"/>
            <a:ext cx="7091062" cy="623047"/>
          </a:xfrm>
        </p:spPr>
        <p:txBody>
          <a:bodyPr/>
          <a:lstStyle/>
          <a:p>
            <a:r>
              <a:rPr lang="en-GB"/>
              <a:t>ChatGPT, Claude and Others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6FA78E-201F-58DB-E86F-CB747EB8773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5501695" y="1628800"/>
            <a:ext cx="5327620" cy="1770797"/>
          </a:xfrm>
        </p:spPr>
        <p:txBody>
          <a:bodyPr/>
          <a:lstStyle/>
          <a:p>
            <a:r>
              <a:rPr lang="en-US"/>
              <a:t>AI Chatbots for Coding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D6E63-B270-6E8D-1C3B-43F5590777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8" descr="A computer screen with a yellow square with a yellow square with a black text&#10;&#10;Description automatically generated with medium confidence">
            <a:extLst>
              <a:ext uri="{FF2B5EF4-FFF2-40B4-BE49-F238E27FC236}">
                <a16:creationId xmlns:a16="http://schemas.microsoft.com/office/drawing/2014/main" id="{99ACB8FB-8943-B70D-EF15-F125BEDA4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272" y="1902390"/>
            <a:ext cx="2231288" cy="2231288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47713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F710E0-D9D7-7AC8-2DCB-732E27392B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E6B93-FD11-F498-7643-5AA7552E2A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08715" cy="556112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AI chatbots </a:t>
            </a:r>
            <a:r>
              <a:rPr lang="en-US" dirty="0"/>
              <a:t>(like ChatGPT and Claude) can write code by text prompts</a:t>
            </a:r>
          </a:p>
          <a:p>
            <a:pPr lvl="1"/>
            <a:r>
              <a:rPr lang="en-US" dirty="0"/>
              <a:t>AI prompt → get the code → copy/paste it into your project</a:t>
            </a:r>
          </a:p>
          <a:p>
            <a:pPr>
              <a:spcBef>
                <a:spcPts val="1200"/>
              </a:spcBef>
            </a:pPr>
            <a:r>
              <a:rPr lang="en-US" dirty="0"/>
              <a:t>Leaders: </a:t>
            </a:r>
            <a:r>
              <a:rPr lang="en-US" b="1" dirty="0">
                <a:solidFill>
                  <a:schemeClr val="accent4"/>
                </a:solidFill>
              </a:rPr>
              <a:t>Claude 3.5 Sonnet</a:t>
            </a:r>
            <a:r>
              <a:rPr lang="en-US" dirty="0"/>
              <a:t>, </a:t>
            </a:r>
            <a:r>
              <a:rPr lang="en-US" b="1" dirty="0">
                <a:solidFill>
                  <a:schemeClr val="accent4"/>
                </a:solidFill>
              </a:rPr>
              <a:t>ChatGPT 4o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4"/>
                </a:solidFill>
              </a:rPr>
              <a:t>ChatGPT o1</a:t>
            </a:r>
            <a:endParaRPr lang="en-US" dirty="0">
              <a:solidFill>
                <a:schemeClr val="accent4"/>
              </a:solidFill>
            </a:endParaRP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https://livebench.ai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AI chatbots are the underlying </a:t>
            </a:r>
            <a:r>
              <a:rPr lang="en-US" b="1" dirty="0">
                <a:solidFill>
                  <a:schemeClr val="accent4"/>
                </a:solidFill>
              </a:rPr>
              <a:t>building blocks </a:t>
            </a:r>
            <a:r>
              <a:rPr lang="en-US" dirty="0"/>
              <a:t>of AI-powered code assistants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2834B6-C835-5E1C-73BD-19EC23A4F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4" y="100750"/>
            <a:ext cx="10800601" cy="882654"/>
          </a:xfrm>
        </p:spPr>
        <p:txBody>
          <a:bodyPr/>
          <a:lstStyle/>
          <a:p>
            <a:r>
              <a:rPr lang="en-US" dirty="0"/>
              <a:t>AI Chatbots for Coding Get Smarter</a:t>
            </a:r>
          </a:p>
        </p:txBody>
      </p:sp>
    </p:spTree>
    <p:extLst>
      <p:ext uri="{BB962C8B-B14F-4D97-AF65-F5344CB8AC3E}">
        <p14:creationId xmlns:p14="http://schemas.microsoft.com/office/powerpoint/2010/main" val="222653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EA03D9-174E-FCC3-5213-685F714D9B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312EF-6B84-44DD-0942-8106E4326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AI prompt for simple coding assistance: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F5D1F3-E168-BE75-6C45-7243E9114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AI Prompt for Coding</a:t>
            </a:r>
          </a:p>
        </p:txBody>
      </p:sp>
      <p:sp>
        <p:nvSpPr>
          <p:cNvPr id="8" name="Code Box 1">
            <a:extLst>
              <a:ext uri="{FF2B5EF4-FFF2-40B4-BE49-F238E27FC236}">
                <a16:creationId xmlns:a16="http://schemas.microsoft.com/office/drawing/2014/main" id="{6B2DBCED-2F5C-F6A9-48AD-3E3E1E24E445}"/>
              </a:ext>
            </a:extLst>
          </p:cNvPr>
          <p:cNvSpPr txBox="1">
            <a:spLocks/>
          </p:cNvSpPr>
          <p:nvPr/>
        </p:nvSpPr>
        <p:spPr>
          <a:xfrm>
            <a:off x="621803" y="1957472"/>
            <a:ext cx="10945218" cy="10798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1950" indent="-36195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400" b="0" i="0" kern="1200">
                <a:solidFill>
                  <a:schemeClr val="bg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80962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200" b="0" i="0" kern="1200">
                <a:solidFill>
                  <a:schemeClr val="bg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125730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000" b="0" i="0" kern="1200">
                <a:solidFill>
                  <a:schemeClr val="bg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70497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800" b="0" i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1526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600" b="0" i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800" b="1" dirty="0">
                <a:latin typeface="Consolas" pitchFamily="49" charset="0"/>
              </a:rPr>
              <a:t>Write a JavaScript function Fib(n) to return the n-</a:t>
            </a:r>
            <a:r>
              <a:rPr lang="en-US" sz="2800" b="1" dirty="0" err="1">
                <a:latin typeface="Consolas" pitchFamily="49" charset="0"/>
              </a:rPr>
              <a:t>th</a:t>
            </a:r>
            <a:r>
              <a:rPr lang="en-US" sz="2800" b="1" dirty="0">
                <a:latin typeface="Consolas" pitchFamily="49" charset="0"/>
              </a:rPr>
              <a:t> Fibonacci number.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E9742A-ABE7-DF85-99CA-F34F2C563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166" y="3717424"/>
            <a:ext cx="8562975" cy="26860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D47A7F10-78C7-4457-3E18-125377A1997D}"/>
              </a:ext>
            </a:extLst>
          </p:cNvPr>
          <p:cNvSpPr/>
          <p:nvPr/>
        </p:nvSpPr>
        <p:spPr bwMode="auto">
          <a:xfrm>
            <a:off x="5590653" y="3211444"/>
            <a:ext cx="287735" cy="385689"/>
          </a:xfrm>
          <a:prstGeom prst="downArrow">
            <a:avLst/>
          </a:prstGeom>
          <a:solidFill>
            <a:schemeClr val="accent6">
              <a:lumMod val="50000"/>
              <a:alpha val="89804"/>
            </a:schemeClr>
          </a:solidFill>
          <a:ln w="19050">
            <a:solidFill>
              <a:schemeClr val="bg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DEDE90C4-3EF2-064E-3A75-272EE5890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2444" y="4272273"/>
            <a:ext cx="4015792" cy="1227675"/>
          </a:xfrm>
          <a:prstGeom prst="wedgeRoundRectCallout">
            <a:avLst>
              <a:gd name="adj1" fmla="val -69744"/>
              <a:gd name="adj2" fmla="val 44875"/>
              <a:gd name="adj3" fmla="val 16667"/>
            </a:avLst>
          </a:prstGeom>
          <a:solidFill>
            <a:schemeClr val="accent6">
              <a:lumMod val="50000"/>
              <a:alpha val="89804"/>
            </a:schemeClr>
          </a:solidFill>
          <a:ln w="19050">
            <a:solidFill>
              <a:schemeClr val="bg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Typically, ChatGPT generates a </a:t>
            </a:r>
            <a:r>
              <a:rPr lang="en-US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 file</a:t>
            </a:r>
            <a:endParaRPr lang="bg-BG" sz="28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024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SoftUni AI">
  <a:themeElements>
    <a:clrScheme name="SoftUni AI">
      <a:dk1>
        <a:srgbClr val="234465"/>
      </a:dk1>
      <a:lt1>
        <a:srgbClr val="63C5B0"/>
      </a:lt1>
      <a:dk2>
        <a:srgbClr val="192F46"/>
      </a:dk2>
      <a:lt2>
        <a:srgbClr val="FFFFFF"/>
      </a:lt2>
      <a:accent1>
        <a:srgbClr val="784EF9"/>
      </a:accent1>
      <a:accent2>
        <a:srgbClr val="4F8DB2"/>
      </a:accent2>
      <a:accent3>
        <a:srgbClr val="44A9F8"/>
      </a:accent3>
      <a:accent4>
        <a:srgbClr val="FFD999"/>
      </a:accent4>
      <a:accent5>
        <a:srgbClr val="4B4A4F"/>
      </a:accent5>
      <a:accent6>
        <a:srgbClr val="98D8CB"/>
      </a:accent6>
      <a:hlink>
        <a:srgbClr val="98D8CB"/>
      </a:hlink>
      <a:folHlink>
        <a:srgbClr val="55BEA9"/>
      </a:folHlink>
    </a:clrScheme>
    <a:fontScheme name="SoftUni AI">
      <a:majorFont>
        <a:latin typeface="Montserrat Bold"/>
        <a:ea typeface="Calibri"/>
        <a:cs typeface=""/>
      </a:majorFont>
      <a:minorFont>
        <a:latin typeface="Roboto"/>
        <a:ea typeface="Calibr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vetlina_temp.potx" id="{C5341F4D-86DA-49F3-8973-065B872F5DBB}" vid="{8005D38C-3217-41DE-B2D0-6D18E4389034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E63F92689E2344800622A05AA3C338" ma:contentTypeVersion="18" ma:contentTypeDescription="Create a new document." ma:contentTypeScope="" ma:versionID="8b3b91c10ae4ded6346f94cf0d666012">
  <xsd:schema xmlns:xsd="http://www.w3.org/2001/XMLSchema" xmlns:xs="http://www.w3.org/2001/XMLSchema" xmlns:p="http://schemas.microsoft.com/office/2006/metadata/properties" xmlns:ns2="d0d25b69-8e68-4841-9284-bd8f9504d222" xmlns:ns3="b7aee57a-33bc-479a-b375-2a9789967078" targetNamespace="http://schemas.microsoft.com/office/2006/metadata/properties" ma:root="true" ma:fieldsID="c7e6442cb5abeb5ea84ce9d48cd96538" ns2:_="" ns3:_="">
    <xsd:import namespace="d0d25b69-8e68-4841-9284-bd8f9504d222"/>
    <xsd:import namespace="b7aee57a-33bc-479a-b375-2a97899670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d25b69-8e68-4841-9284-bd8f9504d2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0f6b91ac-d40f-491d-bfb0-a181f55199d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aee57a-33bc-479a-b375-2a9789967078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41702ac2-5cad-44d0-a773-a4e3f245150e}" ma:internalName="TaxCatchAll" ma:showField="CatchAllData" ma:web="b7aee57a-33bc-479a-b375-2a978996707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7aee57a-33bc-479a-b375-2a9789967078" xsi:nil="true"/>
    <lcf76f155ced4ddcb4097134ff3c332f xmlns="d0d25b69-8e68-4841-9284-bd8f9504d222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F14A640-A01C-4552-A616-6CE9E90D6A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d25b69-8e68-4841-9284-bd8f9504d222"/>
    <ds:schemaRef ds:uri="b7aee57a-33bc-479a-b375-2a97899670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73CD36-4F48-4AD8-B46C-49DE08E6AC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CC6AC7F-F4C9-4C02-9C8E-00B5F4588C84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dcmitype/"/>
    <ds:schemaRef ds:uri="b7aee57a-33bc-479a-b375-2a9789967078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d0d25b69-8e68-4841-9284-bd8f9504d222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6077</TotalTime>
  <Words>1662</Words>
  <Application>Microsoft Office PowerPoint</Application>
  <PresentationFormat>Custom</PresentationFormat>
  <Paragraphs>260</Paragraphs>
  <Slides>38</Slides>
  <Notes>5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Consolas</vt:lpstr>
      <vt:lpstr>Montserrat Bold</vt:lpstr>
      <vt:lpstr>Montserrat Medium</vt:lpstr>
      <vt:lpstr>Roboto</vt:lpstr>
      <vt:lpstr>Wingdings</vt:lpstr>
      <vt:lpstr>Wingdings 2</vt:lpstr>
      <vt:lpstr>SoftUni AI</vt:lpstr>
      <vt:lpstr>Software Engineers in the AI Era</vt:lpstr>
      <vt:lpstr>Table of Contents</vt:lpstr>
      <vt:lpstr>About Svetlin Nakov</vt:lpstr>
      <vt:lpstr>AI Tools for Developers</vt:lpstr>
      <vt:lpstr>AI Tools for Developers are Improving!</vt:lpstr>
      <vt:lpstr>Evolution of AI-Powered Coding</vt:lpstr>
      <vt:lpstr>AI Chatbots for Coding</vt:lpstr>
      <vt:lpstr>AI Chatbots for Coding Get Smarter</vt:lpstr>
      <vt:lpstr>Sample AI Prompt for Coding</vt:lpstr>
      <vt:lpstr>Claude 3.5 Sonnet – Example</vt:lpstr>
      <vt:lpstr>AI Coding Assistants</vt:lpstr>
      <vt:lpstr>AI Coding Assistants (like Cursor AI)</vt:lpstr>
      <vt:lpstr>AI Coding Assistants in Action</vt:lpstr>
      <vt:lpstr>AI Developer Agents</vt:lpstr>
      <vt:lpstr>AI Developer Agents</vt:lpstr>
      <vt:lpstr>AI Developer Agent – Example</vt:lpstr>
      <vt:lpstr>AI Developer Agents: When?</vt:lpstr>
      <vt:lpstr>Take a Break</vt:lpstr>
      <vt:lpstr>AI is a Tool for Developers</vt:lpstr>
      <vt:lpstr>AI Empowers, Don't Replace Devs!</vt:lpstr>
      <vt:lpstr>Humans in the AI-Development Era</vt:lpstr>
      <vt:lpstr>Shifting Developer Skillsets</vt:lpstr>
      <vt:lpstr>Shifting Developer Skillsets</vt:lpstr>
      <vt:lpstr>Traditional vs. Modern Developer Skillset</vt:lpstr>
      <vt:lpstr>New Roles in Software Development</vt:lpstr>
      <vt:lpstr>Developer Job Market</vt:lpstr>
      <vt:lpstr>Developer Job Market – Evolution</vt:lpstr>
      <vt:lpstr>More Examples</vt:lpstr>
      <vt:lpstr>The "switch-case" Conditional Statement</vt:lpstr>
      <vt:lpstr>Goods vs. Services</vt:lpstr>
      <vt:lpstr>Pitching Your Product</vt:lpstr>
      <vt:lpstr>PowerPoint Presentation</vt:lpstr>
      <vt:lpstr>Additional Resources</vt:lpstr>
      <vt:lpstr>Summary</vt:lpstr>
      <vt:lpstr>Questions?</vt:lpstr>
      <vt:lpstr>SoftUni AI</vt:lpstr>
      <vt:lpstr>License</vt:lpstr>
      <vt:lpstr>Trainings @ SoftUni AI</vt:lpstr>
    </vt:vector>
  </TitlesOfParts>
  <Manager/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AI Presentation</dc:title>
  <dc:subject>AI Course</dc:subject>
  <dc:creator>SoftUni AI</dc:creator>
  <cp:keywords>SoftUni AI; SoftUni; course; AI</cp:keywords>
  <dc:description>© SoftUni AI – https://ai.softuni.bg
© Software University – https://softuni.bg
Copyrighted document. Unauthorized copy, reproduction or use is not permitted.</dc:description>
  <cp:lastModifiedBy>Svetlin Nakov</cp:lastModifiedBy>
  <cp:revision>134</cp:revision>
  <dcterms:created xsi:type="dcterms:W3CDTF">2020-05-22T09:36:57Z</dcterms:created>
  <dcterms:modified xsi:type="dcterms:W3CDTF">2024-10-07T14:43:03Z</dcterms:modified>
  <cp:category>AI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ContentTypeId">
    <vt:lpwstr>0x010100B4E63F92689E2344800622A05AA3C338</vt:lpwstr>
  </property>
</Properties>
</file>