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39" r:id="rId6"/>
    <p:sldId id="523" r:id="rId7"/>
    <p:sldId id="531" r:id="rId8"/>
    <p:sldId id="540" r:id="rId9"/>
    <p:sldId id="552" r:id="rId10"/>
    <p:sldId id="583" r:id="rId11"/>
    <p:sldId id="584" r:id="rId12"/>
    <p:sldId id="585" r:id="rId13"/>
    <p:sldId id="582" r:id="rId14"/>
    <p:sldId id="500" r:id="rId15"/>
    <p:sldId id="581" r:id="rId16"/>
    <p:sldId id="502" r:id="rId17"/>
    <p:sldId id="503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579" r:id="rId30"/>
    <p:sldId id="586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507" r:id="rId41"/>
    <p:sldId id="486" r:id="rId42"/>
    <p:sldId id="487" r:id="rId43"/>
    <p:sldId id="488" r:id="rId44"/>
    <p:sldId id="508" r:id="rId45"/>
    <p:sldId id="494" r:id="rId46"/>
    <p:sldId id="577" r:id="rId47"/>
    <p:sldId id="489" r:id="rId48"/>
    <p:sldId id="289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522"/>
            <p14:sldId id="539"/>
            <p14:sldId id="523"/>
            <p14:sldId id="531"/>
            <p14:sldId id="540"/>
            <p14:sldId id="552"/>
            <p14:sldId id="583"/>
            <p14:sldId id="584"/>
            <p14:sldId id="585"/>
            <p14:sldId id="582"/>
            <p14:sldId id="500"/>
            <p14:sldId id="581"/>
            <p14:sldId id="502"/>
            <p14:sldId id="503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  <p14:sldId id="497"/>
            <p14:sldId id="471"/>
            <p14:sldId id="472"/>
            <p14:sldId id="579"/>
            <p14:sldId id="586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  <p14:sldId id="494"/>
          </p14:sldIdLst>
        </p14:section>
        <p14:section name="Conclusion" id="{E5D38F90-EA9B-40C4-BC0D-66DEDBA59E45}">
          <p14:sldIdLst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770"/>
    <a:srgbClr val="DAA600"/>
    <a:srgbClr val="3A828E"/>
    <a:srgbClr val="6999A3"/>
    <a:srgbClr val="5E919B"/>
    <a:srgbClr val="A6C4E2"/>
    <a:srgbClr val="38808C"/>
    <a:srgbClr val="32737E"/>
    <a:srgbClr val="2F6B75"/>
    <a:srgbClr val="4193A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533" autoAdjust="0"/>
  </p:normalViewPr>
  <p:slideViewPr>
    <p:cSldViewPr>
      <p:cViewPr varScale="1">
        <p:scale>
          <a:sx n="79" d="100"/>
          <a:sy n="79" d="100"/>
        </p:scale>
        <p:origin x="91" y="1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09-Mar-21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B919-57B7-43EE-923B-47CD1BCC5E4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4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1AD6-C806-4CAD-AF88-AA5249853113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063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490F-9D11-42CC-8491-8C2F42C82AFA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79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8ECA-3BB6-4837-BF0B-20845B0DA4E8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6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9616C-21CC-4797-8C19-E5E4D683612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07CA-24F7-4ED9-9F14-F3B2B55AFBE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48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C548-9281-4E1B-A184-7A74EAA18E99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19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42C7-9453-4323-AFC6-2C85996B7EE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43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1F20-AEAC-491D-97B1-F852BCF45030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10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B3E5-FCBF-4ED0-A7BD-94EC6921C12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818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3439-94B5-44A1-9B83-2CC74A2BD406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84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545F-4F35-44C0-ADF2-9E801D7D5E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60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F3192-C115-42DA-A369-743224A2D31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91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F502-03A6-4437-8E9D-6346659D334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387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98A6-06C2-47C5-92F0-A25A42BD81D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1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785D3E-868C-4C91-9A7A-A96175747AC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925C-9046-4E97-ACDF-C120BD578AC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04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F2D4-7386-4A86-BAD3-DC6136AA6AB0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31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3FC4-C20C-43EF-9935-0B3C9AD85DAF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86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F27B-316F-4435-A5F2-AE7CB86DE7C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1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497B-5FBF-4FB5-B4A9-73C39C4DA78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20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AE34-D0F8-4A05-A093-BD26CBFDE07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38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9E1A-ED24-4501-BF41-65A4BB17C8C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106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D81F5C-39EF-48A4-BCAD-F18FBDB544C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52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4F25-28B8-4A7D-819E-CBCB1C4B97E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38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8BFF-9268-46FF-8D52-6E4122750A3A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7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D634-2858-4D8C-B57D-B821E5563304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71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CDE4-457E-47F5-9022-2308AAEEFD46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37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E30C-D280-4A77-8596-0F3DC2AE5F1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2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32EE1-D835-46C3-9D95-1E706323118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482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B448-5699-4619-ABF8-2ABBD581CDD4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5423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00E0-D9A9-49B7-8C19-7FEF20797B7F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44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BEFC-D7DA-4F30-955C-F5A74B110BBC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64E2-61C4-4BD7-970F-3678ACAF858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48AB-B4D9-4B3C-A629-B401D604CA04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0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2573-CCEF-4869-98DE-F958728A3856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9197-23F6-439F-BEB1-585923657A66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31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E6C5-4AB5-4855-8C6E-7CFE43BACB57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0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543284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5432840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817" y="2773428"/>
            <a:ext cx="5437955" cy="20237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01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Bottom">
            <a:extLst>
              <a:ext uri="{FF2B5EF4-FFF2-40B4-BE49-F238E27FC236}">
                <a16:creationId xmlns:a16="http://schemas.microsoft.com/office/drawing/2014/main" id="{40A7DD93-1955-4C46-BE0C-1BA6F306BB3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Rectangle Bottom Copyright">
            <a:extLst>
              <a:ext uri="{FF2B5EF4-FFF2-40B4-BE49-F238E27FC236}">
                <a16:creationId xmlns:a16="http://schemas.microsoft.com/office/drawing/2014/main" id="{57A2AA11-15F2-40ED-B6A7-35907756C63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kern="1200" noProof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bg-BG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Защитен авторски документ. Нелегалното копиране и разпространение се преследва от закона.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399641C-0D14-4ADE-BCD2-22D0DE8191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94DD4-EFE9-46CB-A38C-CDEAC2D7A2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2374" y="2121844"/>
            <a:ext cx="8819896" cy="2365266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73F8900-B9C1-4211-8C62-7FE0F2685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684212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874B7EF-786D-4CB7-A6E2-CAA4AA6AEA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5E84E69E-6CC8-4A1F-9120-E077E13FBC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675" y="100750"/>
            <a:ext cx="9010153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052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315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14451"/>
            <a:ext cx="11817790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94F16-D8EB-49FA-BC77-F1E461F68B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2564" y="1476081"/>
            <a:ext cx="1444877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Slide Body Text">
            <a:extLst>
              <a:ext uri="{FF2B5EF4-FFF2-40B4-BE49-F238E27FC236}">
                <a16:creationId xmlns:a16="http://schemas.microsoft.com/office/drawing/2014/main" id="{398CA7AB-F2E8-49AF-BDAF-F1794F2B56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988840"/>
            <a:ext cx="10958580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0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ngimg.com/download/28849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73270" y="6189708"/>
            <a:ext cx="2950749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73270" y="5807428"/>
            <a:ext cx="2950749" cy="382788"/>
          </a:xfrm>
        </p:spPr>
        <p:txBody>
          <a:bodyPr/>
          <a:lstStyle/>
          <a:p>
            <a:r>
              <a:rPr lang="bg-BG" noProof="1"/>
              <a:t>Софтуерен университет</a:t>
            </a:r>
            <a:endParaRPr lang="en-US" noProof="1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5432840" cy="444793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5432840" cy="506796"/>
          </a:xfrm>
        </p:spPr>
        <p:txBody>
          <a:bodyPr/>
          <a:lstStyle/>
          <a:p>
            <a:r>
              <a:rPr lang="bg-BG" dirty="0"/>
              <a:t>СофтУни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395084B-6A4A-4B64-80A8-5433568BD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572" y="1308887"/>
            <a:ext cx="10962447" cy="1217284"/>
          </a:xfrm>
        </p:spPr>
        <p:txBody>
          <a:bodyPr/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572" y="254857"/>
            <a:ext cx="10962447" cy="953212"/>
          </a:xfrm>
        </p:spPr>
        <p:txBody>
          <a:bodyPr/>
          <a:lstStyle/>
          <a:p>
            <a:r>
              <a:rPr lang="bg-BG"/>
              <a:t>По-сложни </a:t>
            </a:r>
            <a:r>
              <a:rPr lang="bg-BG" dirty="0"/>
              <a:t>проверки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Дебъгване</a:t>
            </a:r>
            <a:r>
              <a:rPr lang="bg-BG" dirty="0"/>
              <a:t> == процес на проследяване на изпълнението на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6" y="4342196"/>
            <a:ext cx="2167605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b="1" dirty="0">
                <a:solidFill>
                  <a:srgbClr val="DAA600"/>
                </a:solidFill>
              </a:rPr>
              <a:t>[F5]</a:t>
            </a:r>
            <a:r>
              <a:rPr lang="bg-BG" sz="3000" b="1" dirty="0">
                <a:solidFill>
                  <a:srgbClr val="DAA600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дебъг </a:t>
            </a: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b="1" dirty="0">
                <a:solidFill>
                  <a:srgbClr val="DAA600"/>
                </a:solidFill>
              </a:rPr>
              <a:t>[</a:t>
            </a:r>
            <a:r>
              <a:rPr lang="bg-BG" sz="3000" b="1" dirty="0">
                <a:solidFill>
                  <a:srgbClr val="DAA600"/>
                </a:solidFill>
              </a:rPr>
              <a:t>F</a:t>
            </a:r>
            <a:r>
              <a:rPr lang="en-US" sz="3000" b="1" dirty="0">
                <a:solidFill>
                  <a:srgbClr val="DAA600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DAA600"/>
                </a:solidFill>
              </a:rPr>
              <a:t>[F9]</a:t>
            </a:r>
            <a:r>
              <a:rPr lang="bg-BG" sz="3000" b="1" dirty="0">
                <a:solidFill>
                  <a:srgbClr val="DAA600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b="1" dirty="0">
                <a:solidFill>
                  <a:srgbClr val="DAA600"/>
                </a:solidFill>
              </a:rPr>
              <a:t>[F5]</a:t>
            </a:r>
            <a:endParaRPr lang="bg-BG" sz="3000" b="1" dirty="0">
              <a:solidFill>
                <a:srgbClr val="DAA600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85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Проверка за множество стойности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</a:p>
        </p:txBody>
      </p:sp>
      <p:sp>
        <p:nvSpPr>
          <p:cNvPr id="6" name="Текстово поле 2">
            <a:extLst>
              <a:ext uri="{FF2B5EF4-FFF2-40B4-BE49-F238E27FC236}">
                <a16:creationId xmlns:a16="http://schemas.microsoft.com/office/drawing/2014/main" id="{960AE752-641E-4E20-AE54-5577037AD92B}"/>
              </a:ext>
            </a:extLst>
          </p:cNvPr>
          <p:cNvSpPr txBox="1"/>
          <p:nvPr/>
        </p:nvSpPr>
        <p:spPr>
          <a:xfrm>
            <a:off x="4870276" y="1636267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switch-case</a:t>
            </a:r>
            <a:r>
              <a:rPr lang="bg-BG" sz="3200" dirty="0"/>
              <a:t> 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35494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2132856"/>
            <a:ext cx="2570320" cy="1512168"/>
          </a:xfrm>
          <a:prstGeom prst="wedgeRoundRectCallout">
            <a:avLst>
              <a:gd name="adj1" fmla="val -66531"/>
              <a:gd name="adj2" fmla="val -3939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96952"/>
            <a:ext cx="3544741" cy="1512168"/>
          </a:xfrm>
          <a:prstGeom prst="wedgeRoundRectCallout">
            <a:avLst>
              <a:gd name="adj1" fmla="val 66214"/>
              <a:gd name="adj2" fmla="val -3240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</a:rPr>
              <a:t>Изброяване</a:t>
            </a:r>
            <a:r>
              <a:rPr lang="bg-BG" sz="2800" b="1" dirty="0">
                <a:solidFill>
                  <a:srgbClr val="FFFFFF"/>
                </a:solidFill>
              </a:rPr>
              <a:t> на </a:t>
            </a:r>
            <a:r>
              <a:rPr lang="bg-BG" sz="2800" b="1">
                <a:solidFill>
                  <a:srgbClr val="FFFFFF"/>
                </a:solidFill>
              </a:rPr>
              <a:t>условия </a:t>
            </a:r>
            <a:r>
              <a:rPr lang="en-US" sz="2800" b="1">
                <a:solidFill>
                  <a:srgbClr val="FFFFFF"/>
                </a:solidFill>
              </a:rPr>
              <a:t>(</a:t>
            </a:r>
            <a:r>
              <a:rPr lang="bg-BG" sz="2800" b="1">
                <a:solidFill>
                  <a:srgbClr val="FFFFFF"/>
                </a:solidFill>
              </a:rPr>
              <a:t>стойности</a:t>
            </a:r>
            <a:r>
              <a:rPr lang="en-US" sz="2800" b="1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07784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13776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4177703"/>
            <a:ext cx="4497386" cy="1484173"/>
          </a:xfrm>
          <a:prstGeom prst="wedgeRoundRectCallout">
            <a:avLst>
              <a:gd name="adj1" fmla="val -59972"/>
              <a:gd name="adj2" fmla="val 340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няма съвпадение с нито един случай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Ден от седмицата –</a:t>
            </a:r>
            <a:r>
              <a:rPr lang="en-US"/>
              <a:t> </a:t>
            </a:r>
            <a:r>
              <a:rPr lang="bg-BG"/>
              <a:t>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35E29B-B245-4B54-B4F6-5EE9180C52EC}"/>
              </a:ext>
            </a:extLst>
          </p:cNvPr>
          <p:cNvGrpSpPr/>
          <p:nvPr/>
        </p:nvGrpSpPr>
        <p:grpSpPr>
          <a:xfrm>
            <a:off x="693812" y="4954901"/>
            <a:ext cx="2744770" cy="556306"/>
            <a:chOff x="1350319" y="4665786"/>
            <a:chExt cx="2744770" cy="55630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518A9C-CCB6-4BB8-B14A-D50A84511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536" y="4665786"/>
              <a:ext cx="1585553" cy="55630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CB295D-8445-4E4A-9E35-A8E18073C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319" y="4670269"/>
              <a:ext cx="551315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7">
              <a:extLst>
                <a:ext uri="{FF2B5EF4-FFF2-40B4-BE49-F238E27FC236}">
                  <a16:creationId xmlns:a16="http://schemas.microsoft.com/office/drawing/2014/main" id="{B9EA2D54-AC22-4B93-ABB0-C32609D3DCAD}"/>
                </a:ext>
              </a:extLst>
            </p:cNvPr>
            <p:cNvSpPr/>
            <p:nvPr/>
          </p:nvSpPr>
          <p:spPr>
            <a:xfrm>
              <a:off x="2052135" y="482963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ADFAD1-3FBE-4F59-8AEA-99E0A22903C3}"/>
              </a:ext>
            </a:extLst>
          </p:cNvPr>
          <p:cNvGrpSpPr/>
          <p:nvPr/>
        </p:nvGrpSpPr>
        <p:grpSpPr>
          <a:xfrm>
            <a:off x="4150196" y="4944908"/>
            <a:ext cx="3089465" cy="576293"/>
            <a:chOff x="1310905" y="5652425"/>
            <a:chExt cx="3089465" cy="57629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A8F50-4DAC-4AA1-B2D7-F0C77D87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52425"/>
              <a:ext cx="192786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  <a:cs typeface="Arial" panose="020B0604020202020204" pitchFamily="34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90C946-0C33-48BA-B2F9-33A69D4F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905" y="5666901"/>
              <a:ext cx="551315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7">
              <a:extLst>
                <a:ext uri="{FF2B5EF4-FFF2-40B4-BE49-F238E27FC236}">
                  <a16:creationId xmlns:a16="http://schemas.microsoft.com/office/drawing/2014/main" id="{0965C049-C68E-40BE-A619-A1F971EC2A0D}"/>
                </a:ext>
              </a:extLst>
            </p:cNvPr>
            <p:cNvSpPr/>
            <p:nvPr/>
          </p:nvSpPr>
          <p:spPr>
            <a:xfrm>
              <a:off x="2013915" y="5826271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0C9EBF-EBE3-4472-A504-12FFBBE8833E}"/>
              </a:ext>
            </a:extLst>
          </p:cNvPr>
          <p:cNvGrpSpPr/>
          <p:nvPr/>
        </p:nvGrpSpPr>
        <p:grpSpPr>
          <a:xfrm>
            <a:off x="7966620" y="4944908"/>
            <a:ext cx="2592288" cy="576293"/>
            <a:chOff x="1310905" y="5652425"/>
            <a:chExt cx="2592288" cy="57629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12F41B-E718-4463-BADB-C697E32EF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52425"/>
              <a:ext cx="1430683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  <a:cs typeface="Arial" panose="020B0604020202020204" pitchFamily="34" charset="0"/>
                </a:rPr>
                <a:t>Error</a:t>
              </a:r>
              <a:endParaRPr lang="bg-BG" sz="2800" b="1" dirty="0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53BB72-24E6-4AE8-A68B-F243A4939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905" y="5666901"/>
              <a:ext cx="551315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ight Arrow 7">
              <a:extLst>
                <a:ext uri="{FF2B5EF4-FFF2-40B4-BE49-F238E27FC236}">
                  <a16:creationId xmlns:a16="http://schemas.microsoft.com/office/drawing/2014/main" id="{9365650D-E5C2-4B5F-AC3C-403AAE00DCE1}"/>
                </a:ext>
              </a:extLst>
            </p:cNvPr>
            <p:cNvSpPr/>
            <p:nvPr/>
          </p:nvSpPr>
          <p:spPr>
            <a:xfrm>
              <a:off x="2013915" y="5826271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41965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4488817" cy="5561125"/>
          </a:xfrm>
        </p:spPr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при</a:t>
            </a:r>
            <a:r>
              <a:rPr lang="en-US" sz="3000" dirty="0"/>
              <a:t> </a:t>
            </a:r>
            <a:r>
              <a:rPr lang="bg-BG" sz="3000" dirty="0"/>
              <a:t>няколко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5049826" y="1543979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…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5392726" y="2502485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886" y="2502485"/>
            <a:ext cx="3282142" cy="1723658"/>
          </a:xfrm>
          <a:prstGeom prst="wedgeRoundRectCallout">
            <a:avLst>
              <a:gd name="adj1" fmla="val -68802"/>
              <a:gd name="adj2" fmla="val 3295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</a:t>
            </a:r>
            <a:r>
              <a:rPr lang="en-US" sz="2400" b="1" dirty="0">
                <a:solidFill>
                  <a:srgbClr val="FFFFFF"/>
                </a:solidFill>
              </a:rPr>
              <a:t>, </a:t>
            </a:r>
            <a:r>
              <a:rPr lang="bg-BG" sz="2400" b="1" dirty="0">
                <a:solidFill>
                  <a:srgbClr val="FFFFFF"/>
                </a:solidFill>
              </a:rPr>
              <a:t>когато поне едно от трите условия от серията е вярно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0D9DE99-85A0-48F7-B393-490B5E8DC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939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E6444-DDFB-463B-9492-06FB6C31C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bg-BG" dirty="0"/>
              <a:t>в тялото на друг </a:t>
            </a:r>
            <a:r>
              <a:rPr lang="en-US" dirty="0"/>
              <a:t>if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>
            <a:no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819" y="2235129"/>
            <a:ext cx="3265801" cy="9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проверки</a:t>
            </a:r>
            <a:endParaRPr lang="en-US" sz="40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494406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732284" y="3982846"/>
            <a:ext cx="8322568" cy="197091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6780" y="2672638"/>
            <a:ext cx="2354142" cy="1025186"/>
          </a:xfrm>
          <a:prstGeom prst="wedgeRoundRectCallout">
            <a:avLst>
              <a:gd name="adj1" fmla="val -67897"/>
              <a:gd name="adj2" fmla="val 6330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70B62C2-ED2A-44EB-A3DD-BE9A17393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213640C-4005-4B53-A860-A92803FF1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  <a:p>
            <a:r>
              <a:rPr lang="bg-BG" dirty="0"/>
              <a:t>Дебъгване</a:t>
            </a:r>
            <a:endParaRPr lang="en-US" dirty="0"/>
          </a:p>
          <a:p>
            <a:r>
              <a:rPr lang="bg-BG" dirty="0"/>
              <a:t>Проверки за съвпадение</a:t>
            </a:r>
            <a:endParaRPr lang="en-US" dirty="0"/>
          </a:p>
          <a:p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rgbClr val="DAA600"/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rgbClr val="DAA600"/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rgbClr val="DAA600"/>
                </a:solidFill>
              </a:rPr>
              <a:t>отрицание</a:t>
            </a:r>
            <a:r>
              <a:rPr lang="bg-BG" dirty="0"/>
              <a:t> и</a:t>
            </a:r>
            <a:br>
              <a:rPr lang="bg-BG" dirty="0"/>
            </a:br>
            <a:r>
              <a:rPr lang="bg-BG" b="1" dirty="0">
                <a:solidFill>
                  <a:srgbClr val="DAA600"/>
                </a:solidFill>
              </a:rPr>
              <a:t>приоритет на условия</a:t>
            </a:r>
          </a:p>
          <a:p>
            <a:r>
              <a:rPr lang="bg-BG" dirty="0"/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96924" y="1320119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193254" y="5086680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371204" y="5082581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35441" y="512978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05623" y="3450745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205980" y="3789040"/>
            <a:ext cx="710451" cy="1295525"/>
            <a:chOff x="2205980" y="3662032"/>
            <a:chExt cx="710451" cy="129552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94556" y="3789040"/>
            <a:ext cx="770445" cy="1297639"/>
            <a:chOff x="4591459" y="3662032"/>
            <a:chExt cx="770445" cy="12976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91459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28946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335991" y="3556008"/>
            <a:ext cx="1826420" cy="1582240"/>
            <a:chOff x="2366488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603033" y="3861048"/>
            <a:ext cx="867643" cy="1221532"/>
            <a:chOff x="7838467" y="3734040"/>
            <a:chExt cx="710451" cy="12215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838467" y="3734040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0"/>
            </p:cNvCxnSpPr>
            <p:nvPr/>
          </p:nvCxnSpPr>
          <p:spPr>
            <a:xfrm rot="10800000" flipV="1">
              <a:off x="7904830" y="4220119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088017" y="3861048"/>
            <a:ext cx="806492" cy="1217437"/>
            <a:chOff x="10138266" y="3734040"/>
            <a:chExt cx="806492" cy="12174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3404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21991" y="4220120"/>
              <a:ext cx="593756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31387" y="5078485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408600" y="1898432"/>
            <a:ext cx="2176647" cy="2022747"/>
            <a:chOff x="5468180" y="1771424"/>
            <a:chExt cx="2176647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65075" y="2439550"/>
            <a:ext cx="1684126" cy="1116458"/>
            <a:chOff x="7535490" y="2427072"/>
            <a:chExt cx="1684126" cy="111645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stCxn id="7" idx="3"/>
              <a:endCxn id="39" idx="0"/>
            </p:cNvCxnSpPr>
            <p:nvPr/>
          </p:nvCxnSpPr>
          <p:spPr>
            <a:xfrm>
              <a:off x="7555662" y="2897328"/>
              <a:ext cx="1663954" cy="64620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18833" y="2463279"/>
            <a:ext cx="1821456" cy="987466"/>
            <a:chOff x="3718834" y="2447641"/>
            <a:chExt cx="1821456" cy="9874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4654253" y="2447641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18834" y="2881773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3927311" y="5086679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9D6BF1D0-5CDE-4DEB-BFE4-EFFDD80BA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 чете от потребителя: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Име на продукт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Град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Количество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Пресмята цената му спрямо таблицата: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5716"/>
              </p:ext>
            </p:extLst>
          </p:nvPr>
        </p:nvGraphicFramePr>
        <p:xfrm>
          <a:off x="1370012" y="4386127"/>
          <a:ext cx="9092954" cy="2139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23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506" y="1862589"/>
            <a:ext cx="2430506" cy="214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BC7571-3D26-4C1F-84DD-9BABF2696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5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061024" y="2519294"/>
            <a:ext cx="3009581" cy="1384995"/>
            <a:chOff x="1146741" y="3175610"/>
            <a:chExt cx="3009581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146741" y="3175610"/>
              <a:ext cx="1559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260480" y="3607464"/>
              <a:ext cx="89584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480245" y="2514600"/>
            <a:ext cx="3186838" cy="1384995"/>
            <a:chOff x="4301022" y="3100717"/>
            <a:chExt cx="3186838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01022" y="3100717"/>
              <a:ext cx="1784545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16243" y="3535375"/>
              <a:ext cx="8716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254780" y="2514600"/>
            <a:ext cx="3006987" cy="1384995"/>
            <a:chOff x="7552454" y="3087394"/>
            <a:chExt cx="3006987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552454" y="3087394"/>
              <a:ext cx="1357899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milk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43055" y="3526746"/>
              <a:ext cx="916386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FB64BE4B-6406-4F08-A883-6E28B87E2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7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958675" y="24256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957790" y="756613"/>
            <a:ext cx="2441709" cy="1167137"/>
            <a:chOff x="4865686" y="801103"/>
            <a:chExt cx="2441709" cy="1167137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168350" y="801103"/>
              <a:ext cx="407" cy="584459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177761" y="1918662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341884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92844" y="4325414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606068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740456">
            <a:off x="9175246" y="1264839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264249" y="2460585"/>
            <a:ext cx="1828800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219812" y="2780928"/>
            <a:ext cx="1156494" cy="1030747"/>
            <a:chOff x="4130812" y="2815893"/>
            <a:chExt cx="1156494" cy="1030747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7093044" y="2791088"/>
            <a:ext cx="1173253" cy="1524995"/>
            <a:chOff x="7018248" y="2826053"/>
            <a:chExt cx="1301257" cy="1524995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305411" y="3811676"/>
            <a:ext cx="1828799" cy="1752600"/>
            <a:chOff x="5111152" y="1320889"/>
            <a:chExt cx="2596610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24751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453486" y="4138920"/>
            <a:ext cx="995947" cy="1712721"/>
            <a:chOff x="2772889" y="4424610"/>
            <a:chExt cx="1341593" cy="1712721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/>
                <a:t>true</a:t>
              </a:r>
              <a:endParaRPr lang="en-US" sz="2400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5043686" y="4138920"/>
            <a:ext cx="866070" cy="1726362"/>
            <a:chOff x="5677490" y="4179710"/>
            <a:chExt cx="866070" cy="1726362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BA28A99A-043A-4195-95E7-BFB5D2FEB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–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10931"/>
            <a:ext cx="10363200" cy="5114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"Plovdiv")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"Varna")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CBE8819-E7CD-47D2-833C-4855D1B58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5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42688" y="16288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410278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12415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097004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676847" y="2683325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&amp;&amp;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28790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3883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596572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4977035" y="2683325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||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579887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01064" y="2725814"/>
            <a:ext cx="25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1053852" y="5694347"/>
            <a:ext cx="2426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двете</a:t>
            </a:r>
            <a:br>
              <a:rPr lang="en-US" sz="2400" dirty="0"/>
            </a:br>
            <a:r>
              <a:rPr lang="bg-BG" sz="2400" dirty="0"/>
              <a:t>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078325" y="5690365"/>
            <a:ext cx="355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Вярност на едното</a:t>
            </a:r>
            <a:br>
              <a:rPr lang="en-US" sz="2400" dirty="0"/>
            </a:b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847593" y="5841967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18099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279744" y="4658081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13985" y="331109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13984" y="3373158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803B40BD-0E6B-48EC-A7CF-499112A8B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2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61565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716339" y="308637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50A9B8"/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57BEA17-4F40-4BA3-A2BC-2F093DEE2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6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21495" y="5199474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36878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5998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6314855" y="5199474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81876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911867" y="5199474"/>
            <a:ext cx="1750497" cy="523220"/>
            <a:chOff x="4870408" y="5790366"/>
            <a:chExt cx="1750497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08" y="5790366"/>
              <a:ext cx="51442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80575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2886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C0EB00DF-A7A4-45F9-A155-2A1522E52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–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1" y="1569430"/>
            <a:ext cx="1022514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1797F21-AB74-49EB-AF97-94994CE7C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7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F1EC3-516C-4871-B88E-D65D703901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Какво научихме в предния урок?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C#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JavaScript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220395" y="2105561"/>
            <a:ext cx="2850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50A9B8"/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"C#"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"JavaScript")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6BE00C3-48A5-4AE3-A42F-3778ABBF9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2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i="1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i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4120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36878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5998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4120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81876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1203"/>
            <a:ext cx="4099536" cy="523220"/>
            <a:chOff x="3899876" y="5790366"/>
            <a:chExt cx="4099536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0366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80575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2886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AAD7CFDF-62E9-4F2C-9947-9BE71C008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6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43792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3268189-AB75-4655-8345-3D048EACC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2430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2" y="1981200"/>
            <a:ext cx="109469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7F94D95-916A-403A-AE3F-EAE9C39A7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15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0616" y="3312533"/>
            <a:ext cx="9626284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rgbClr val="50A9B8"/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rgbClr val="50A9B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C128D9B-2A5F-491C-B4AE-C4C2DD3A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76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344" y="1466603"/>
            <a:ext cx="1894590" cy="23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295CE-DA6A-47B3-B1AD-E006A3A8A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3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220374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619940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220374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5392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/>
        </p:nvGraphicFramePr>
        <p:xfrm>
          <a:off x="608012" y="384554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A3DED12-1898-44D7-8356-F395A81B9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–</a:t>
            </a:r>
            <a:r>
              <a:rPr lang="en-US" dirty="0"/>
              <a:t>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451967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AB92C0-7104-444C-8FED-6AC0ED471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489746" y="47667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489746" y="991022"/>
            <a:ext cx="2441709" cy="1511040"/>
            <a:chOff x="4865686" y="762000"/>
            <a:chExt cx="2441709" cy="1511040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507151" y="4371594"/>
            <a:ext cx="2691718" cy="884381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361655" y="5733230"/>
            <a:ext cx="2677324" cy="77377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701924" y="57559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402630" y="2486405"/>
            <a:ext cx="4450380" cy="2301223"/>
            <a:chOff x="3798890" y="2175589"/>
            <a:chExt cx="4450380" cy="238301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776234" y="2175589"/>
              <a:ext cx="2636358" cy="2383018"/>
              <a:chOff x="4709369" y="1082854"/>
              <a:chExt cx="2859539" cy="2690376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709369" y="1082854"/>
                <a:ext cx="2859539" cy="2690376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060708" y="1840690"/>
                <a:ext cx="2134742" cy="122651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day == </a:t>
                </a:r>
                <a:r>
                  <a:rPr lang="bg-BG" dirty="0">
                    <a:solidFill>
                      <a:sysClr val="windowText" lastClr="000000"/>
                    </a:solidFill>
                  </a:rPr>
                  <a:t>"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Saturday</a:t>
                </a:r>
                <a:r>
                  <a:rPr lang="bg-BG" dirty="0">
                    <a:solidFill>
                      <a:sysClr val="windowText" lastClr="000000"/>
                    </a:solidFill>
                  </a:rPr>
                  <a:t>"</a:t>
                </a:r>
                <a:br>
                  <a:rPr lang="bg-BG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||</a:t>
                </a:r>
              </a:p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day == </a:t>
                </a:r>
                <a:r>
                  <a:rPr lang="bg-BG" dirty="0">
                    <a:solidFill>
                      <a:sysClr val="windowText" lastClr="000000"/>
                    </a:solidFill>
                  </a:rPr>
                  <a:t>"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Sunday</a:t>
                </a:r>
                <a:r>
                  <a:rPr lang="bg-BG" dirty="0">
                    <a:solidFill>
                      <a:sysClr val="windowText" lastClr="000000"/>
                    </a:solidFill>
                  </a:rPr>
                  <a:t>"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90" y="2811953"/>
              <a:ext cx="977345" cy="885621"/>
              <a:chOff x="3798890" y="2811953"/>
              <a:chExt cx="977345" cy="885621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</p:cNvCxnSpPr>
              <p:nvPr/>
            </p:nvCxnSpPr>
            <p:spPr>
              <a:xfrm rot="10800000" flipV="1">
                <a:off x="3798890" y="3367099"/>
                <a:ext cx="977345" cy="330475"/>
              </a:xfrm>
              <a:prstGeom prst="bentConnector3">
                <a:avLst>
                  <a:gd name="adj1" fmla="val 98859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3953995" y="2811953"/>
                <a:ext cx="816597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283484" y="2811953"/>
              <a:ext cx="965786" cy="1330619"/>
              <a:chOff x="7283484" y="2811953"/>
              <a:chExt cx="965786" cy="1330619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cxnSpLocks/>
                <a:stCxn id="12" idx="3"/>
                <a:endCxn id="30" idx="0"/>
              </p:cNvCxnSpPr>
              <p:nvPr/>
            </p:nvCxnSpPr>
            <p:spPr>
              <a:xfrm>
                <a:off x="7412592" y="3367098"/>
                <a:ext cx="836678" cy="775474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283484" y="2811953"/>
                <a:ext cx="87148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0036" y="3926596"/>
            <a:ext cx="3990281" cy="1821430"/>
            <a:chOff x="2494928" y="3697574"/>
            <a:chExt cx="3990281" cy="18214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7867" y="1702753"/>
                <a:ext cx="1910622" cy="134104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fruit ==</a:t>
                </a:r>
                <a:br>
                  <a:rPr lang="bg-BG" sz="2400" dirty="0">
                    <a:solidFill>
                      <a:sysClr val="windowText" lastClr="000000"/>
                    </a:solidFill>
                  </a:rPr>
                </a:br>
                <a:r>
                  <a:rPr lang="bg-BG" sz="2400" dirty="0">
                    <a:solidFill>
                      <a:sysClr val="windowText" lastClr="000000"/>
                    </a:solidFill>
                  </a:rPr>
                  <a:t>"</a:t>
                </a:r>
                <a:r>
                  <a:rPr lang="en-US" sz="2400" dirty="0">
                    <a:solidFill>
                      <a:sysClr val="windowText" lastClr="000000"/>
                    </a:solidFill>
                  </a:rPr>
                  <a:t>banana</a:t>
                </a:r>
                <a:r>
                  <a:rPr lang="bg-BG" sz="2400" dirty="0">
                    <a:solidFill>
                      <a:sysClr val="windowText" lastClr="000000"/>
                    </a:solidFill>
                  </a:rPr>
                  <a:t>"</a:t>
                </a:r>
                <a:endParaRPr 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494928" y="4064074"/>
              <a:ext cx="816597" cy="1451365"/>
              <a:chOff x="2494928" y="4064074"/>
              <a:chExt cx="816597" cy="1451365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0779" y="4608288"/>
                <a:ext cx="492363" cy="90715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494928" y="4064074"/>
                <a:ext cx="816597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5163518" y="4064074"/>
              <a:ext cx="1321691" cy="1440134"/>
              <a:chOff x="5163518" y="4064074"/>
              <a:chExt cx="1321691" cy="1440134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cxnSpLocks/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1691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5295852" y="4064074"/>
                <a:ext cx="871484" cy="6040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false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9C72ED94-8341-49BA-94E2-86D62E732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8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1C58479-46BF-4F1A-ABB6-C38837060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1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</a:t>
            </a:r>
            <a:r>
              <a:rPr lang="bg-BG" b="1" dirty="0"/>
              <a:t>комисионната</a:t>
            </a:r>
            <a:r>
              <a:rPr lang="bg-BG" dirty="0"/>
              <a:t>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</a:t>
            </a:r>
            <a:r>
              <a:rPr lang="bg-BG"/>
              <a:t>–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5717D7-8E90-47D1-AF9F-4C55E868E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4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9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11159" y="5556392"/>
              <a:ext cx="419100" cy="3042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402396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B9EE3170-F626-437E-AD8D-1825B3706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8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Търговски комисионни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417788"/>
            <a:ext cx="10944000" cy="50751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597623A-CE9A-4114-9B0C-1089C079D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6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5104444" y="260648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5104444" y="774998"/>
            <a:ext cx="2441709" cy="1524000"/>
            <a:chOff x="4865686" y="762000"/>
            <a:chExt cx="2441709" cy="1524000"/>
          </a:xfrm>
          <a:solidFill>
            <a:srgbClr val="5EC1B8"/>
          </a:solidFill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536691" y="2298998"/>
            <a:ext cx="4144896" cy="1752600"/>
            <a:chOff x="4317333" y="2495550"/>
            <a:chExt cx="4144896" cy="17526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472654" y="1793739"/>
                <a:ext cx="1858997" cy="130458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town ==</a:t>
                </a:r>
                <a:br>
                  <a:rPr lang="bg-BG" sz="2400" dirty="0">
                    <a:solidFill>
                      <a:sysClr val="windowText" lastClr="000000"/>
                    </a:solidFill>
                  </a:rPr>
                </a:br>
                <a:r>
                  <a:rPr lang="en-US" sz="2400" dirty="0">
                    <a:solidFill>
                      <a:sysClr val="windowText" lastClr="000000"/>
                    </a:solidFill>
                  </a:rPr>
                  <a:t>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3" y="2892222"/>
              <a:ext cx="922671" cy="915996"/>
              <a:chOff x="4317333" y="2892222"/>
              <a:chExt cx="922671" cy="915996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3" y="3371849"/>
                <a:ext cx="857914" cy="4363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373934" y="2892222"/>
                <a:ext cx="86607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7004046" y="2898070"/>
              <a:ext cx="1458183" cy="1187808"/>
              <a:chOff x="7004046" y="2898070"/>
              <a:chExt cx="1458183" cy="118780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  <a:endCxn id="41" idx="0"/>
              </p:cNvCxnSpPr>
              <p:nvPr/>
            </p:nvCxnSpPr>
            <p:spPr>
              <a:xfrm>
                <a:off x="7004046" y="3371850"/>
                <a:ext cx="1458183" cy="71402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7066736" y="2898070"/>
                <a:ext cx="866070" cy="53973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756532" y="3611667"/>
            <a:ext cx="3553904" cy="2040131"/>
            <a:chOff x="2564169" y="3809999"/>
            <a:chExt cx="3887025" cy="23142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766643" y="2164360"/>
                <a:ext cx="2545451" cy="11897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299850"/>
              <a:ext cx="868041" cy="1498880"/>
              <a:chOff x="2564169" y="4299850"/>
              <a:chExt cx="868041" cy="1498880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9" cy="91805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592072" y="4299850"/>
                <a:ext cx="840138" cy="61224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585125" y="4329534"/>
              <a:ext cx="866069" cy="1794683"/>
              <a:chOff x="5585125" y="4329534"/>
              <a:chExt cx="866069" cy="179468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585125" y="4329534"/>
                <a:ext cx="866069" cy="6122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stCxn id="32" idx="3"/>
                <a:endCxn id="38" idx="0"/>
              </p:cNvCxnSpPr>
              <p:nvPr/>
            </p:nvCxnSpPr>
            <p:spPr>
              <a:xfrm>
                <a:off x="5618070" y="4880673"/>
                <a:ext cx="795428" cy="1243544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442986" y="5364861"/>
            <a:ext cx="2627092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464582" y="5651798"/>
            <a:ext cx="3622778" cy="901824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Check the other sales ranges</a:t>
            </a:r>
            <a:r>
              <a:rPr lang="bg-BG" sz="2400" dirty="0">
                <a:solidFill>
                  <a:sysClr val="windowText" lastClr="000000"/>
                </a:solidFill>
              </a:rPr>
              <a:t> </a:t>
            </a:r>
            <a:r>
              <a:rPr lang="en-US" sz="2400" dirty="0">
                <a:solidFill>
                  <a:sysClr val="windowText" lastClr="000000"/>
                </a:solidFill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7092298" y="3889326"/>
            <a:ext cx="3178578" cy="124259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Check the other towns, sales ranges and set commission</a:t>
            </a:r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FE055E71-6635-43A0-A8A3-AC53FDD87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0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11593288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8" y="1556792"/>
            <a:ext cx="10785434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</a:p>
          <a:p>
            <a:pPr marL="354013" indent="-354013"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19" name="Text Placeholder Code Box">
            <a:extLst>
              <a:ext uri="{FF2B5EF4-FFF2-40B4-BE49-F238E27FC236}">
                <a16:creationId xmlns:a16="http://schemas.microsoft.com/office/drawing/2014/main" id="{4AAA865D-CFAF-4AEF-9776-FC65D0065B88}"/>
              </a:ext>
            </a:extLst>
          </p:cNvPr>
          <p:cNvSpPr txBox="1">
            <a:spLocks/>
          </p:cNvSpPr>
          <p:nvPr/>
        </p:nvSpPr>
        <p:spPr>
          <a:xfrm>
            <a:off x="1225860" y="2971599"/>
            <a:ext cx="10053127" cy="19262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switch</a:t>
            </a:r>
            <a:r>
              <a:rPr lang="en-US" sz="2400" dirty="0">
                <a:solidFill>
                  <a:schemeClr val="bg2"/>
                </a:solidFill>
              </a:rPr>
              <a:t> (expression)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2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2400" dirty="0">
                <a:solidFill>
                  <a:schemeClr val="bg2"/>
                </a:solidFill>
              </a:rPr>
              <a:t> val1: …; break;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2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2400" dirty="0">
                <a:solidFill>
                  <a:schemeClr val="bg2"/>
                </a:solidFill>
              </a:rPr>
              <a:t> val2: …; break;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21B4-0AD1-4B66-9027-0F6D9F59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r>
              <a:rPr lang="en-US" dirty="0"/>
              <a:t>, </a:t>
            </a:r>
            <a:r>
              <a:rPr lang="bg-BG" dirty="0"/>
              <a:t>разработено от СофтУни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20" y="1943827"/>
            <a:ext cx="727280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DA79E463-1181-4C63-A6F5-23083F5B0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5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804" y="2492896"/>
            <a:ext cx="6844513" cy="383026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if ("caseSensitive" == "CaseSensitive")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/>
              <a:t>  </a:t>
            </a:r>
            <a:r>
              <a:rPr lang="en-US" sz="2400" dirty="0"/>
              <a:t>Console.WriteLine("Svetlin");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else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{</a:t>
            </a:r>
            <a:endParaRPr lang="bg-BG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/>
              <a:t>  </a:t>
            </a:r>
            <a:r>
              <a:rPr lang="en-US" sz="2400" dirty="0"/>
              <a:t>Console.WriteLine("Petar");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4005064"/>
            <a:ext cx="2460493" cy="115462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435225"/>
              <a:ext cx="5204849" cy="116896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2157406"/>
            <a:ext cx="2620229" cy="1045993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509857"/>
              <a:ext cx="1752781" cy="93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10436" y="3186466"/>
            <a:ext cx="2745684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700593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56604337-D440-4DC1-96CC-595715142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3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3813" y="2052552"/>
            <a:ext cx="7077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F997F02-D1B6-45EF-89C4-9592069A5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9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23901" y="4274725"/>
            <a:ext cx="2864639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97224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0858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string role = "Administrator";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if (role != "Administrator")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Console.WriteLine("No permission");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else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Console.WriteLine("Welcome");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22404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00727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F6BBDCE8-7CAF-4082-B2F8-3BE546944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0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33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4B962"/>
      </a:hlink>
      <a:folHlink>
        <a:srgbClr val="F7CE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2297</Words>
  <Application>Microsoft Office PowerPoint</Application>
  <PresentationFormat>Custom</PresentationFormat>
  <Paragraphs>605</Paragraphs>
  <Slides>47</Slides>
  <Notes>47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Дебъгване</vt:lpstr>
      <vt:lpstr>Дебъгване</vt:lpstr>
      <vt:lpstr>Дебъгване във Visual Studio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– решение</vt:lpstr>
      <vt:lpstr>Логическо "ИЛИ"</vt:lpstr>
      <vt:lpstr>Плод или зеленчук –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– условие (2)</vt:lpstr>
      <vt:lpstr>Магазин за плодове – решение</vt:lpstr>
      <vt:lpstr>PowerPoint Presentation</vt:lpstr>
      <vt:lpstr>Търговски комисионни – условие</vt:lpstr>
      <vt:lpstr>Търговски комисионни – условие (2) </vt:lpstr>
      <vt:lpstr>Търговски комисионни – решение</vt:lpstr>
      <vt:lpstr>PowerPoint Presentation</vt:lpstr>
      <vt:lpstr>Вложени условни конструкции</vt:lpstr>
      <vt:lpstr>Какво научихме днес?</vt:lpstr>
      <vt:lpstr>Въпроси?</vt:lpstr>
      <vt:lpstr>Лиценз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SoftUni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 (SoftUni)</cp:lastModifiedBy>
  <cp:revision>104</cp:revision>
  <dcterms:created xsi:type="dcterms:W3CDTF">2020-05-22T09:36:57Z</dcterms:created>
  <dcterms:modified xsi:type="dcterms:W3CDTF">2021-03-09T17:08:19Z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