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353" r:id="rId5"/>
    <p:sldId id="402" r:id="rId6"/>
    <p:sldId id="497" r:id="rId7"/>
    <p:sldId id="583" r:id="rId8"/>
    <p:sldId id="584" r:id="rId9"/>
    <p:sldId id="585" r:id="rId10"/>
    <p:sldId id="582" r:id="rId11"/>
    <p:sldId id="500" r:id="rId12"/>
    <p:sldId id="581" r:id="rId13"/>
    <p:sldId id="502" r:id="rId14"/>
    <p:sldId id="503" r:id="rId15"/>
    <p:sldId id="494" r:id="rId16"/>
    <p:sldId id="577" r:id="rId17"/>
    <p:sldId id="489" r:id="rId18"/>
    <p:sldId id="289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32737E"/>
    <a:srgbClr val="38808C"/>
    <a:srgbClr val="000000"/>
    <a:srgbClr val="6999A3"/>
    <a:srgbClr val="5E919B"/>
    <a:srgbClr val="A6C4E2"/>
    <a:srgbClr val="2F6B75"/>
    <a:srgbClr val="4193A1"/>
    <a:srgbClr val="50A9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533" autoAdjust="0"/>
  </p:normalViewPr>
  <p:slideViewPr>
    <p:cSldViewPr>
      <p:cViewPr varScale="1">
        <p:scale>
          <a:sx n="77" d="100"/>
          <a:sy n="77" d="100"/>
        </p:scale>
        <p:origin x="62" y="1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09-Mar-21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E422053-3EBF-4620-8D11-ED81F9411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B919-57B7-43EE-923B-47CD1BCC5E4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058186D-0162-4F13-AA58-7F46A9081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F20B-6337-43C3-848D-CE00EE31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73270" y="6189708"/>
            <a:ext cx="2950749" cy="351497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73270" y="5807428"/>
            <a:ext cx="2950749" cy="382788"/>
          </a:xfrm>
        </p:spPr>
        <p:txBody>
          <a:bodyPr/>
          <a:lstStyle/>
          <a:p>
            <a:r>
              <a:rPr lang="en-US" noProof="1"/>
              <a:t>Software University 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704648" cy="444793"/>
          </a:xfrm>
        </p:spPr>
        <p:txBody>
          <a:bodyPr/>
          <a:lstStyle/>
          <a:p>
            <a:r>
              <a:rPr lang="en-US" noProof="1"/>
              <a:t>Training Team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704648" cy="506796"/>
          </a:xfrm>
        </p:spPr>
        <p:txBody>
          <a:bodyPr/>
          <a:lstStyle/>
          <a:p>
            <a:r>
              <a:rPr lang="en-US"/>
              <a:t>SoftUni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B7E4CE1A-3051-4196-A4C3-7DF411E202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572" y="1308887"/>
            <a:ext cx="10962447" cy="1217284"/>
          </a:xfrm>
        </p:spPr>
        <p:txBody>
          <a:bodyPr/>
          <a:lstStyle/>
          <a:p>
            <a:r>
              <a:rPr lang="en-US"/>
              <a:t>Presentation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572" y="254857"/>
            <a:ext cx="10962447" cy="953212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864702"/>
            <a:ext cx="3352800" cy="47066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A3ABBC"/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(…)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111" y="2062064"/>
            <a:ext cx="3352800" cy="1092757"/>
          </a:xfrm>
          <a:prstGeom prst="wedgeRoundRectCallout">
            <a:avLst>
              <a:gd name="adj1" fmla="val -70705"/>
              <a:gd name="adj2" fmla="val -4110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switch starts by an input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2854152"/>
            <a:ext cx="3256709" cy="1080120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Sequence of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2800" b="1" dirty="0">
                <a:solidFill>
                  <a:srgbClr val="FFFFFF"/>
                </a:solidFill>
              </a:rPr>
              <a:t> for checking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636992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4942984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35" y="4150296"/>
            <a:ext cx="3325990" cy="1131254"/>
          </a:xfrm>
          <a:prstGeom prst="wedgeRoundRectCallout">
            <a:avLst>
              <a:gd name="adj1" fmla="val -66424"/>
              <a:gd name="adj2" fmla="val 3655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to execute if no case is matched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Sample </a:t>
            </a:r>
            <a:r>
              <a:rPr lang="en-US" sz="2800" b="1" dirty="0"/>
              <a:t>input</a:t>
            </a:r>
            <a:r>
              <a:rPr lang="en-US" sz="2800" dirty="0"/>
              <a:t> and output: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93812" y="4954901"/>
            <a:ext cx="2744770" cy="556306"/>
            <a:chOff x="1350319" y="4665786"/>
            <a:chExt cx="2744770" cy="5563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65786"/>
              <a:ext cx="1585553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19" y="4670269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52135" y="482963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150196" y="4944908"/>
            <a:ext cx="3089465" cy="576293"/>
            <a:chOff x="1310905" y="5652425"/>
            <a:chExt cx="3089465" cy="57629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52425"/>
              <a:ext cx="192786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905" y="5666901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13915" y="5826271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384448-5933-4D75-B9E9-60CECD97C9C3}"/>
              </a:ext>
            </a:extLst>
          </p:cNvPr>
          <p:cNvGrpSpPr/>
          <p:nvPr/>
        </p:nvGrpSpPr>
        <p:grpSpPr>
          <a:xfrm>
            <a:off x="7966620" y="4944908"/>
            <a:ext cx="2592288" cy="576293"/>
            <a:chOff x="1310905" y="5652425"/>
            <a:chExt cx="2592288" cy="5762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52425"/>
              <a:ext cx="1430683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Error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905" y="5666901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2013915" y="5826271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8675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3887835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 statement supports </a:t>
            </a:r>
            <a:r>
              <a:rPr lang="en-US" sz="3000" b="1" dirty="0"/>
              <a:t>multiple cases </a:t>
            </a:r>
            <a:r>
              <a:rPr lang="en-US" sz="3000" dirty="0"/>
              <a:t>for the same action: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Cases in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490905"/>
            <a:ext cx="3733800" cy="49624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449411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572" y="2825529"/>
            <a:ext cx="3498166" cy="1381364"/>
          </a:xfrm>
          <a:prstGeom prst="wedgeRoundRectCallout">
            <a:avLst>
              <a:gd name="adj1" fmla="val -68802"/>
              <a:gd name="adj2" fmla="val 3295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code will execute, when at least one of the conditions is matched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11665296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8" y="1556792"/>
            <a:ext cx="8553185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3200" dirty="0">
                <a:solidFill>
                  <a:schemeClr val="bg2"/>
                </a:solidFill>
              </a:rPr>
              <a:t> in hold key value pairs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Maps</a:t>
            </a:r>
            <a:r>
              <a:rPr lang="en-US" sz="3200" dirty="0">
                <a:solidFill>
                  <a:schemeClr val="bg2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Sets</a:t>
            </a:r>
            <a:r>
              <a:rPr lang="en-US" sz="3200" dirty="0">
                <a:solidFill>
                  <a:schemeClr val="bg2"/>
                </a:solidFill>
              </a:rPr>
              <a:t> hold unique collection of values</a:t>
            </a:r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25860" y="3081892"/>
            <a:ext cx="10125135" cy="16432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bg2"/>
                </a:solidFill>
              </a:rPr>
              <a:t>let obj =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name: "SoftUni", age: 3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800" dirty="0">
                <a:solidFill>
                  <a:schemeClr val="bg2"/>
                </a:solidFill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err="1">
                <a:solidFill>
                  <a:schemeClr val="bg2"/>
                </a:solidFill>
              </a:rPr>
              <a:t>obj.age</a:t>
            </a:r>
            <a:r>
              <a:rPr lang="en-US" sz="2800" dirty="0">
                <a:solidFill>
                  <a:schemeClr val="bg2"/>
                </a:solidFill>
              </a:rPr>
              <a:t>++;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25860" y="5537110"/>
            <a:ext cx="10125135" cy="5762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let set =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Set()</a:t>
            </a:r>
            <a:r>
              <a:rPr lang="en-US" sz="2800" dirty="0">
                <a:solidFill>
                  <a:schemeClr val="bg2"/>
                </a:solidFill>
              </a:rPr>
              <a:t>; set.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800" dirty="0">
                <a:solidFill>
                  <a:schemeClr val="bg2"/>
                </a:solidFill>
              </a:rPr>
              <a:t>(5);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6437957" y="1628392"/>
            <a:ext cx="3976935" cy="5762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bg2"/>
                </a:solidFill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p</a:t>
            </a:r>
            <a:r>
              <a:rPr lang="en-US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=</a:t>
            </a:r>
            <a:r>
              <a:rPr lang="en-US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x:</a:t>
            </a:r>
            <a:r>
              <a:rPr lang="en-US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5,</a:t>
            </a:r>
            <a:r>
              <a:rPr lang="en-US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y:</a:t>
            </a:r>
            <a:r>
              <a:rPr lang="en-US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7</a:t>
            </a:r>
            <a:r>
              <a:rPr lang="en-US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2800" dirty="0">
                <a:solidFill>
                  <a:schemeClr val="bg2"/>
                </a:solidFill>
              </a:rPr>
              <a:t>;</a:t>
            </a: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17789" cy="5354910"/>
          </a:xfrm>
        </p:spPr>
        <p:txBody>
          <a:bodyPr/>
          <a:lstStyle/>
          <a:p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</a:t>
            </a:r>
            <a:r>
              <a:rPr lang="en-US" noProof="1"/>
              <a:t>Stringify</a:t>
            </a:r>
            <a:r>
              <a:rPr lang="en-US" dirty="0"/>
              <a:t> and Parse</a:t>
            </a:r>
            <a:endParaRPr lang="bg-BG" dirty="0"/>
          </a:p>
          <a:p>
            <a:r>
              <a:rPr lang="en-US" b="1" dirty="0"/>
              <a:t>Associative Arrays</a:t>
            </a:r>
            <a:endParaRPr lang="bg-BG" b="1" dirty="0"/>
          </a:p>
          <a:p>
            <a:pPr lvl="1"/>
            <a:r>
              <a:rPr lang="en-US" dirty="0"/>
              <a:t>Mapping Keys to Values</a:t>
            </a:r>
          </a:p>
          <a:p>
            <a:pPr lvl="1"/>
            <a:r>
              <a:rPr lang="en-US" dirty="0"/>
              <a:t>Iterating over the Key-Value Pairs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6786" y="1257992"/>
            <a:ext cx="4028374" cy="2807895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11815018" cy="5471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67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A3ABBC"/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3000" noProof="1"/>
              <a:t>let names = </a:t>
            </a:r>
            <a:r>
              <a:rPr lang="en-US" sz="3000" noProof="1">
                <a:solidFill>
                  <a:schemeClr val="bg1"/>
                </a:solidFill>
              </a:rPr>
              <a:t>new Set()</a:t>
            </a:r>
            <a:r>
              <a:rPr lang="en-US" sz="30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("Peter"); 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(20);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("Maria"); 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(5);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console.log(names.</a:t>
            </a:r>
            <a:r>
              <a:rPr lang="en-US" sz="3000" noProof="1">
                <a:solidFill>
                  <a:schemeClr val="bg1"/>
                </a:solidFill>
              </a:rPr>
              <a:t>has</a:t>
            </a:r>
            <a:r>
              <a:rPr lang="en-US" sz="3000" noProof="1"/>
              <a:t>('Peter')); </a:t>
            </a:r>
            <a:r>
              <a:rPr lang="en-US" sz="3000" i="1" noProof="1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add</a:t>
            </a:r>
            <a:r>
              <a:rPr lang="en-US" sz="3000" noProof="1"/>
              <a:t>("Maria"); </a:t>
            </a:r>
            <a:r>
              <a:rPr lang="en-US" sz="3000" i="1" noProof="1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3000" noProof="1"/>
              <a:t>names.</a:t>
            </a:r>
            <a:r>
              <a:rPr lang="en-US" sz="3000" noProof="1">
                <a:solidFill>
                  <a:schemeClr val="bg1"/>
                </a:solidFill>
              </a:rPr>
              <a:t>delete</a:t>
            </a:r>
            <a:r>
              <a:rPr lang="en-US" sz="3000" noProof="1"/>
              <a:t>(20); </a:t>
            </a:r>
            <a:r>
              <a:rPr lang="en-US" sz="3000" i="1" noProof="1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bg1"/>
                </a:solidFill>
              </a:rPr>
              <a:t>for</a:t>
            </a:r>
            <a:r>
              <a:rPr lang="en-US" sz="3000" noProof="1"/>
              <a:t> (let name </a:t>
            </a:r>
            <a:r>
              <a:rPr lang="en-US" sz="3000" noProof="1">
                <a:solidFill>
                  <a:schemeClr val="bg1"/>
                </a:solidFill>
              </a:rPr>
              <a:t>of</a:t>
            </a:r>
            <a:r>
              <a:rPr lang="en-US" sz="3000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r>
              <a:rPr lang="bg-BG" dirty="0"/>
              <a:t> == </a:t>
            </a:r>
            <a:r>
              <a:rPr lang="en-US" dirty="0"/>
              <a:t>the process of step-by-step tracing the program execution</a:t>
            </a:r>
            <a:endParaRPr lang="bg-BG" dirty="0"/>
          </a:p>
          <a:p>
            <a:pPr lvl="1"/>
            <a:r>
              <a:rPr lang="en-US" dirty="0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6" y="4342196"/>
            <a:ext cx="2167605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Press </a:t>
            </a:r>
            <a:r>
              <a:rPr lang="en-US" sz="3000" b="1" dirty="0">
                <a:solidFill>
                  <a:srgbClr val="DAA600"/>
                </a:solidFill>
              </a:rPr>
              <a:t>[F5]</a:t>
            </a:r>
            <a:r>
              <a:rPr lang="bg-BG" sz="3000" b="1" dirty="0">
                <a:solidFill>
                  <a:srgbClr val="DAA600"/>
                </a:solidFill>
              </a:rPr>
              <a:t> </a:t>
            </a:r>
            <a:r>
              <a:rPr lang="en-US" sz="3000" dirty="0"/>
              <a:t>to run the program in debug mode</a:t>
            </a:r>
            <a:endParaRPr lang="bg-BG" sz="3000" dirty="0"/>
          </a:p>
          <a:p>
            <a:r>
              <a:rPr lang="en-US" sz="3000" dirty="0"/>
              <a:t>Proceed to the next execution step using</a:t>
            </a:r>
            <a:r>
              <a:rPr lang="bg-BG" sz="3000" dirty="0"/>
              <a:t> </a:t>
            </a:r>
            <a:r>
              <a:rPr lang="en-US" sz="3000" b="1" dirty="0">
                <a:solidFill>
                  <a:srgbClr val="DAA600"/>
                </a:solidFill>
              </a:rPr>
              <a:t>[</a:t>
            </a:r>
            <a:r>
              <a:rPr lang="bg-BG" sz="3000" b="1" dirty="0">
                <a:solidFill>
                  <a:srgbClr val="DAA600"/>
                </a:solidFill>
              </a:rPr>
              <a:t>F</a:t>
            </a:r>
            <a:r>
              <a:rPr lang="en-US" sz="3000" b="1" dirty="0">
                <a:solidFill>
                  <a:srgbClr val="DAA600"/>
                </a:solidFill>
              </a:rPr>
              <a:t>10]</a:t>
            </a:r>
          </a:p>
          <a:p>
            <a:r>
              <a:rPr lang="en-US" sz="3000" dirty="0"/>
              <a:t>Press </a:t>
            </a:r>
            <a:r>
              <a:rPr lang="en-US" sz="3000" b="1" dirty="0">
                <a:solidFill>
                  <a:srgbClr val="DAA600"/>
                </a:solidFill>
              </a:rPr>
              <a:t>[F9]</a:t>
            </a:r>
            <a:r>
              <a:rPr lang="bg-BG" sz="3000" b="1" dirty="0">
                <a:solidFill>
                  <a:srgbClr val="DAA600"/>
                </a:solidFill>
              </a:rPr>
              <a:t> </a:t>
            </a:r>
            <a:r>
              <a:rPr lang="en-US" sz="3000" dirty="0"/>
              <a:t>to create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 dirty="0"/>
              <a:t>Run the program and it will stop when a breakpoint is hit</a:t>
            </a:r>
            <a:endParaRPr lang="bg-BG" sz="3000" b="1" dirty="0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70276" y="163505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736</Words>
  <Application>Microsoft Office PowerPoint</Application>
  <PresentationFormat>Custom</PresentationFormat>
  <Paragraphs>158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Presentation Title</vt:lpstr>
      <vt:lpstr>Contents</vt:lpstr>
      <vt:lpstr>Objects in JS</vt:lpstr>
      <vt:lpstr>Learn to Search in Internet</vt:lpstr>
      <vt:lpstr>Basic Slide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Multiple Cases in switch-case</vt:lpstr>
      <vt:lpstr>Exercises</vt:lpstr>
      <vt:lpstr>What Did We Learn Today?</vt:lpstr>
      <vt:lpstr>Questions?</vt:lpstr>
      <vt:lpstr>License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Svetlina Presentation</dc:title>
  <dc:subject>Software Development</dc:subject>
  <dc:creator>SoftUni</dc:creator>
  <cp:keywords>SoftUni Svetlina; 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 (SoftUni)</cp:lastModifiedBy>
  <cp:revision>113</cp:revision>
  <dcterms:created xsi:type="dcterms:W3CDTF">2020-05-22T09:36:57Z</dcterms:created>
  <dcterms:modified xsi:type="dcterms:W3CDTF">2021-03-09T17:00:13Z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