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custDataLst>
    <p:tags r:id="rId13"/>
  </p:custDataLst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5298BCDD-6D0E-FE90-CC98-18B1DF18B0D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6DF60A-2EAD-3FBB-1C08-140F4640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3960E6F-FE69-6941-00E9-EAB183D40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7C56FDA-46AC-D7EB-A516-EEF8F190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7A9C499-EA2D-13BF-D394-60A7BB96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D44D461-7812-A700-5972-C08D23F9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3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ECFE86-F165-EF3E-DE79-08008BF2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E12DCD0-4E1B-2BEE-021A-8929DA1D2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7808223-3498-B984-9A3A-6754A3F3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20B18F9-A96F-634F-585C-EDB22CE9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B23086B-2F27-9A2E-3F03-795BE6A4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205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7311DC5D-EA7C-55CF-0BF3-96A149994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BA9EA775-3363-B9D1-ABA1-55825DF6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7288705-3147-8F4F-77CF-D85B1703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2BE6FBF-B5B4-C1EA-8BAF-C6C0DBB4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2838856-3A1C-F228-0DFF-639F72E6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6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52FF92-B494-BC03-3941-AE1C223E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7153D16-EEC3-0A6D-DD0F-111D3814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13C75CA-E4CE-B2D6-4495-A63C3D08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206D00A-0042-C122-2DA3-BC5E7A5C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AB5D0CC-83A2-4EF6-1099-C491AA5D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313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CDC606-6053-D24B-5124-9D2181CB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E6844B0-1D8B-B78B-ADD4-A64A919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B649309-26BE-23E8-ED8C-FACC9462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B2B5750-5AF6-A218-A010-8308209E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150F3BE-C09F-F182-B0DE-5578454C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446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1B2E4E-B284-8405-CBBA-52472395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0168DA1-E04A-6F5F-E987-20B3D072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D6D83668-D966-FB63-9274-27A3FB69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CB79803-4E6C-5739-4D3F-4786B2DC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3660284-14EC-581C-5051-B8D398F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62033B8-6BE1-29E6-A01F-7335B3AF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96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4C3017-E524-2173-DA69-3ACE1411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FF86968-49F1-2982-53F1-E66B3678F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468EA775-4E71-FF85-F9E6-D6CB4BE1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6C398A21-7437-D35D-3A52-F4E961EAC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A0DA10BF-765E-0C67-7AAC-68D3ACC5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7FEA4818-685D-D8F3-D401-93110749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BFFC3173-5A40-F1E0-7C17-5DE7DBF6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2EFDFE6E-3001-D6CD-5F9E-70A3A103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100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3F24790-1902-CA96-49B0-95326550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997D7ABB-3116-9CFD-D508-4CFCF1F7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ED61A7E1-57F3-30CD-DFFD-CCB8364F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B8C71AC-0FBC-E9D3-B1C5-CA0E4B1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785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8F931303-4DE1-2E58-1C4D-0973EDF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46DE19E9-7F50-E6DD-436F-D22AC0D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9392003-ADCB-6C84-0015-625D69F2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96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4A122A-BF25-D252-C980-D4766F55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18646A-1CC7-9470-4062-729A7A17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B3FFF81-FCA5-ECC5-3F0F-D2C24D20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EF8669E-5E62-9775-B756-42DAF480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38AA26D-783F-C32C-12A5-84BF3CAE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7394509-F6F1-C7D3-0335-2CFBDB3A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31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AF62D9-6339-25FF-4160-2AEF680F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53254F36-0627-076C-889E-D923D1B68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65DB14C-6C63-147B-C837-275A2C0FB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5CAA294-C33B-59B9-2E95-04C4D56F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1131C35E-F140-6BB2-E7E5-2FF1EA49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683A133-A363-3594-4CA4-E68479AE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703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DFA0566E-7454-7D0F-B58F-8651A72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F70146-0501-50C8-6AE4-BB4B790B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D984836-6E30-8BCD-074A-4B15CD246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9E31-463C-4AF6-8D3E-989B5D067F9A}" type="datetimeFigureOut">
              <a:rPr lang="bg-BG" smtClean="0"/>
              <a:t>8.11.2024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2CEA9BD-C2F6-EB58-2438-250B9387A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92576C5-ECA3-1E64-D1FC-A31088C89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26A6-754F-471F-AC62-200D078426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1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b8-dxMAp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4DA628-03ED-9CC1-9CCB-2940C31AB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B0F0">
              <a:alpha val="67000"/>
            </a:srgbClr>
          </a:solidFill>
        </p:spPr>
        <p:txBody>
          <a:bodyPr>
            <a:normAutofit fontScale="90000"/>
          </a:bodyPr>
          <a:lstStyle/>
          <a:p>
            <a:r>
              <a:rPr lang="bg-BG" dirty="0" err="1">
                <a:latin typeface="Bahnschrift SemiLight SemiConde" panose="020B0502040204020203" pitchFamily="34" charset="0"/>
              </a:rPr>
              <a:t>Бисулфитно</a:t>
            </a:r>
            <a:r>
              <a:rPr lang="bg-BG" dirty="0">
                <a:latin typeface="Bahnschrift SemiLight SemiConde" panose="020B0502040204020203" pitchFamily="34" charset="0"/>
              </a:rPr>
              <a:t> </a:t>
            </a:r>
            <a:r>
              <a:rPr lang="bg-BG" dirty="0" err="1">
                <a:latin typeface="Bahnschrift SemiLight SemiConde" panose="020B0502040204020203" pitchFamily="34" charset="0"/>
              </a:rPr>
              <a:t>секвениране</a:t>
            </a:r>
            <a:r>
              <a:rPr lang="en-US" dirty="0">
                <a:latin typeface="Bahnschrift SemiLight SemiConde" panose="020B0502040204020203" pitchFamily="34" charset="0"/>
              </a:rPr>
              <a:t>. </a:t>
            </a:r>
            <a:r>
              <a:rPr lang="bg-BG" dirty="0">
                <a:latin typeface="Bahnschrift SemiLight SemiConde" panose="020B0502040204020203" pitchFamily="34" charset="0"/>
              </a:rPr>
              <a:t>Оценка на ДНК </a:t>
            </a:r>
            <a:r>
              <a:rPr lang="bg-BG" dirty="0" err="1">
                <a:latin typeface="Bahnschrift SemiLight SemiConde" panose="020B0502040204020203" pitchFamily="34" charset="0"/>
              </a:rPr>
              <a:t>метилационни</a:t>
            </a:r>
            <a:r>
              <a:rPr lang="bg-BG" dirty="0">
                <a:latin typeface="Bahnschrift SemiLight SemiConde" panose="020B0502040204020203" pitchFamily="34" charset="0"/>
              </a:rPr>
              <a:t> профили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A01130C-728D-2FA0-B34C-05BAE8C9F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230"/>
            <a:ext cx="7680158" cy="1467853"/>
          </a:xfrm>
          <a:solidFill>
            <a:srgbClr val="00B0F0">
              <a:alpha val="66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bg-BG" sz="2800" dirty="0"/>
              <a:t>Изготвил: Даниел Вълканов </a:t>
            </a:r>
          </a:p>
          <a:p>
            <a:pPr algn="l"/>
            <a:r>
              <a:rPr lang="bg-BG" sz="2800" dirty="0"/>
              <a:t>Специалност: Приложна молекулярна биология с биоинформатика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2DA9343-4D92-2FD4-447F-EA56FC78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343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793EBF-0778-6C2B-E649-C217F542C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245EAC-CC34-743D-C606-1DDD1235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116"/>
            <a:ext cx="8737315" cy="806116"/>
          </a:xfrm>
          <a:solidFill>
            <a:srgbClr val="00B0F0">
              <a:alpha val="67000"/>
            </a:srgbClr>
          </a:solidFill>
        </p:spPr>
        <p:txBody>
          <a:bodyPr>
            <a:normAutofit fontScale="90000"/>
          </a:bodyPr>
          <a:lstStyle/>
          <a:p>
            <a:r>
              <a:rPr lang="bg-BG" b="1" i="1" u="sng" dirty="0"/>
              <a:t>Оценка на ДНК </a:t>
            </a:r>
            <a:r>
              <a:rPr lang="bg-BG" b="1" i="1" u="sng" dirty="0" err="1"/>
              <a:t>метилационни</a:t>
            </a:r>
            <a:r>
              <a:rPr lang="bg-BG" b="1" i="1" u="sng" dirty="0"/>
              <a:t> профили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3499C1E6-B504-C03F-0596-D3032CC2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273"/>
            <a:ext cx="10515600" cy="4351338"/>
          </a:xfrm>
          <a:solidFill>
            <a:srgbClr val="00B0F0">
              <a:alpha val="67000"/>
            </a:srgbClr>
          </a:solidFill>
        </p:spPr>
        <p:txBody>
          <a:bodyPr>
            <a:normAutofit lnSpcReduction="10000"/>
          </a:bodyPr>
          <a:lstStyle/>
          <a:p>
            <a:r>
              <a:rPr lang="bg-BG" dirty="0"/>
              <a:t>Качествен контрол на данните</a:t>
            </a:r>
          </a:p>
          <a:p>
            <a:pPr marL="0" indent="0">
              <a:buNone/>
            </a:pPr>
            <a:r>
              <a:rPr lang="bg-BG" dirty="0"/>
              <a:t>     - </a:t>
            </a:r>
            <a:r>
              <a:rPr lang="en-US" dirty="0" err="1"/>
              <a:t>FastQC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Trim Galore</a:t>
            </a:r>
            <a:r>
              <a:rPr lang="bg-BG" dirty="0"/>
              <a:t>: </a:t>
            </a:r>
            <a:r>
              <a:rPr lang="ru-RU" dirty="0"/>
              <a:t>визуализация на </a:t>
            </a:r>
            <a:r>
              <a:rPr lang="ru-RU" dirty="0" err="1"/>
              <a:t>качеството</a:t>
            </a:r>
            <a:r>
              <a:rPr lang="ru-RU" dirty="0"/>
              <a:t> </a:t>
            </a:r>
            <a:r>
              <a:rPr lang="ru-RU" dirty="0" err="1"/>
              <a:t>премахване</a:t>
            </a:r>
            <a:r>
              <a:rPr lang="ru-RU" dirty="0"/>
              <a:t> на </a:t>
            </a:r>
            <a:r>
              <a:rPr lang="ru-RU" dirty="0" err="1"/>
              <a:t>нискокачествените</a:t>
            </a:r>
            <a:r>
              <a:rPr lang="ru-RU" dirty="0"/>
              <a:t> </a:t>
            </a:r>
            <a:r>
              <a:rPr lang="ru-RU" dirty="0" err="1"/>
              <a:t>четения</a:t>
            </a:r>
            <a:r>
              <a:rPr lang="ru-RU" dirty="0"/>
              <a:t> и </a:t>
            </a:r>
            <a:r>
              <a:rPr lang="ru-RU" dirty="0" err="1"/>
              <a:t>адаптерни</a:t>
            </a:r>
            <a:r>
              <a:rPr lang="ru-RU" dirty="0"/>
              <a:t> </a:t>
            </a:r>
            <a:r>
              <a:rPr lang="ru-RU" dirty="0" err="1"/>
              <a:t>последователности</a:t>
            </a:r>
            <a:r>
              <a:rPr lang="ru-RU" dirty="0"/>
              <a:t>.</a:t>
            </a:r>
            <a:endParaRPr lang="bg-BG" dirty="0"/>
          </a:p>
          <a:p>
            <a:r>
              <a:rPr lang="bg-BG" dirty="0"/>
              <a:t>Подравняване към референтния геном</a:t>
            </a:r>
          </a:p>
          <a:p>
            <a:pPr marL="0" indent="0">
              <a:buNone/>
            </a:pPr>
            <a:r>
              <a:rPr lang="bg-BG" dirty="0"/>
              <a:t>     - </a:t>
            </a:r>
            <a:r>
              <a:rPr lang="en-US" dirty="0"/>
              <a:t>Bismark</a:t>
            </a:r>
            <a:r>
              <a:rPr lang="bg-BG" dirty="0"/>
              <a:t>: </a:t>
            </a:r>
            <a:r>
              <a:rPr lang="ru-RU" dirty="0" err="1"/>
              <a:t>отчита</a:t>
            </a:r>
            <a:r>
              <a:rPr lang="ru-RU" dirty="0"/>
              <a:t> </a:t>
            </a:r>
            <a:r>
              <a:rPr lang="ru-RU" dirty="0" err="1"/>
              <a:t>метилационния</a:t>
            </a:r>
            <a:r>
              <a:rPr lang="ru-RU" dirty="0"/>
              <a:t> статус на всяка база и </a:t>
            </a:r>
            <a:r>
              <a:rPr lang="ru-RU" dirty="0" err="1"/>
              <a:t>подравнява</a:t>
            </a:r>
            <a:r>
              <a:rPr lang="ru-RU" dirty="0"/>
              <a:t> секвенции с </a:t>
            </a:r>
            <a:r>
              <a:rPr lang="ru-RU" dirty="0" err="1"/>
              <a:t>референтния</a:t>
            </a:r>
            <a:r>
              <a:rPr lang="ru-RU" dirty="0"/>
              <a:t> геном.</a:t>
            </a:r>
            <a:endParaRPr lang="bg-BG" dirty="0"/>
          </a:p>
          <a:p>
            <a:r>
              <a:rPr lang="bg-BG" dirty="0"/>
              <a:t>Анализ на </a:t>
            </a:r>
            <a:r>
              <a:rPr lang="bg-BG" dirty="0" err="1"/>
              <a:t>метилационните</a:t>
            </a:r>
            <a:r>
              <a:rPr lang="bg-BG" dirty="0"/>
              <a:t> нива</a:t>
            </a:r>
          </a:p>
          <a:p>
            <a:pPr marL="0" indent="0">
              <a:buNone/>
            </a:pPr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     - </a:t>
            </a:r>
            <a:r>
              <a:rPr lang="en-US" dirty="0" err="1"/>
              <a:t>MethylKit</a:t>
            </a:r>
            <a:r>
              <a:rPr lang="bg-BG" dirty="0"/>
              <a:t>: </a:t>
            </a:r>
            <a:r>
              <a:rPr lang="ru-RU" dirty="0" err="1"/>
              <a:t>Оценява</a:t>
            </a:r>
            <a:r>
              <a:rPr lang="ru-RU" dirty="0"/>
              <a:t> </a:t>
            </a:r>
            <a:r>
              <a:rPr lang="ru-RU" dirty="0" err="1"/>
              <a:t>диференциалната</a:t>
            </a:r>
            <a:r>
              <a:rPr lang="ru-RU" dirty="0"/>
              <a:t> </a:t>
            </a:r>
            <a:r>
              <a:rPr lang="ru-RU" dirty="0" err="1"/>
              <a:t>метилация</a:t>
            </a:r>
            <a:r>
              <a:rPr lang="ru-RU" dirty="0"/>
              <a:t> между </a:t>
            </a:r>
            <a:r>
              <a:rPr lang="ru-RU" dirty="0" err="1"/>
              <a:t>проби</a:t>
            </a:r>
            <a:r>
              <a:rPr lang="ru-RU" dirty="0"/>
              <a:t> и </a:t>
            </a:r>
            <a:r>
              <a:rPr lang="ru-RU" dirty="0" err="1"/>
              <a:t>позволява</a:t>
            </a:r>
            <a:r>
              <a:rPr lang="ru-RU" dirty="0"/>
              <a:t> нормализация и </a:t>
            </a:r>
            <a:r>
              <a:rPr lang="ru-RU" dirty="0" err="1"/>
              <a:t>клъстериране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Video: </a:t>
            </a:r>
            <a:r>
              <a:rPr lang="en-US" u="sng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MethylKit</a:t>
            </a: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Main Demo</a:t>
            </a:r>
            <a:endParaRPr lang="en-US" u="sng" dirty="0"/>
          </a:p>
          <a:p>
            <a:pPr marL="0" indent="0">
              <a:buNone/>
            </a:pPr>
            <a:endParaRPr lang="bg-BG" u="sng" dirty="0">
              <a:highlight>
                <a:srgbClr val="80808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3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3FD12-D0C1-215C-AE9A-3823A317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19511F-FA24-3859-5AF9-0B2D545E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84" y="2815389"/>
            <a:ext cx="7487653" cy="866273"/>
          </a:xfrm>
          <a:solidFill>
            <a:srgbClr val="00B0F0">
              <a:alpha val="67000"/>
            </a:srgbClr>
          </a:solidFill>
        </p:spPr>
        <p:txBody>
          <a:bodyPr/>
          <a:lstStyle/>
          <a:p>
            <a:r>
              <a:rPr lang="bg-BG" b="1" i="1" u="sng" dirty="0"/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90399824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C0D86-628C-2649-4AA5-D4B506424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FF7EA3D-E6DA-1421-7064-77B4CE0A0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0047"/>
            <a:ext cx="7086600" cy="2368658"/>
          </a:xfrm>
          <a:solidFill>
            <a:srgbClr val="00B0F0">
              <a:alpha val="67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bg-BG" dirty="0"/>
              <a:t> - ДНК </a:t>
            </a:r>
            <a:r>
              <a:rPr lang="bg-BG" dirty="0" err="1"/>
              <a:t>метилиране</a:t>
            </a:r>
            <a:endParaRPr lang="bg-BG" dirty="0"/>
          </a:p>
          <a:p>
            <a:pPr algn="l"/>
            <a:r>
              <a:rPr lang="bg-BG" dirty="0"/>
              <a:t> - Функция и ролята в </a:t>
            </a:r>
            <a:r>
              <a:rPr lang="bg-BG" dirty="0" err="1"/>
              <a:t>епигенома</a:t>
            </a:r>
            <a:endParaRPr lang="bg-BG" dirty="0"/>
          </a:p>
          <a:p>
            <a:pPr algn="l"/>
            <a:r>
              <a:rPr lang="bg-BG" dirty="0"/>
              <a:t> - Връзка със заболявания</a:t>
            </a:r>
          </a:p>
          <a:p>
            <a:pPr algn="l"/>
            <a:r>
              <a:rPr lang="bg-BG" dirty="0"/>
              <a:t> - </a:t>
            </a:r>
            <a:r>
              <a:rPr lang="bg-BG" dirty="0" err="1"/>
              <a:t>Бисулфитно</a:t>
            </a:r>
            <a:r>
              <a:rPr lang="bg-BG" dirty="0"/>
              <a:t> </a:t>
            </a:r>
            <a:r>
              <a:rPr lang="bg-BG" dirty="0" err="1"/>
              <a:t>секвениране</a:t>
            </a:r>
            <a:endParaRPr lang="bg-BG" dirty="0"/>
          </a:p>
          <a:p>
            <a:pPr algn="l"/>
            <a:r>
              <a:rPr lang="bg-BG" dirty="0"/>
              <a:t> - Оценка на ДНК </a:t>
            </a:r>
            <a:r>
              <a:rPr lang="bg-BG" dirty="0" err="1"/>
              <a:t>метилационни</a:t>
            </a:r>
            <a:r>
              <a:rPr lang="bg-BG" dirty="0"/>
              <a:t> профили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95AA3CB-58FF-EFCF-E9A8-12026519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26A6-754F-471F-AC62-200D07842616}" type="slidenum">
              <a:rPr lang="bg-BG" smtClean="0"/>
              <a:t>2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355A799-1CB5-DDCC-AAA8-5F447A366D1E}"/>
              </a:ext>
            </a:extLst>
          </p:cNvPr>
          <p:cNvSpPr txBox="1"/>
          <p:nvPr/>
        </p:nvSpPr>
        <p:spPr>
          <a:xfrm>
            <a:off x="1524000" y="659081"/>
            <a:ext cx="2843463" cy="769441"/>
          </a:xfrm>
          <a:prstGeom prst="rect">
            <a:avLst/>
          </a:prstGeom>
          <a:solidFill>
            <a:srgbClr val="00B0F0">
              <a:alpha val="67000"/>
            </a:srgbClr>
          </a:solidFill>
        </p:spPr>
        <p:txBody>
          <a:bodyPr wrap="square" rtlCol="0">
            <a:spAutoFit/>
          </a:bodyPr>
          <a:lstStyle/>
          <a:p>
            <a:r>
              <a:rPr lang="bg-BG" sz="4400" b="1" i="1" u="sng" dirty="0">
                <a:latin typeface="+mj-lt"/>
              </a:rPr>
              <a:t>Въведение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78441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5D37A3-D98D-D40B-DFDC-927832F3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701"/>
            <a:ext cx="4319427" cy="854867"/>
          </a:xfrm>
          <a:solidFill>
            <a:srgbClr val="00B0F0">
              <a:alpha val="67000"/>
            </a:srgbClr>
          </a:solidFill>
        </p:spPr>
        <p:txBody>
          <a:bodyPr/>
          <a:lstStyle/>
          <a:p>
            <a:r>
              <a:rPr lang="bg-BG" b="1" i="1" u="sng" dirty="0"/>
              <a:t>ДНК </a:t>
            </a:r>
            <a:r>
              <a:rPr lang="bg-BG" b="1" i="1" u="sng" dirty="0" err="1"/>
              <a:t>метилиране</a:t>
            </a:r>
            <a:endParaRPr lang="bg-BG" b="1" i="1" u="sn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A38C1AB-5907-CB5C-7930-B2673FEAB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144492" cy="4662611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04291C34-B50A-6758-5E94-0B75632A995E}"/>
              </a:ext>
            </a:extLst>
          </p:cNvPr>
          <p:cNvSpPr txBox="1"/>
          <p:nvPr/>
        </p:nvSpPr>
        <p:spPr>
          <a:xfrm>
            <a:off x="7198007" y="2677277"/>
            <a:ext cx="4627547" cy="830997"/>
          </a:xfrm>
          <a:prstGeom prst="rect">
            <a:avLst/>
          </a:prstGeom>
          <a:solidFill>
            <a:srgbClr val="00B0F0">
              <a:alpha val="6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DNMT – </a:t>
            </a:r>
            <a:r>
              <a:rPr lang="bg-BG" sz="2400" b="1" dirty="0"/>
              <a:t>ДНК метил-</a:t>
            </a:r>
            <a:r>
              <a:rPr lang="bg-BG" sz="2400" b="1" dirty="0" err="1"/>
              <a:t>трансфераза</a:t>
            </a:r>
            <a:endParaRPr lang="bg-BG" sz="2400" b="1" dirty="0"/>
          </a:p>
          <a:p>
            <a:r>
              <a:rPr lang="en-US" sz="2400" dirty="0"/>
              <a:t>SAM</a:t>
            </a:r>
            <a:r>
              <a:rPr lang="bg-BG" sz="2400" dirty="0"/>
              <a:t> – </a:t>
            </a:r>
            <a:r>
              <a:rPr lang="en-US" sz="2400" b="1" dirty="0"/>
              <a:t>S-</a:t>
            </a:r>
            <a:r>
              <a:rPr lang="bg-BG" sz="2400" b="1" dirty="0" err="1"/>
              <a:t>аденозил</a:t>
            </a:r>
            <a:r>
              <a:rPr lang="bg-BG" sz="2400" b="1" dirty="0"/>
              <a:t> </a:t>
            </a:r>
            <a:r>
              <a:rPr lang="bg-BG" sz="2400" b="1" dirty="0" err="1"/>
              <a:t>метионин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818002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70913-AEAD-196A-3F8D-CC67EA9E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936572-F8D6-2894-134C-0714AD95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484"/>
            <a:ext cx="7547811" cy="818148"/>
          </a:xfrm>
          <a:solidFill>
            <a:srgbClr val="00B0F0">
              <a:alpha val="67000"/>
            </a:srgbClr>
          </a:solidFill>
        </p:spPr>
        <p:txBody>
          <a:bodyPr/>
          <a:lstStyle/>
          <a:p>
            <a:r>
              <a:rPr lang="bg-BG" b="1" i="1" u="sng" dirty="0"/>
              <a:t>Функция и ролята в </a:t>
            </a:r>
            <a:r>
              <a:rPr lang="bg-BG" b="1" i="1" u="sng" dirty="0" err="1"/>
              <a:t>епигенома</a:t>
            </a:r>
            <a:endParaRPr lang="bg-BG" b="1" i="1" u="sn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07A0D08F-8EDD-FD6D-CED3-9C1606FC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85"/>
            <a:ext cx="9148011" cy="1603375"/>
          </a:xfrm>
          <a:solidFill>
            <a:srgbClr val="00B0F0">
              <a:alpha val="67000"/>
            </a:srgbClr>
          </a:solidFill>
        </p:spPr>
        <p:txBody>
          <a:bodyPr/>
          <a:lstStyle/>
          <a:p>
            <a:r>
              <a:rPr lang="bg-BG" dirty="0"/>
              <a:t>Изключване на гени – диференциране на специфични клетъчни типове</a:t>
            </a:r>
            <a:endParaRPr lang="en-GB" dirty="0"/>
          </a:p>
          <a:p>
            <a:r>
              <a:rPr lang="bg-BG" dirty="0"/>
              <a:t>Клетъчна памет </a:t>
            </a:r>
            <a:r>
              <a:rPr lang="en-GB" dirty="0"/>
              <a:t>– </a:t>
            </a:r>
            <a:r>
              <a:rPr lang="bg-BG" dirty="0"/>
              <a:t>запазване на идентичност при делене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EFD019C-4401-8C24-ED99-04D24270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9" y="3667874"/>
            <a:ext cx="3937439" cy="23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A4958-0633-7ACB-DBF0-D5ED4F520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F547B-62C2-02B4-757A-A286889A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189"/>
            <a:ext cx="5979560" cy="1325563"/>
          </a:xfrm>
          <a:solidFill>
            <a:srgbClr val="00B0F0">
              <a:alpha val="67000"/>
            </a:srgbClr>
          </a:solidFill>
        </p:spPr>
        <p:txBody>
          <a:bodyPr/>
          <a:lstStyle/>
          <a:p>
            <a:r>
              <a:rPr lang="bg-BG" b="1" i="1" u="sng" dirty="0"/>
              <a:t>Връзка със заболявания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30E64AD7-4CA3-6D6A-176B-E216A72B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3021"/>
            <a:ext cx="12192000" cy="4676107"/>
          </a:xfrm>
          <a:solidFill>
            <a:srgbClr val="00B0F0">
              <a:alpha val="80000"/>
            </a:srgbClr>
          </a:solidFill>
        </p:spPr>
        <p:txBody>
          <a:bodyPr>
            <a:noAutofit/>
          </a:bodyPr>
          <a:lstStyle/>
          <a:p>
            <a:r>
              <a:rPr lang="ru-RU" sz="2100" b="1" dirty="0"/>
              <a:t>1. </a:t>
            </a:r>
            <a:r>
              <a:rPr lang="ru-RU" sz="2100" b="1" dirty="0" err="1"/>
              <a:t>Ракови</a:t>
            </a:r>
            <a:r>
              <a:rPr lang="ru-RU" sz="2100" b="1" dirty="0"/>
              <a:t> </a:t>
            </a:r>
            <a:r>
              <a:rPr lang="ru-RU" sz="2100" b="1" dirty="0" err="1"/>
              <a:t>заболявания</a:t>
            </a:r>
            <a:endParaRPr lang="ru-RU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100" b="1" dirty="0" err="1"/>
              <a:t>Механизъм</a:t>
            </a:r>
            <a:r>
              <a:rPr lang="ru-RU" sz="2100" dirty="0"/>
              <a:t>: </a:t>
            </a:r>
            <a:r>
              <a:rPr lang="ru-RU" sz="2100" dirty="0" err="1"/>
              <a:t>Хиперметилиране</a:t>
            </a:r>
            <a:r>
              <a:rPr lang="ru-RU" sz="2100" dirty="0"/>
              <a:t> на </a:t>
            </a:r>
            <a:r>
              <a:rPr lang="ru-RU" sz="2100" dirty="0" err="1"/>
              <a:t>промоторните</a:t>
            </a:r>
            <a:r>
              <a:rPr lang="ru-RU" sz="2100" dirty="0"/>
              <a:t> </a:t>
            </a:r>
            <a:r>
              <a:rPr lang="ru-RU" sz="2100" dirty="0" err="1"/>
              <a:t>региони</a:t>
            </a:r>
            <a:r>
              <a:rPr lang="ru-RU" sz="2100" dirty="0"/>
              <a:t> на тумор-</a:t>
            </a:r>
            <a:r>
              <a:rPr lang="ru-RU" sz="2100" dirty="0" err="1"/>
              <a:t>супресорни</a:t>
            </a:r>
            <a:r>
              <a:rPr lang="ru-RU" sz="2100" dirty="0"/>
              <a:t> </a:t>
            </a:r>
            <a:r>
              <a:rPr lang="ru-RU" sz="2100" dirty="0" err="1"/>
              <a:t>гени</a:t>
            </a:r>
            <a:r>
              <a:rPr lang="ru-RU" sz="2100" dirty="0"/>
              <a:t> </a:t>
            </a:r>
            <a:r>
              <a:rPr lang="ru-RU" sz="2100" dirty="0" err="1"/>
              <a:t>може</a:t>
            </a:r>
            <a:r>
              <a:rPr lang="ru-RU" sz="2100" dirty="0"/>
              <a:t> да </a:t>
            </a:r>
            <a:r>
              <a:rPr lang="ru-RU" sz="2100" dirty="0" err="1"/>
              <a:t>ги</a:t>
            </a:r>
            <a:r>
              <a:rPr lang="ru-RU" sz="2100" dirty="0"/>
              <a:t> заглуши, </a:t>
            </a:r>
            <a:r>
              <a:rPr lang="ru-RU" sz="2100" dirty="0" err="1"/>
              <a:t>което</a:t>
            </a:r>
            <a:r>
              <a:rPr lang="ru-RU" sz="2100" dirty="0"/>
              <a:t> води до неконтролируемо </a:t>
            </a:r>
            <a:r>
              <a:rPr lang="ru-RU" sz="2100" dirty="0" err="1"/>
              <a:t>клетъчно</a:t>
            </a:r>
            <a:r>
              <a:rPr lang="ru-RU" sz="2100" dirty="0"/>
              <a:t> </a:t>
            </a:r>
            <a:r>
              <a:rPr lang="ru-RU" sz="2100" dirty="0" err="1"/>
              <a:t>делене</a:t>
            </a:r>
            <a:r>
              <a:rPr lang="ru-RU" sz="2100" dirty="0"/>
              <a:t> и развитие на </a:t>
            </a:r>
            <a:r>
              <a:rPr lang="ru-RU" sz="2100" dirty="0" err="1"/>
              <a:t>тумори</a:t>
            </a:r>
            <a:r>
              <a:rPr lang="ru-RU" sz="2100" dirty="0"/>
              <a:t>.</a:t>
            </a:r>
          </a:p>
          <a:p>
            <a:r>
              <a:rPr lang="ru-RU" sz="2100" b="1" dirty="0"/>
              <a:t>2. </a:t>
            </a:r>
            <a:r>
              <a:rPr lang="ru-RU" sz="2100" b="1" dirty="0" err="1"/>
              <a:t>Невро</a:t>
            </a:r>
            <a:r>
              <a:rPr lang="en-US" sz="2100" b="1" dirty="0"/>
              <a:t>-</a:t>
            </a:r>
            <a:r>
              <a:rPr lang="ru-RU" sz="2100" b="1" dirty="0" err="1"/>
              <a:t>дегенеративни</a:t>
            </a:r>
            <a:r>
              <a:rPr lang="ru-RU" sz="2100" b="1" dirty="0"/>
              <a:t> </a:t>
            </a:r>
            <a:r>
              <a:rPr lang="ru-RU" sz="2100" b="1" dirty="0" err="1"/>
              <a:t>заболявания</a:t>
            </a:r>
            <a:endParaRPr lang="ru-RU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100" b="1" dirty="0" err="1"/>
              <a:t>Алцхаймер</a:t>
            </a:r>
            <a:r>
              <a:rPr lang="ru-RU" sz="2100" dirty="0"/>
              <a:t>: Изменения в </a:t>
            </a:r>
            <a:r>
              <a:rPr lang="ru-RU" sz="2100" dirty="0" err="1"/>
              <a:t>метилацията</a:t>
            </a:r>
            <a:r>
              <a:rPr lang="ru-RU" sz="2100" dirty="0"/>
              <a:t> на </a:t>
            </a:r>
            <a:r>
              <a:rPr lang="ru-RU" sz="2100" dirty="0" err="1"/>
              <a:t>гени</a:t>
            </a:r>
            <a:r>
              <a:rPr lang="ru-RU" sz="2100" dirty="0"/>
              <a:t>, </a:t>
            </a:r>
            <a:r>
              <a:rPr lang="ru-RU" sz="2100" dirty="0" err="1"/>
              <a:t>свързани</a:t>
            </a:r>
            <a:r>
              <a:rPr lang="ru-RU" sz="2100" dirty="0"/>
              <a:t> с </a:t>
            </a:r>
            <a:r>
              <a:rPr lang="ru-RU" sz="2100" b="1" i="1" u="sng" dirty="0" err="1"/>
              <a:t>амилоидните</a:t>
            </a:r>
            <a:r>
              <a:rPr lang="ru-RU" sz="2100" b="1" i="1" u="sng" dirty="0"/>
              <a:t> </a:t>
            </a:r>
            <a:r>
              <a:rPr lang="ru-RU" sz="2100" b="1" i="1" u="sng" dirty="0" err="1"/>
              <a:t>протеини</a:t>
            </a:r>
            <a:r>
              <a:rPr lang="ru-RU" sz="2100" dirty="0"/>
              <a:t>, </a:t>
            </a:r>
            <a:r>
              <a:rPr lang="ru-RU" sz="2100" dirty="0" err="1"/>
              <a:t>които</a:t>
            </a:r>
            <a:r>
              <a:rPr lang="ru-RU" sz="2100" dirty="0"/>
              <a:t> </a:t>
            </a:r>
            <a:r>
              <a:rPr lang="ru-RU" sz="2100" dirty="0" err="1"/>
              <a:t>формират</a:t>
            </a:r>
            <a:r>
              <a:rPr lang="ru-RU" sz="2100" dirty="0"/>
              <a:t> </a:t>
            </a:r>
            <a:r>
              <a:rPr lang="ru-RU" sz="2100" dirty="0" err="1"/>
              <a:t>плаките</a:t>
            </a:r>
            <a:r>
              <a:rPr lang="ru-RU" sz="2100" dirty="0"/>
              <a:t> в </a:t>
            </a:r>
            <a:r>
              <a:rPr lang="ru-RU" sz="2100" dirty="0" err="1"/>
              <a:t>мозъка</a:t>
            </a:r>
            <a:r>
              <a:rPr lang="ru-RU" sz="2100" dirty="0"/>
              <a:t>, се </a:t>
            </a:r>
            <a:r>
              <a:rPr lang="ru-RU" sz="2100" dirty="0" err="1"/>
              <a:t>наблюдават</a:t>
            </a:r>
            <a:r>
              <a:rPr lang="ru-RU" sz="2100" dirty="0"/>
              <a:t> при </a:t>
            </a:r>
            <a:r>
              <a:rPr lang="ru-RU" sz="2100" dirty="0" err="1"/>
              <a:t>пациенти</a:t>
            </a:r>
            <a:r>
              <a:rPr lang="ru-RU" sz="2100" dirty="0"/>
              <a:t> с </a:t>
            </a:r>
            <a:r>
              <a:rPr lang="ru-RU" sz="2100" dirty="0" err="1"/>
              <a:t>Алцхаймер</a:t>
            </a:r>
            <a:r>
              <a:rPr lang="ru-RU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100" b="1" dirty="0"/>
              <a:t>Паркинсон</a:t>
            </a:r>
            <a:r>
              <a:rPr lang="ru-RU" sz="2100" dirty="0"/>
              <a:t>: </a:t>
            </a:r>
            <a:r>
              <a:rPr lang="ru-RU" sz="2100" dirty="0" err="1"/>
              <a:t>Метилационните</a:t>
            </a:r>
            <a:r>
              <a:rPr lang="ru-RU" sz="2100" dirty="0"/>
              <a:t> </a:t>
            </a:r>
            <a:r>
              <a:rPr lang="ru-RU" sz="2100" dirty="0" err="1"/>
              <a:t>промени</a:t>
            </a:r>
            <a:r>
              <a:rPr lang="ru-RU" sz="2100" dirty="0"/>
              <a:t> </a:t>
            </a:r>
            <a:r>
              <a:rPr lang="ru-RU" sz="2100" dirty="0" err="1"/>
              <a:t>могат</a:t>
            </a:r>
            <a:r>
              <a:rPr lang="ru-RU" sz="2100" dirty="0"/>
              <a:t> да </a:t>
            </a:r>
            <a:r>
              <a:rPr lang="ru-RU" sz="2100" dirty="0" err="1"/>
              <a:t>засягат</a:t>
            </a:r>
            <a:r>
              <a:rPr lang="ru-RU" sz="2100" dirty="0"/>
              <a:t> </a:t>
            </a:r>
            <a:r>
              <a:rPr lang="ru-RU" sz="2100" dirty="0" err="1"/>
              <a:t>гени</a:t>
            </a:r>
            <a:r>
              <a:rPr lang="ru-RU" sz="2100" dirty="0"/>
              <a:t>, </a:t>
            </a:r>
            <a:r>
              <a:rPr lang="ru-RU" sz="2100" dirty="0" err="1"/>
              <a:t>участващи</a:t>
            </a:r>
            <a:r>
              <a:rPr lang="ru-RU" sz="2100" dirty="0"/>
              <a:t> в </a:t>
            </a:r>
            <a:r>
              <a:rPr lang="ru-RU" sz="2100" dirty="0" err="1"/>
              <a:t>регулацията</a:t>
            </a:r>
            <a:r>
              <a:rPr lang="ru-RU" sz="2100" dirty="0"/>
              <a:t> на </a:t>
            </a:r>
            <a:r>
              <a:rPr lang="ru-RU" sz="2100" dirty="0" err="1"/>
              <a:t>допаминергичните</a:t>
            </a:r>
            <a:r>
              <a:rPr lang="ru-RU" sz="2100" dirty="0"/>
              <a:t> </a:t>
            </a:r>
            <a:r>
              <a:rPr lang="ru-RU" sz="2100" dirty="0" err="1"/>
              <a:t>неврони</a:t>
            </a:r>
            <a:r>
              <a:rPr lang="ru-RU" sz="2100" dirty="0"/>
              <a:t>, </a:t>
            </a:r>
            <a:r>
              <a:rPr lang="ru-RU" sz="2100" dirty="0" err="1"/>
              <a:t>което</a:t>
            </a:r>
            <a:r>
              <a:rPr lang="ru-RU" sz="2100" dirty="0"/>
              <a:t> </a:t>
            </a:r>
            <a:r>
              <a:rPr lang="ru-RU" sz="2100" dirty="0" err="1"/>
              <a:t>допринася</a:t>
            </a:r>
            <a:r>
              <a:rPr lang="ru-RU" sz="2100" dirty="0"/>
              <a:t> за </a:t>
            </a:r>
            <a:r>
              <a:rPr lang="ru-RU" sz="2100" dirty="0" err="1"/>
              <a:t>прогресията</a:t>
            </a:r>
            <a:r>
              <a:rPr lang="ru-RU" sz="2100" dirty="0"/>
              <a:t> на </a:t>
            </a:r>
            <a:r>
              <a:rPr lang="ru-RU" sz="2100" dirty="0" err="1"/>
              <a:t>болестта</a:t>
            </a:r>
            <a:r>
              <a:rPr lang="ru-RU" sz="2100" dirty="0"/>
              <a:t>.</a:t>
            </a:r>
          </a:p>
          <a:p>
            <a:r>
              <a:rPr lang="ru-RU" sz="2100" b="1" dirty="0"/>
              <a:t>3. </a:t>
            </a:r>
            <a:r>
              <a:rPr lang="ru-RU" sz="2100" b="1" dirty="0" err="1"/>
              <a:t>Сърдечно-съдови</a:t>
            </a:r>
            <a:r>
              <a:rPr lang="ru-RU" sz="2100" b="1" dirty="0"/>
              <a:t> </a:t>
            </a:r>
            <a:r>
              <a:rPr lang="ru-RU" sz="2100" b="1" dirty="0" err="1"/>
              <a:t>заболявания</a:t>
            </a:r>
            <a:endParaRPr lang="ru-RU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100" b="1" dirty="0" err="1"/>
              <a:t>Хипертония</a:t>
            </a:r>
            <a:r>
              <a:rPr lang="ru-RU" sz="2100" dirty="0"/>
              <a:t>: </a:t>
            </a:r>
            <a:r>
              <a:rPr lang="ru-RU" sz="2100" dirty="0" err="1"/>
              <a:t>Метилирането</a:t>
            </a:r>
            <a:r>
              <a:rPr lang="ru-RU" sz="2100" dirty="0"/>
              <a:t> на </a:t>
            </a:r>
            <a:r>
              <a:rPr lang="ru-RU" sz="2100" dirty="0" err="1"/>
              <a:t>специфични</a:t>
            </a:r>
            <a:r>
              <a:rPr lang="ru-RU" sz="2100" dirty="0"/>
              <a:t> </a:t>
            </a:r>
            <a:r>
              <a:rPr lang="ru-RU" sz="2100" dirty="0" err="1"/>
              <a:t>гени</a:t>
            </a:r>
            <a:r>
              <a:rPr lang="ru-RU" sz="2100" dirty="0"/>
              <a:t>, </a:t>
            </a:r>
            <a:r>
              <a:rPr lang="ru-RU" sz="2100" dirty="0" err="1"/>
              <a:t>които</a:t>
            </a:r>
            <a:r>
              <a:rPr lang="ru-RU" sz="2100" dirty="0"/>
              <a:t> </a:t>
            </a:r>
            <a:r>
              <a:rPr lang="ru-RU" sz="2100" dirty="0" err="1"/>
              <a:t>регулират</a:t>
            </a:r>
            <a:r>
              <a:rPr lang="ru-RU" sz="2100" dirty="0"/>
              <a:t> </a:t>
            </a:r>
            <a:r>
              <a:rPr lang="ru-RU" sz="2100" dirty="0" err="1"/>
              <a:t>сърдечно-съдовата</a:t>
            </a:r>
            <a:r>
              <a:rPr lang="ru-RU" sz="2100" dirty="0"/>
              <a:t> функция, </a:t>
            </a:r>
            <a:r>
              <a:rPr lang="ru-RU" sz="2100" dirty="0" err="1"/>
              <a:t>може</a:t>
            </a:r>
            <a:r>
              <a:rPr lang="ru-RU" sz="2100" dirty="0"/>
              <a:t> да </a:t>
            </a:r>
            <a:r>
              <a:rPr lang="ru-RU" sz="2100" dirty="0" err="1"/>
              <a:t>доведе</a:t>
            </a:r>
            <a:r>
              <a:rPr lang="ru-RU" sz="2100" dirty="0"/>
              <a:t> до </a:t>
            </a:r>
            <a:r>
              <a:rPr lang="ru-RU" sz="2100" dirty="0" err="1"/>
              <a:t>високо</a:t>
            </a:r>
            <a:r>
              <a:rPr lang="ru-RU" sz="2100" dirty="0"/>
              <a:t> </a:t>
            </a:r>
            <a:r>
              <a:rPr lang="ru-RU" sz="2100" dirty="0" err="1"/>
              <a:t>кръвно</a:t>
            </a:r>
            <a:r>
              <a:rPr lang="ru-RU" sz="2100" dirty="0"/>
              <a:t> </a:t>
            </a:r>
            <a:r>
              <a:rPr lang="ru-RU" sz="2100" dirty="0" err="1"/>
              <a:t>налягане</a:t>
            </a:r>
            <a:r>
              <a:rPr lang="ru-RU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100" b="1" dirty="0"/>
              <a:t>Атеросклероза</a:t>
            </a:r>
            <a:r>
              <a:rPr lang="ru-RU" sz="2100" dirty="0"/>
              <a:t>: </a:t>
            </a:r>
            <a:r>
              <a:rPr lang="ru-RU" sz="2100" dirty="0" err="1"/>
              <a:t>Промени</a:t>
            </a:r>
            <a:r>
              <a:rPr lang="ru-RU" sz="2100" dirty="0"/>
              <a:t> в </a:t>
            </a:r>
            <a:r>
              <a:rPr lang="ru-RU" sz="2100" dirty="0" err="1"/>
              <a:t>метилирането</a:t>
            </a:r>
            <a:r>
              <a:rPr lang="ru-RU" sz="2100" dirty="0"/>
              <a:t> на </a:t>
            </a:r>
            <a:r>
              <a:rPr lang="ru-RU" sz="2100" dirty="0" err="1"/>
              <a:t>специфични</a:t>
            </a:r>
            <a:r>
              <a:rPr lang="ru-RU" sz="2100" dirty="0"/>
              <a:t> </a:t>
            </a:r>
            <a:r>
              <a:rPr lang="ru-RU" sz="2100" dirty="0" err="1"/>
              <a:t>гени</a:t>
            </a:r>
            <a:r>
              <a:rPr lang="ru-RU" sz="2100" dirty="0"/>
              <a:t> </a:t>
            </a:r>
            <a:r>
              <a:rPr lang="ru-RU" sz="2100" dirty="0" err="1"/>
              <a:t>могат</a:t>
            </a:r>
            <a:r>
              <a:rPr lang="ru-RU" sz="2100" dirty="0"/>
              <a:t> да </a:t>
            </a:r>
            <a:r>
              <a:rPr lang="ru-RU" sz="2100" dirty="0" err="1"/>
              <a:t>допринесат</a:t>
            </a:r>
            <a:r>
              <a:rPr lang="ru-RU" sz="2100" dirty="0"/>
              <a:t> за </a:t>
            </a:r>
            <a:r>
              <a:rPr lang="ru-RU" sz="2100" dirty="0" err="1"/>
              <a:t>възпаление</a:t>
            </a:r>
            <a:r>
              <a:rPr lang="ru-RU" sz="2100" dirty="0"/>
              <a:t> и </a:t>
            </a:r>
            <a:r>
              <a:rPr lang="ru-RU" sz="2100" dirty="0" err="1"/>
              <a:t>формиране</a:t>
            </a:r>
            <a:r>
              <a:rPr lang="ru-RU" sz="2100" dirty="0"/>
              <a:t> на </a:t>
            </a:r>
            <a:r>
              <a:rPr lang="ru-RU" sz="2100" dirty="0" err="1"/>
              <a:t>плаки</a:t>
            </a:r>
            <a:r>
              <a:rPr lang="ru-RU" sz="2100" dirty="0"/>
              <a:t> в артериите, </a:t>
            </a:r>
            <a:r>
              <a:rPr lang="ru-RU" sz="2100" dirty="0" err="1"/>
              <a:t>което</a:t>
            </a:r>
            <a:r>
              <a:rPr lang="ru-RU" sz="2100" dirty="0"/>
              <a:t> </a:t>
            </a:r>
            <a:r>
              <a:rPr lang="ru-RU" sz="2100" dirty="0" err="1"/>
              <a:t>повишава</a:t>
            </a:r>
            <a:r>
              <a:rPr lang="ru-RU" sz="2100" dirty="0"/>
              <a:t> риска от инфаркт.</a:t>
            </a:r>
          </a:p>
        </p:txBody>
      </p:sp>
    </p:spTree>
    <p:extLst>
      <p:ext uri="{BB962C8B-B14F-4D97-AF65-F5344CB8AC3E}">
        <p14:creationId xmlns:p14="http://schemas.microsoft.com/office/powerpoint/2010/main" val="3380432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 t="-13000" b="-2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E33DC-0419-75A6-6CA3-B5C12BDC9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07DB64-E2F1-3D6C-A5E8-37C3351B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1" y="1038350"/>
            <a:ext cx="6085974" cy="685800"/>
          </a:xfrm>
          <a:solidFill>
            <a:srgbClr val="00B0F0">
              <a:alpha val="89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bg-BG" sz="4300" b="1" i="1" u="sng" dirty="0" err="1"/>
              <a:t>Бисулфитно</a:t>
            </a:r>
            <a:r>
              <a:rPr lang="bg-BG" sz="4300" b="1" i="1" u="sng" dirty="0"/>
              <a:t> </a:t>
            </a:r>
            <a:r>
              <a:rPr lang="bg-BG" sz="4300" b="1" i="1" u="sng" dirty="0" err="1"/>
              <a:t>секвениране</a:t>
            </a:r>
            <a:endParaRPr lang="bg-BG" sz="4300" b="1" i="1" u="sn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085352E-7D94-C923-98CC-1BC479F8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0" y="1724150"/>
            <a:ext cx="2935706" cy="3000083"/>
          </a:xfrm>
          <a:solidFill>
            <a:srgbClr val="00B0F0">
              <a:alpha val="73000"/>
            </a:srgbClr>
          </a:solidFill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Третиране с бисулфит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PCR </a:t>
            </a:r>
            <a:r>
              <a:rPr lang="bg-BG" dirty="0" err="1">
                <a:ea typeface="Calibri" panose="020F0502020204030204" pitchFamily="34" charset="0"/>
                <a:cs typeface="Times New Roman" panose="02020603050405020304" pitchFamily="18" charset="0"/>
              </a:rPr>
              <a:t>амплификация</a:t>
            </a:r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  и </a:t>
            </a:r>
            <a:r>
              <a:rPr lang="bg-BG" dirty="0" err="1">
                <a:ea typeface="Calibri" panose="020F0502020204030204" pitchFamily="34" charset="0"/>
                <a:cs typeface="Times New Roman" panose="02020603050405020304" pitchFamily="18" charset="0"/>
              </a:rPr>
              <a:t>секвениране</a:t>
            </a:r>
            <a:endParaRPr lang="bg-B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Анализ на резултатите</a:t>
            </a:r>
          </a:p>
          <a:p>
            <a:endParaRPr lang="bg-BG" dirty="0">
              <a:highlight>
                <a:srgbClr val="80808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dirty="0">
                <a:highlight>
                  <a:srgbClr val="80808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bg-BG" dirty="0">
              <a:highlight>
                <a:srgbClr val="808080"/>
              </a:highlight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1AE114B-560E-0334-2991-29269C10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3" y="1841801"/>
            <a:ext cx="8442159" cy="39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0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4B190-57FE-F7E9-1877-7C9EF96F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3AF846-2127-E690-D032-4B5B31E4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30179"/>
            <a:ext cx="5779167" cy="649705"/>
          </a:xfrm>
          <a:solidFill>
            <a:srgbClr val="00B0F0">
              <a:alpha val="67000"/>
            </a:srgbClr>
          </a:solidFill>
        </p:spPr>
        <p:txBody>
          <a:bodyPr>
            <a:normAutofit fontScale="90000"/>
          </a:bodyPr>
          <a:lstStyle/>
          <a:p>
            <a:r>
              <a:rPr lang="bg-BG" b="1" i="1" u="sng" dirty="0" err="1"/>
              <a:t>Бисулфитно</a:t>
            </a:r>
            <a:r>
              <a:rPr lang="bg-BG" b="1" i="1" u="sng" dirty="0"/>
              <a:t> </a:t>
            </a:r>
            <a:r>
              <a:rPr lang="bg-BG" b="1" i="1" u="sng" dirty="0" err="1"/>
              <a:t>секвениране</a:t>
            </a:r>
            <a:endParaRPr lang="bg-BG" b="1" i="1" u="sng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F369CDC-D0D4-862A-C5BD-A78F0F50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0" y="1777497"/>
            <a:ext cx="4479757" cy="3781091"/>
          </a:xfrm>
          <a:solidFill>
            <a:srgbClr val="00B0F0">
              <a:alpha val="67000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Предимства:</a:t>
            </a:r>
            <a:endParaRPr lang="bg-BG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Висока точност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WGBS </a:t>
            </a:r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bg-BG" dirty="0" err="1">
                <a:ea typeface="Calibri" panose="020F0502020204030204" pitchFamily="34" charset="0"/>
                <a:cs typeface="Times New Roman" panose="02020603050405020304" pitchFamily="18" charset="0"/>
              </a:rPr>
              <a:t>секвениране</a:t>
            </a:r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 на таргетни региони</a:t>
            </a:r>
          </a:p>
          <a:p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Квантитативен подход</a:t>
            </a:r>
          </a:p>
          <a:p>
            <a:pPr marL="0" indent="0">
              <a:buNone/>
            </a:pPr>
            <a:r>
              <a:rPr lang="bg-BG" b="1" dirty="0">
                <a:ea typeface="Calibri" panose="020F0502020204030204" pitchFamily="34" charset="0"/>
                <a:cs typeface="Times New Roman" panose="02020603050405020304" pitchFamily="18" charset="0"/>
              </a:rPr>
              <a:t>Недостатъци:</a:t>
            </a:r>
          </a:p>
          <a:p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ДНК деградиране</a:t>
            </a:r>
          </a:p>
          <a:p>
            <a:r>
              <a:rPr lang="bg-BG" dirty="0">
                <a:ea typeface="Calibri" panose="020F0502020204030204" pitchFamily="34" charset="0"/>
                <a:cs typeface="Times New Roman" panose="02020603050405020304" pitchFamily="18" charset="0"/>
              </a:rPr>
              <a:t>Трудност при анализ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A3EC9CF-2618-5580-E095-712954AEF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77497"/>
            <a:ext cx="6368715" cy="37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37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1EF26-C412-5002-04DA-EBE5A0C53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3A5100-6C74-6FA6-F40E-5A20162E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09" y="337019"/>
            <a:ext cx="5779167" cy="649705"/>
          </a:xfrm>
          <a:solidFill>
            <a:srgbClr val="00B0F0">
              <a:alpha val="67000"/>
            </a:srgbClr>
          </a:solidFill>
        </p:spPr>
        <p:txBody>
          <a:bodyPr>
            <a:normAutofit fontScale="90000"/>
          </a:bodyPr>
          <a:lstStyle/>
          <a:p>
            <a:r>
              <a:rPr lang="bg-BG" b="1" i="1" u="sng" dirty="0" err="1"/>
              <a:t>Бисулфитно</a:t>
            </a:r>
            <a:r>
              <a:rPr lang="bg-BG" b="1" i="1" u="sng" dirty="0"/>
              <a:t> </a:t>
            </a:r>
            <a:r>
              <a:rPr lang="bg-BG" b="1" i="1" u="sng" dirty="0" err="1"/>
              <a:t>секвениране</a:t>
            </a:r>
            <a:endParaRPr lang="bg-BG" b="1" i="1" u="sng" dirty="0"/>
          </a:p>
        </p:txBody>
      </p:sp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69FD5AF5-3E87-0137-851F-DC846B726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0" y="1085593"/>
            <a:ext cx="7782425" cy="4770677"/>
          </a:xfr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709718C0-3A1C-5A10-65D2-EF4C0D194D70}"/>
              </a:ext>
            </a:extLst>
          </p:cNvPr>
          <p:cNvSpPr txBox="1"/>
          <p:nvPr/>
        </p:nvSpPr>
        <p:spPr>
          <a:xfrm>
            <a:off x="8342615" y="1284269"/>
            <a:ext cx="3159573" cy="2677656"/>
          </a:xfrm>
          <a:prstGeom prst="rect">
            <a:avLst/>
          </a:prstGeom>
          <a:solidFill>
            <a:srgbClr val="00B0F0">
              <a:alpha val="67000"/>
            </a:srgbClr>
          </a:solidFill>
        </p:spPr>
        <p:txBody>
          <a:bodyPr wrap="square">
            <a:spAutoFit/>
          </a:bodyPr>
          <a:lstStyle/>
          <a:p>
            <a:r>
              <a:rPr lang="ru-RU" sz="2400" dirty="0" err="1"/>
              <a:t>Относителната</a:t>
            </a:r>
            <a:r>
              <a:rPr lang="ru-RU" sz="2400" dirty="0"/>
              <a:t> пропорция на </a:t>
            </a:r>
            <a:r>
              <a:rPr lang="ru-RU" sz="2400" dirty="0" err="1"/>
              <a:t>метилирането</a:t>
            </a:r>
            <a:r>
              <a:rPr lang="ru-RU" sz="2400" dirty="0"/>
              <a:t> на цитозин в три </a:t>
            </a:r>
            <a:r>
              <a:rPr lang="ru-RU" sz="2400" dirty="0" err="1"/>
              <a:t>различни</a:t>
            </a:r>
            <a:r>
              <a:rPr lang="ru-RU" sz="2400" dirty="0"/>
              <a:t> контекста на </a:t>
            </a:r>
            <a:r>
              <a:rPr lang="ru-RU" sz="2400" dirty="0" err="1"/>
              <a:t>последователности</a:t>
            </a:r>
            <a:r>
              <a:rPr lang="ru-RU" sz="2400" dirty="0"/>
              <a:t> (</a:t>
            </a:r>
            <a:r>
              <a:rPr lang="ru-RU" sz="2400" dirty="0" err="1"/>
              <a:t>mC</a:t>
            </a:r>
            <a:r>
              <a:rPr lang="en-US" sz="2400" dirty="0"/>
              <a:t>p</a:t>
            </a:r>
            <a:r>
              <a:rPr lang="ru-RU" sz="2400" dirty="0"/>
              <a:t>G, </a:t>
            </a:r>
            <a:r>
              <a:rPr lang="ru-RU" sz="2400" dirty="0" err="1"/>
              <a:t>mCHG</a:t>
            </a:r>
            <a:r>
              <a:rPr lang="ru-RU" sz="2400" dirty="0"/>
              <a:t> и </a:t>
            </a:r>
            <a:r>
              <a:rPr lang="ru-RU" sz="2400" dirty="0" err="1"/>
              <a:t>mCHH</a:t>
            </a:r>
            <a:r>
              <a:rPr lang="ru-RU" sz="2400" dirty="0"/>
              <a:t>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41023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77DD8-100E-B0AD-CF0A-94D7AECB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BAD50F-20AE-5EBC-0CB0-19E77F0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65" y="299180"/>
            <a:ext cx="8887146" cy="649705"/>
          </a:xfrm>
          <a:solidFill>
            <a:srgbClr val="00B0F0">
              <a:alpha val="67000"/>
            </a:srgbClr>
          </a:solidFill>
        </p:spPr>
        <p:txBody>
          <a:bodyPr>
            <a:normAutofit fontScale="90000"/>
          </a:bodyPr>
          <a:lstStyle/>
          <a:p>
            <a:r>
              <a:rPr lang="bg-BG" b="1" i="1" u="sng" dirty="0"/>
              <a:t>Канонични ДНК </a:t>
            </a:r>
            <a:r>
              <a:rPr lang="bg-BG" b="1" i="1" u="sng" dirty="0" err="1"/>
              <a:t>метилационни</a:t>
            </a:r>
            <a:r>
              <a:rPr lang="bg-BG" b="1" i="1" u="sng" dirty="0"/>
              <a:t> профили</a:t>
            </a:r>
          </a:p>
        </p:txBody>
      </p:sp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0D70C05A-1406-887A-B25F-E19BE6E1E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5" y="1311444"/>
            <a:ext cx="10496407" cy="5247376"/>
          </a:xfrm>
        </p:spPr>
      </p:pic>
    </p:spTree>
    <p:extLst>
      <p:ext uri="{BB962C8B-B14F-4D97-AF65-F5344CB8AC3E}">
        <p14:creationId xmlns:p14="http://schemas.microsoft.com/office/powerpoint/2010/main" val="1914304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357</Words>
  <Application>Microsoft Office PowerPoint</Application>
  <PresentationFormat>Широк екран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Bahnschrift SemiLight SemiConde</vt:lpstr>
      <vt:lpstr>Calibri</vt:lpstr>
      <vt:lpstr>Calibri Light</vt:lpstr>
      <vt:lpstr>Тема на Office</vt:lpstr>
      <vt:lpstr>Бисулфитно секвениране. Оценка на ДНК метилационни профили</vt:lpstr>
      <vt:lpstr>Презентация на PowerPoint</vt:lpstr>
      <vt:lpstr>ДНК метилиране</vt:lpstr>
      <vt:lpstr>Функция и ролята в епигенома</vt:lpstr>
      <vt:lpstr>Връзка със заболявания</vt:lpstr>
      <vt:lpstr>Бисулфитно секвениране</vt:lpstr>
      <vt:lpstr>Бисулфитно секвениране</vt:lpstr>
      <vt:lpstr>Бисулфитно секвениране</vt:lpstr>
      <vt:lpstr>Канонични ДНК метилационни профили</vt:lpstr>
      <vt:lpstr>Оценка на ДНК метилационни профили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valkanov</dc:creator>
  <cp:lastModifiedBy>daniel valkanov</cp:lastModifiedBy>
  <cp:revision>9</cp:revision>
  <dcterms:created xsi:type="dcterms:W3CDTF">2024-11-03T12:37:26Z</dcterms:created>
  <dcterms:modified xsi:type="dcterms:W3CDTF">2024-11-08T19:57:37Z</dcterms:modified>
</cp:coreProperties>
</file>