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13"/>
  </p:notesMasterIdLst>
  <p:handoutMasterIdLst>
    <p:handoutMasterId r:id="rId14"/>
  </p:handoutMasterIdLst>
  <p:sldIdLst>
    <p:sldId id="267" r:id="rId3"/>
    <p:sldId id="283" r:id="rId4"/>
    <p:sldId id="278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6/18/2014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6/18/2014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6/18/2014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740021"/>
          </a:xfrm>
        </p:spPr>
        <p:txBody>
          <a:bodyPr/>
          <a:lstStyle/>
          <a:p>
            <a:r>
              <a:rPr lang="zh-CN" altLang="en-US" dirty="0" smtClean="0"/>
              <a:t>孤立词语音识别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792" y="4293096"/>
            <a:ext cx="9429931" cy="427112"/>
          </a:xfrm>
        </p:spPr>
        <p:txBody>
          <a:bodyPr/>
          <a:lstStyle/>
          <a:p>
            <a:r>
              <a:rPr lang="en-US" dirty="0" smtClean="0"/>
              <a:t>GUO </a:t>
            </a:r>
            <a:r>
              <a:rPr lang="en-US" dirty="0" err="1" smtClean="0"/>
              <a:t>Xianjun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236" y="2060848"/>
            <a:ext cx="6120680" cy="1168400"/>
          </a:xfrm>
        </p:spPr>
        <p:txBody>
          <a:bodyPr/>
          <a:lstStyle/>
          <a:p>
            <a:r>
              <a:rPr lang="en-US" altLang="zh-CN" dirty="0" smtClean="0"/>
              <a:t>Thank you.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8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</a:t>
            </a:r>
            <a:r>
              <a:rPr lang="en-US" altLang="zh-CN" dirty="0" smtClean="0"/>
              <a:t>HMM</a:t>
            </a:r>
            <a:r>
              <a:rPr lang="zh-CN" altLang="en-US" dirty="0"/>
              <a:t>三个问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Likelihood</a:t>
            </a:r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定一个</a:t>
            </a:r>
            <a:r>
              <a:rPr lang="en-US" altLang="zh-CN" dirty="0" smtClean="0"/>
              <a:t>HMM</a:t>
            </a:r>
            <a:r>
              <a:rPr lang="zh-CN" altLang="en-US" dirty="0" smtClean="0"/>
              <a:t>模型和一串观察序列，求出现该序列的概率</a:t>
            </a:r>
            <a:endParaRPr lang="en-US" altLang="zh-CN" dirty="0" smtClean="0"/>
          </a:p>
          <a:p>
            <a:pPr lvl="1"/>
            <a:r>
              <a:rPr lang="zh-CN" altLang="en-US" dirty="0"/>
              <a:t>解</a:t>
            </a:r>
            <a:r>
              <a:rPr lang="zh-CN" altLang="en-US" dirty="0" smtClean="0"/>
              <a:t>法：前向算法（</a:t>
            </a:r>
            <a:r>
              <a:rPr lang="en-US" altLang="zh-CN" dirty="0" smtClean="0"/>
              <a:t>Forward algorithm)</a:t>
            </a:r>
          </a:p>
          <a:p>
            <a:r>
              <a:rPr lang="en-US" altLang="zh-CN" dirty="0" smtClean="0"/>
              <a:t>2. Decoding</a:t>
            </a:r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定一个</a:t>
            </a:r>
            <a:r>
              <a:rPr lang="en-US" altLang="zh-CN" dirty="0" smtClean="0"/>
              <a:t>HMM</a:t>
            </a:r>
            <a:r>
              <a:rPr lang="zh-CN" altLang="en-US" dirty="0" smtClean="0"/>
              <a:t>模型和一串观察序列，求它最可能从属的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状态序列</a:t>
            </a:r>
            <a:endParaRPr lang="en-US" altLang="zh-CN" dirty="0" smtClean="0"/>
          </a:p>
          <a:p>
            <a:pPr lvl="1"/>
            <a:r>
              <a:rPr lang="zh-CN" altLang="en-US" dirty="0"/>
              <a:t>解</a:t>
            </a:r>
            <a:r>
              <a:rPr lang="zh-CN" altLang="en-US" dirty="0" smtClean="0"/>
              <a:t>法：维特比算法（</a:t>
            </a:r>
            <a:r>
              <a:rPr lang="en-US" altLang="zh-CN" dirty="0" smtClean="0"/>
              <a:t>Viterbi algorithm) </a:t>
            </a:r>
          </a:p>
          <a:p>
            <a:r>
              <a:rPr lang="en-US" altLang="zh-CN" dirty="0" smtClean="0"/>
              <a:t>3. Training</a:t>
            </a:r>
          </a:p>
          <a:p>
            <a:pPr lvl="1"/>
            <a:r>
              <a:rPr lang="zh-CN" altLang="en-US" dirty="0" smtClean="0"/>
              <a:t>给定一串观察序列，训练出</a:t>
            </a:r>
            <a:r>
              <a:rPr lang="en-US" altLang="zh-CN" dirty="0" smtClean="0"/>
              <a:t>HMM</a:t>
            </a:r>
            <a:r>
              <a:rPr lang="zh-CN" altLang="en-US" dirty="0" smtClean="0"/>
              <a:t>参数使得出现该观察序列的概率最大</a:t>
            </a:r>
            <a:endParaRPr lang="en-US" altLang="zh-CN" dirty="0" smtClean="0"/>
          </a:p>
          <a:p>
            <a:pPr lvl="1"/>
            <a:r>
              <a:rPr lang="zh-CN" altLang="en-US" dirty="0"/>
              <a:t>解</a:t>
            </a:r>
            <a:r>
              <a:rPr lang="zh-CN" altLang="en-US" dirty="0" smtClean="0"/>
              <a:t>法：</a:t>
            </a:r>
            <a:r>
              <a:rPr lang="en-US" altLang="zh-CN" dirty="0" smtClean="0"/>
              <a:t>EM</a:t>
            </a:r>
            <a:r>
              <a:rPr lang="zh-CN" altLang="en-US" dirty="0" smtClean="0"/>
              <a:t>算法（</a:t>
            </a:r>
            <a:r>
              <a:rPr lang="en-US" altLang="zh-CN" dirty="0" smtClean="0"/>
              <a:t>Forward-Backward algorithm)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80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</a:t>
            </a:r>
            <a:r>
              <a:rPr lang="zh-CN" altLang="en-US" dirty="0" smtClean="0"/>
              <a:t>景知识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语音识别</a:t>
            </a:r>
            <a:r>
              <a:rPr lang="zh-CN" altLang="en-US" dirty="0"/>
              <a:t>技</a:t>
            </a:r>
            <a:r>
              <a:rPr lang="zh-CN" altLang="en-US" dirty="0" smtClean="0"/>
              <a:t>术主要包括：</a:t>
            </a:r>
            <a:endParaRPr lang="en-US" altLang="zh-CN" dirty="0" smtClean="0"/>
          </a:p>
          <a:p>
            <a:pPr lvl="1"/>
            <a:r>
              <a:rPr lang="zh-CN" altLang="en-US" dirty="0"/>
              <a:t>特征提</a:t>
            </a:r>
            <a:r>
              <a:rPr lang="zh-CN" altLang="en-US" dirty="0" smtClean="0"/>
              <a:t>取（声音处理技术：静音检测，预加重等等）</a:t>
            </a:r>
            <a:endParaRPr lang="en-US" altLang="zh-CN" dirty="0"/>
          </a:p>
          <a:p>
            <a:pPr lvl="1"/>
            <a:r>
              <a:rPr lang="zh-CN" altLang="en-US" dirty="0"/>
              <a:t>模型训练</a:t>
            </a:r>
            <a:endParaRPr lang="en-US" altLang="zh-CN" dirty="0"/>
          </a:p>
          <a:p>
            <a:pPr lvl="1"/>
            <a:r>
              <a:rPr lang="zh-CN" altLang="en-US" dirty="0"/>
              <a:t>模式匹</a:t>
            </a:r>
            <a:r>
              <a:rPr lang="zh-CN" altLang="en-US" dirty="0" smtClean="0"/>
              <a:t>配</a:t>
            </a:r>
            <a:endParaRPr lang="en-US" altLang="zh-CN" dirty="0" smtClean="0"/>
          </a:p>
          <a:p>
            <a:r>
              <a:rPr lang="en-US" altLang="zh-CN" dirty="0" smtClean="0"/>
              <a:t>HMM</a:t>
            </a:r>
          </a:p>
          <a:p>
            <a:pPr lvl="1"/>
            <a:r>
              <a:rPr lang="en-US" altLang="zh-CN" dirty="0"/>
              <a:t>HMM</a:t>
            </a:r>
            <a:r>
              <a:rPr lang="zh-CN" altLang="en-US" dirty="0"/>
              <a:t>的应用使语音识别取得突破</a:t>
            </a:r>
            <a:endParaRPr lang="en-US" altLang="zh-CN" dirty="0"/>
          </a:p>
          <a:p>
            <a:pPr lvl="1"/>
            <a:r>
              <a:rPr lang="zh-CN" altLang="en-US" dirty="0"/>
              <a:t>李开复实现了第一个基于</a:t>
            </a:r>
            <a:r>
              <a:rPr lang="en-US" altLang="zh-CN" dirty="0"/>
              <a:t>HMM</a:t>
            </a:r>
            <a:r>
              <a:rPr lang="zh-CN" altLang="en-US" dirty="0"/>
              <a:t>的大词汇量识别系统</a:t>
            </a:r>
            <a:r>
              <a:rPr lang="en-US" altLang="zh-CN" dirty="0" smtClean="0"/>
              <a:t>Sphinx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本实验系统可通过样本训练实现</a:t>
            </a:r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/>
              <a:t>9</a:t>
            </a:r>
            <a:r>
              <a:rPr lang="zh-CN" altLang="en-US" dirty="0" smtClean="0"/>
              <a:t>和单词</a:t>
            </a:r>
            <a:r>
              <a:rPr lang="en-US" altLang="zh-CN" dirty="0" smtClean="0"/>
              <a:t>o</a:t>
            </a:r>
            <a:r>
              <a:rPr lang="zh-CN" altLang="en-US" dirty="0" smtClean="0"/>
              <a:t>的识别</a:t>
            </a:r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语音预处理和特征提取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语音识别的输入为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文件，该格式未被压缩，音质方面不会失真</a:t>
            </a:r>
            <a:endParaRPr lang="en-US" altLang="zh-CN" dirty="0" smtClean="0"/>
          </a:p>
          <a:p>
            <a:r>
              <a:rPr lang="zh-CN" altLang="en-US" dirty="0" smtClean="0"/>
              <a:t>经过预加重等处理后，将波形切成长度一致的一系列帧</a:t>
            </a:r>
            <a:endParaRPr lang="en-US" altLang="zh-CN" dirty="0" smtClean="0"/>
          </a:p>
          <a:p>
            <a:r>
              <a:rPr lang="zh-CN" altLang="en-US" dirty="0" smtClean="0"/>
              <a:t>对每一帧提取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特征（每一帧得到</a:t>
            </a:r>
            <a:r>
              <a:rPr lang="en-US" altLang="zh-CN" dirty="0" smtClean="0"/>
              <a:t>39</a:t>
            </a:r>
            <a:r>
              <a:rPr lang="zh-CN" altLang="en-US" dirty="0" smtClean="0"/>
              <a:t>个值）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29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3802" y="3186833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.wav</a:t>
            </a:r>
            <a:endParaRPr lang="zh-CN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78604" y="3438861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7740" y="58062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预处理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12558" y="3314167"/>
            <a:ext cx="249387" cy="24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Arrow Connector 17"/>
          <p:cNvCxnSpPr>
            <a:stCxn id="17" idx="6"/>
            <a:endCxn id="42" idx="1"/>
          </p:cNvCxnSpPr>
          <p:nvPr/>
        </p:nvCxnSpPr>
        <p:spPr>
          <a:xfrm flipV="1">
            <a:off x="4261945" y="910004"/>
            <a:ext cx="1138202" cy="2528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6"/>
            <a:endCxn id="41" idx="1"/>
          </p:cNvCxnSpPr>
          <p:nvPr/>
        </p:nvCxnSpPr>
        <p:spPr>
          <a:xfrm flipV="1">
            <a:off x="4261945" y="1565964"/>
            <a:ext cx="1126803" cy="1872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43" idx="1"/>
          </p:cNvCxnSpPr>
          <p:nvPr/>
        </p:nvCxnSpPr>
        <p:spPr>
          <a:xfrm flipV="1">
            <a:off x="4261945" y="2221924"/>
            <a:ext cx="1126517" cy="1216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6"/>
            <a:endCxn id="40" idx="1"/>
          </p:cNvCxnSpPr>
          <p:nvPr/>
        </p:nvCxnSpPr>
        <p:spPr>
          <a:xfrm flipV="1">
            <a:off x="4261945" y="2877884"/>
            <a:ext cx="1126803" cy="560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9" idx="1"/>
          </p:cNvCxnSpPr>
          <p:nvPr/>
        </p:nvCxnSpPr>
        <p:spPr>
          <a:xfrm>
            <a:off x="4198128" y="3441449"/>
            <a:ext cx="1180218" cy="69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6"/>
            <a:endCxn id="45" idx="1"/>
          </p:cNvCxnSpPr>
          <p:nvPr/>
        </p:nvCxnSpPr>
        <p:spPr>
          <a:xfrm>
            <a:off x="4261945" y="3438861"/>
            <a:ext cx="1126517" cy="705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6"/>
            <a:endCxn id="50" idx="1"/>
          </p:cNvCxnSpPr>
          <p:nvPr/>
        </p:nvCxnSpPr>
        <p:spPr>
          <a:xfrm>
            <a:off x="4261945" y="3438861"/>
            <a:ext cx="1125610" cy="1339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6"/>
            <a:endCxn id="51" idx="1"/>
          </p:cNvCxnSpPr>
          <p:nvPr/>
        </p:nvCxnSpPr>
        <p:spPr>
          <a:xfrm>
            <a:off x="4261945" y="3438861"/>
            <a:ext cx="1105898" cy="197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78346" y="3259323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88748" y="262585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88748" y="131393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00147" y="65797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88462" y="196989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</a:t>
            </a:r>
            <a:endParaRPr lang="zh-CN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88462" y="3892790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</a:t>
            </a:r>
            <a:endParaRPr lang="zh-CN" alt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87555" y="452675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</a:t>
            </a:r>
            <a:endParaRPr lang="zh-CN" altLang="en-US" dirty="0"/>
          </a:p>
        </p:txBody>
      </p:sp>
      <p:sp>
        <p:nvSpPr>
          <p:cNvPr id="51" name="Rectangle 50"/>
          <p:cNvSpPr/>
          <p:nvPr/>
        </p:nvSpPr>
        <p:spPr>
          <a:xfrm>
            <a:off x="5367843" y="5160722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</a:t>
            </a:r>
            <a:endParaRPr lang="zh-CN" alt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634362" y="919596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634362" y="1565964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634362" y="2221924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34362" y="2868711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34362" y="3513020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634362" y="4135549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634362" y="4748957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34362" y="5364940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025926" y="667568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75" name="Rectangle 74"/>
          <p:cNvSpPr/>
          <p:nvPr/>
        </p:nvSpPr>
        <p:spPr>
          <a:xfrm>
            <a:off x="8025926" y="131393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76" name="Rectangle 75"/>
          <p:cNvSpPr/>
          <p:nvPr/>
        </p:nvSpPr>
        <p:spPr>
          <a:xfrm>
            <a:off x="8025926" y="196989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77" name="Rectangle 76"/>
          <p:cNvSpPr/>
          <p:nvPr/>
        </p:nvSpPr>
        <p:spPr>
          <a:xfrm>
            <a:off x="8025926" y="259143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78" name="Rectangle 77"/>
          <p:cNvSpPr/>
          <p:nvPr/>
        </p:nvSpPr>
        <p:spPr>
          <a:xfrm>
            <a:off x="8038628" y="321297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79" name="Rectangle 78"/>
          <p:cNvSpPr/>
          <p:nvPr/>
        </p:nvSpPr>
        <p:spPr>
          <a:xfrm>
            <a:off x="8025926" y="3892790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80" name="Rectangle 79"/>
          <p:cNvSpPr/>
          <p:nvPr/>
        </p:nvSpPr>
        <p:spPr>
          <a:xfrm>
            <a:off x="8038628" y="452675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81" name="Rectangle 80"/>
          <p:cNvSpPr/>
          <p:nvPr/>
        </p:nvSpPr>
        <p:spPr>
          <a:xfrm>
            <a:off x="8038628" y="5160722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474122" y="58062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分割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675884" y="58062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特</a:t>
            </a:r>
            <a:r>
              <a:rPr lang="zh-CN" altLang="en-US" b="1" dirty="0" smtClean="0">
                <a:solidFill>
                  <a:srgbClr val="FF0000"/>
                </a:solidFill>
              </a:rPr>
              <a:t>征提取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4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GMM-HMM</a:t>
            </a:r>
            <a:r>
              <a:rPr lang="zh-CN" altLang="en-US" dirty="0" smtClean="0"/>
              <a:t>模型训练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GMM(Gaussian Mixture Model, </a:t>
            </a:r>
            <a:r>
              <a:rPr lang="zh-CN" altLang="en-US" dirty="0" smtClean="0"/>
              <a:t>高斯混合模型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GMM</a:t>
            </a:r>
            <a:r>
              <a:rPr lang="zh-CN" altLang="en-US" dirty="0" smtClean="0"/>
              <a:t>用于拟合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的输出概率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 smtClean="0"/>
              <a:t>可理解为几个高斯分布模型的叠加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69" y="3212976"/>
            <a:ext cx="453728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GMM-HMM</a:t>
            </a:r>
            <a:r>
              <a:rPr lang="zh-CN" altLang="en-US" dirty="0" smtClean="0"/>
              <a:t>模型训练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在本实验系统中，每一个单词（</a:t>
            </a:r>
            <a:r>
              <a:rPr lang="en-US" altLang="zh-CN" dirty="0" smtClean="0"/>
              <a:t>HMM</a:t>
            </a:r>
            <a:r>
              <a:rPr lang="zh-CN" altLang="en-US" dirty="0" smtClean="0"/>
              <a:t>模型）默认为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个状态，但这里每个状态的输出概率只使用一个高斯分布模拟。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MFCC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39</a:t>
            </a:r>
            <a:r>
              <a:rPr lang="zh-CN" altLang="en-US" dirty="0" smtClean="0"/>
              <a:t>个特征是该高斯分布的</a:t>
            </a:r>
            <a:r>
              <a:rPr lang="en-US" altLang="zh-CN" dirty="0" smtClean="0"/>
              <a:t>39</a:t>
            </a:r>
            <a:r>
              <a:rPr lang="zh-CN" altLang="en-US" dirty="0" smtClean="0"/>
              <a:t>维变量</a:t>
            </a:r>
            <a:endParaRPr lang="en-US" altLang="zh-CN" dirty="0" smtClean="0"/>
          </a:p>
          <a:p>
            <a:r>
              <a:rPr lang="zh-CN" altLang="en-US" dirty="0" smtClean="0"/>
              <a:t>实验系统只负责识别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个单词（</a:t>
            </a:r>
            <a:r>
              <a:rPr lang="en-US" altLang="zh-CN" dirty="0" smtClean="0"/>
              <a:t>0-9</a:t>
            </a:r>
            <a:r>
              <a:rPr lang="zh-CN" altLang="en-US" dirty="0" smtClean="0"/>
              <a:t>和英语</a:t>
            </a:r>
            <a:r>
              <a:rPr lang="en-US" altLang="zh-CN" dirty="0" smtClean="0"/>
              <a:t>O</a:t>
            </a:r>
            <a:r>
              <a:rPr lang="zh-CN" altLang="en-US" dirty="0" smtClean="0"/>
              <a:t>），因此总共使用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HMM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3" name="Oval 2"/>
          <p:cNvSpPr/>
          <p:nvPr/>
        </p:nvSpPr>
        <p:spPr>
          <a:xfrm>
            <a:off x="2632542" y="299695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00980" y="2994680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69418" y="299782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37856" y="2994680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06294" y="299695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974732" y="299695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42754" y="3248980"/>
            <a:ext cx="781274" cy="2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05036" y="3246708"/>
            <a:ext cx="781274" cy="2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6582" y="3246708"/>
            <a:ext cx="781274" cy="2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41912" y="3246708"/>
            <a:ext cx="781274" cy="2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201904" y="3247437"/>
            <a:ext cx="781274" cy="2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3" idx="1"/>
            <a:endCxn id="3" idx="7"/>
          </p:cNvCxnSpPr>
          <p:nvPr/>
        </p:nvCxnSpPr>
        <p:spPr>
          <a:xfrm rot="5400000" flipH="1" flipV="1">
            <a:off x="2884570" y="2892558"/>
            <a:ext cx="12700" cy="356422"/>
          </a:xfrm>
          <a:prstGeom prst="curvedConnector3">
            <a:avLst>
              <a:gd name="adj1" fmla="val 23812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146658" y="2869726"/>
            <a:ext cx="12700" cy="356422"/>
          </a:xfrm>
          <a:prstGeom prst="curvedConnector3">
            <a:avLst>
              <a:gd name="adj1" fmla="val 23812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5415096" y="2869341"/>
            <a:ext cx="12700" cy="356422"/>
          </a:xfrm>
          <a:prstGeom prst="curvedConnector3">
            <a:avLst>
              <a:gd name="adj1" fmla="val 23812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6683534" y="2869341"/>
            <a:ext cx="12700" cy="356422"/>
          </a:xfrm>
          <a:prstGeom prst="curvedConnector3">
            <a:avLst>
              <a:gd name="adj1" fmla="val 23812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7951972" y="2868426"/>
            <a:ext cx="12700" cy="356422"/>
          </a:xfrm>
          <a:prstGeom prst="curvedConnector3">
            <a:avLst>
              <a:gd name="adj1" fmla="val 23812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 flipH="1" flipV="1">
            <a:off x="9220410" y="2855726"/>
            <a:ext cx="12700" cy="356422"/>
          </a:xfrm>
          <a:prstGeom prst="curvedConnector3">
            <a:avLst>
              <a:gd name="adj1" fmla="val 23812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03111" y="3246708"/>
            <a:ext cx="781274" cy="2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85265" y="3247437"/>
            <a:ext cx="781274" cy="2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7056" y="1700808"/>
            <a:ext cx="13924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</a:t>
            </a:r>
            <a:r>
              <a:rPr lang="zh-CN" altLang="en-US" dirty="0" smtClean="0"/>
              <a:t>料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库）</a:t>
            </a:r>
            <a:endParaRPr lang="zh-CN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04113" y="1953038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866946" y="1700808"/>
            <a:ext cx="175396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 GMM-HMM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6769" y="2514207"/>
            <a:ext cx="139270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</a:t>
            </a:r>
            <a:r>
              <a:rPr lang="zh-CN" altLang="en-US" dirty="0" smtClean="0"/>
              <a:t>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MFCC</a:t>
            </a:r>
            <a:r>
              <a:rPr lang="zh-CN" altLang="en-US" dirty="0"/>
              <a:t>库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46769" y="3286203"/>
            <a:ext cx="139270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</a:t>
            </a:r>
            <a:r>
              <a:rPr lang="zh-CN" altLang="en-US" dirty="0" smtClean="0"/>
              <a:t>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MFCC</a:t>
            </a:r>
            <a:r>
              <a:rPr lang="zh-CN" altLang="en-US" dirty="0"/>
              <a:t>库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46769" y="4081479"/>
            <a:ext cx="139270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8" name="Rectangle 47"/>
          <p:cNvSpPr/>
          <p:nvPr/>
        </p:nvSpPr>
        <p:spPr>
          <a:xfrm>
            <a:off x="5933160" y="4913001"/>
            <a:ext cx="140678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</a:t>
            </a:r>
            <a:r>
              <a:rPr lang="zh-CN" altLang="en-US" dirty="0" smtClean="0"/>
              <a:t>料</a:t>
            </a:r>
            <a:r>
              <a:rPr lang="en-US" altLang="zh-CN" dirty="0" smtClean="0"/>
              <a:t>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MFCC</a:t>
            </a:r>
            <a:r>
              <a:rPr lang="zh-CN" altLang="en-US" dirty="0"/>
              <a:t>库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5946769" y="5721857"/>
            <a:ext cx="13931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</a:t>
            </a:r>
            <a:r>
              <a:rPr lang="zh-CN" altLang="en-US" dirty="0" smtClean="0"/>
              <a:t>料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MFCC</a:t>
            </a:r>
            <a:r>
              <a:rPr lang="zh-CN" altLang="en-US" dirty="0"/>
              <a:t>库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504113" y="2766235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504113" y="3538231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504113" y="4320564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504113" y="5165029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04113" y="5960942"/>
            <a:ext cx="1228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874877" y="2509664"/>
            <a:ext cx="17460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GMM-HMM</a:t>
            </a:r>
            <a:endParaRPr lang="zh-CN" altLang="en-US" dirty="0"/>
          </a:p>
        </p:txBody>
      </p:sp>
      <p:sp>
        <p:nvSpPr>
          <p:cNvPr id="58" name="Rectangle 57"/>
          <p:cNvSpPr/>
          <p:nvPr/>
        </p:nvSpPr>
        <p:spPr>
          <a:xfrm>
            <a:off x="8862799" y="3283476"/>
            <a:ext cx="175811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GMM-HMM</a:t>
            </a:r>
            <a:endParaRPr lang="zh-CN" alt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74876" y="4081479"/>
            <a:ext cx="174603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0" name="Rectangle 59"/>
          <p:cNvSpPr/>
          <p:nvPr/>
        </p:nvSpPr>
        <p:spPr>
          <a:xfrm>
            <a:off x="8869011" y="4913001"/>
            <a:ext cx="175189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 GMM-HMM</a:t>
            </a:r>
            <a:endParaRPr lang="zh-CN" altLang="en-US" dirty="0"/>
          </a:p>
        </p:txBody>
      </p:sp>
      <p:sp>
        <p:nvSpPr>
          <p:cNvPr id="61" name="Rectangle 60"/>
          <p:cNvSpPr/>
          <p:nvPr/>
        </p:nvSpPr>
        <p:spPr>
          <a:xfrm>
            <a:off x="8862800" y="5721857"/>
            <a:ext cx="17581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 GMM-HMM</a:t>
            </a:r>
            <a:endParaRPr lang="zh-CN" altLang="en-US" dirty="0"/>
          </a:p>
        </p:txBody>
      </p:sp>
      <p:sp>
        <p:nvSpPr>
          <p:cNvPr id="62" name="Rectangle 61"/>
          <p:cNvSpPr/>
          <p:nvPr/>
        </p:nvSpPr>
        <p:spPr>
          <a:xfrm>
            <a:off x="1206083" y="3645023"/>
            <a:ext cx="135319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训练集</a:t>
            </a:r>
            <a:endParaRPr lang="zh-CN" altLang="en-US" dirty="0"/>
          </a:p>
        </p:txBody>
      </p:sp>
      <p:cxnSp>
        <p:nvCxnSpPr>
          <p:cNvPr id="63" name="Straight Arrow Connector 62"/>
          <p:cNvCxnSpPr>
            <a:endCxn id="93" idx="1"/>
          </p:cNvCxnSpPr>
          <p:nvPr/>
        </p:nvCxnSpPr>
        <p:spPr>
          <a:xfrm>
            <a:off x="2636807" y="3897052"/>
            <a:ext cx="781274" cy="2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525854" y="3772358"/>
            <a:ext cx="249387" cy="24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Straight Arrow Connector 81"/>
          <p:cNvCxnSpPr>
            <a:stCxn id="64" idx="6"/>
            <a:endCxn id="4" idx="1"/>
          </p:cNvCxnSpPr>
          <p:nvPr/>
        </p:nvCxnSpPr>
        <p:spPr>
          <a:xfrm flipV="1">
            <a:off x="4775241" y="1952836"/>
            <a:ext cx="1171815" cy="1944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6"/>
            <a:endCxn id="44" idx="1"/>
          </p:cNvCxnSpPr>
          <p:nvPr/>
        </p:nvCxnSpPr>
        <p:spPr>
          <a:xfrm flipV="1">
            <a:off x="4775241" y="2766235"/>
            <a:ext cx="1171528" cy="1130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4" idx="6"/>
            <a:endCxn id="46" idx="1"/>
          </p:cNvCxnSpPr>
          <p:nvPr/>
        </p:nvCxnSpPr>
        <p:spPr>
          <a:xfrm flipV="1">
            <a:off x="4775241" y="3538231"/>
            <a:ext cx="1171528" cy="358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4" idx="6"/>
            <a:endCxn id="47" idx="1"/>
          </p:cNvCxnSpPr>
          <p:nvPr/>
        </p:nvCxnSpPr>
        <p:spPr>
          <a:xfrm>
            <a:off x="4775241" y="3897052"/>
            <a:ext cx="1171528" cy="436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4" idx="6"/>
            <a:endCxn id="48" idx="1"/>
          </p:cNvCxnSpPr>
          <p:nvPr/>
        </p:nvCxnSpPr>
        <p:spPr>
          <a:xfrm>
            <a:off x="4775241" y="3897052"/>
            <a:ext cx="1157919" cy="126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4" idx="6"/>
            <a:endCxn id="49" idx="1"/>
          </p:cNvCxnSpPr>
          <p:nvPr/>
        </p:nvCxnSpPr>
        <p:spPr>
          <a:xfrm>
            <a:off x="4775241" y="3897052"/>
            <a:ext cx="1171528" cy="2076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579461" y="6082442"/>
            <a:ext cx="153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模型训练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418081" y="3088196"/>
            <a:ext cx="1353194" cy="162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语音预处理和特征提取</a:t>
            </a:r>
            <a:endParaRPr lang="zh-CN" altLang="en-US" dirty="0"/>
          </a:p>
        </p:txBody>
      </p:sp>
      <p:sp>
        <p:nvSpPr>
          <p:cNvPr id="94" name="Content Placeholder 13"/>
          <p:cNvSpPr>
            <a:spLocks noGrp="1"/>
          </p:cNvSpPr>
          <p:nvPr>
            <p:ph idx="1"/>
          </p:nvPr>
        </p:nvSpPr>
        <p:spPr>
          <a:xfrm>
            <a:off x="869848" y="823659"/>
            <a:ext cx="9751060" cy="73017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训练过程：将训练语料（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特征）放入对应的</a:t>
            </a:r>
            <a:r>
              <a:rPr lang="en-US" altLang="zh-CN" dirty="0" smtClean="0"/>
              <a:t>HMM</a:t>
            </a:r>
            <a:r>
              <a:rPr lang="zh-CN" altLang="en-US" dirty="0" smtClean="0"/>
              <a:t>模型中，使用</a:t>
            </a:r>
            <a:r>
              <a:rPr lang="en-US" altLang="zh-CN" dirty="0" smtClean="0"/>
              <a:t>Forward-Backward algorithm</a:t>
            </a:r>
            <a:r>
              <a:rPr lang="zh-CN" altLang="en-US" dirty="0" smtClean="0"/>
              <a:t>进行训练，获得</a:t>
            </a:r>
            <a:r>
              <a:rPr lang="zh-CN" altLang="en-US" dirty="0"/>
              <a:t>最</a:t>
            </a:r>
            <a:r>
              <a:rPr lang="zh-CN" altLang="en-US" dirty="0" smtClean="0"/>
              <a:t>终的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HMM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模式匹配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</a:t>
            </a:r>
            <a:r>
              <a:rPr lang="zh-CN" altLang="en-US" dirty="0" smtClean="0"/>
              <a:t>试语料同样经过语音预处理以及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特征提取后，将其逐一放入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HMM</a:t>
            </a:r>
            <a:r>
              <a:rPr lang="zh-CN" altLang="en-US" dirty="0" smtClean="0"/>
              <a:t>模型中，获得概率最大的模型即为输出结果。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492896"/>
            <a:ext cx="726741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0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0</TotalTime>
  <Words>672</Words>
  <Application>Microsoft Office PowerPoint</Application>
  <PresentationFormat>Custom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幼圆</vt:lpstr>
      <vt:lpstr>Arial</vt:lpstr>
      <vt:lpstr>Constantia</vt:lpstr>
      <vt:lpstr>Books Classic 16x9</vt:lpstr>
      <vt:lpstr>孤立词语音识别</vt:lpstr>
      <vt:lpstr>回顾：HMM三个问题</vt:lpstr>
      <vt:lpstr>背景知识</vt:lpstr>
      <vt:lpstr>语音预处理和特征提取</vt:lpstr>
      <vt:lpstr>PowerPoint Presentation</vt:lpstr>
      <vt:lpstr>GMM-HMM模型训练</vt:lpstr>
      <vt:lpstr>GMM-HMM模型训练</vt:lpstr>
      <vt:lpstr>PowerPoint Presentation</vt:lpstr>
      <vt:lpstr>模式匹配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2014-06-18T07:26:37Z</dcterms:created>
  <dcterms:modified xsi:type="dcterms:W3CDTF">2014-06-18T15:26:30Z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TC028010599991</vt:lpwstr>
  </property>
</Properties>
</file>