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Inter SemiBold"/>
      <p:regular r:id="rId12"/>
      <p:bold r:id="rId13"/>
    </p:embeddedFont>
    <p:embeddedFont>
      <p:font typeface="Nunito"/>
      <p:regular r:id="rId14"/>
      <p:bold r:id="rId15"/>
      <p:italic r:id="rId16"/>
      <p:boldItalic r:id="rId17"/>
    </p:embeddedFont>
    <p:embeddedFont>
      <p:font typeface="Inter"/>
      <p:regular r:id="rId18"/>
      <p:bold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font" Target="fonts/InterSemiBold-bold.fntdata"/><Relationship Id="rId12" Type="http://schemas.openxmlformats.org/officeDocument/2006/relationships/font" Target="fonts/Inter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ter-bold.fntdata"/><Relationship Id="rId6" Type="http://schemas.openxmlformats.org/officeDocument/2006/relationships/slide" Target="slides/slide1.xml"/><Relationship Id="rId18" Type="http://schemas.openxmlformats.org/officeDocument/2006/relationships/font" Target="fonts/In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5907c423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5907c423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5907c423a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5907c423a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5907c423a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5907c423a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5907c423a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a5907c423a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a5907c423a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a5907c423a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Credit Insurance of Companies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Daniel Africa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322500"/>
            <a:ext cx="70305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Overview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143000"/>
            <a:ext cx="7030500" cy="30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</a:endParaRPr>
          </a:p>
          <a:p>
            <a:pPr indent="-332577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-GB" sz="6549">
                <a:solidFill>
                  <a:schemeClr val="accent1"/>
                </a:solidFill>
              </a:rPr>
              <a:t>EGAD Framework</a:t>
            </a:r>
            <a:endParaRPr sz="6549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49">
              <a:solidFill>
                <a:schemeClr val="accent1"/>
              </a:solidFill>
            </a:endParaRPr>
          </a:p>
          <a:p>
            <a:pPr indent="-332577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-GB" sz="6549">
                <a:solidFill>
                  <a:schemeClr val="accent1"/>
                </a:solidFill>
              </a:rPr>
              <a:t>Problem Statement (Scenario)</a:t>
            </a:r>
            <a:endParaRPr sz="6549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49">
              <a:solidFill>
                <a:schemeClr val="accent1"/>
              </a:solidFill>
            </a:endParaRPr>
          </a:p>
          <a:p>
            <a:pPr indent="-332577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-GB" sz="6549">
                <a:solidFill>
                  <a:schemeClr val="accent1"/>
                </a:solidFill>
              </a:rPr>
              <a:t>Problem Landscape (Landscape)</a:t>
            </a:r>
            <a:endParaRPr sz="6549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49">
              <a:solidFill>
                <a:schemeClr val="accent1"/>
              </a:solidFill>
            </a:endParaRPr>
          </a:p>
          <a:p>
            <a:pPr indent="-332577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-GB" sz="6549">
                <a:solidFill>
                  <a:schemeClr val="accent1"/>
                </a:solidFill>
              </a:rPr>
              <a:t>Calendar</a:t>
            </a:r>
            <a:r>
              <a:rPr lang="en-GB" sz="6549">
                <a:solidFill>
                  <a:schemeClr val="accent1"/>
                </a:solidFill>
              </a:rPr>
              <a:t> Timeline</a:t>
            </a:r>
            <a:endParaRPr sz="6549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2204350" y="122400"/>
            <a:ext cx="42591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EGAD FRAMEWORK</a:t>
            </a:r>
            <a:endParaRPr b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381000" y="938900"/>
            <a:ext cx="3388200" cy="17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381000" y="864050"/>
            <a:ext cx="3558300" cy="19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Explore</a:t>
            </a:r>
            <a:endParaRPr b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Problem Statement</a:t>
            </a:r>
            <a:endParaRPr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Communication</a:t>
            </a:r>
            <a:endParaRPr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Story - telling</a:t>
            </a:r>
            <a:endParaRPr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Feedback</a:t>
            </a:r>
            <a:endParaRPr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4884950" y="864050"/>
            <a:ext cx="3483300" cy="19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Gather</a:t>
            </a:r>
            <a:endParaRPr b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Problem landscape</a:t>
            </a:r>
            <a:endParaRPr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Data Processing</a:t>
            </a:r>
            <a:endParaRPr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Data Storing</a:t>
            </a:r>
            <a:endParaRPr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381000" y="2993550"/>
            <a:ext cx="3558300" cy="19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Analyse</a:t>
            </a:r>
            <a:endParaRPr b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Data Analysis</a:t>
            </a:r>
            <a:endParaRPr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Data Cleaning</a:t>
            </a:r>
            <a:endParaRPr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Feature engineering</a:t>
            </a:r>
            <a:endParaRPr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4884950" y="2905125"/>
            <a:ext cx="3483300" cy="19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DEPLOY</a:t>
            </a:r>
            <a:endParaRPr b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Power BI deploy</a:t>
            </a:r>
            <a:endParaRPr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Github repository </a:t>
            </a:r>
            <a:endParaRPr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chemeClr val="accent1"/>
                </a:solidFill>
              </a:rPr>
              <a:t>Scenario</a:t>
            </a:r>
            <a:r>
              <a:rPr lang="en-GB">
                <a:solidFill>
                  <a:schemeClr val="accent1"/>
                </a:solidFill>
              </a:rPr>
              <a:t>: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428750"/>
            <a:ext cx="7030500" cy="32385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My company has tasked me with analysing the credit insurance of various different companies which are clients of ours. 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There are a few </a:t>
            </a:r>
            <a:r>
              <a:rPr lang="en-GB" sz="1600">
                <a:solidFill>
                  <a:schemeClr val="lt1"/>
                </a:solidFill>
              </a:rPr>
              <a:t>discrepancies</a:t>
            </a:r>
            <a:r>
              <a:rPr lang="en-GB" sz="1600">
                <a:solidFill>
                  <a:schemeClr val="lt1"/>
                </a:solidFill>
              </a:rPr>
              <a:t> within the data provided, specifically </a:t>
            </a:r>
            <a:r>
              <a:rPr lang="en-GB" sz="1600">
                <a:solidFill>
                  <a:schemeClr val="lt1"/>
                </a:solidFill>
              </a:rPr>
              <a:t>in terms of the appearance of credit defaults and missing values</a:t>
            </a:r>
            <a:r>
              <a:rPr lang="en-GB" sz="1600">
                <a:solidFill>
                  <a:schemeClr val="lt1"/>
                </a:solidFill>
              </a:rPr>
              <a:t>. There is a previously existing  PowerBI dashboard which which is broken as it is not displaying filters of the information. The board </a:t>
            </a:r>
            <a:r>
              <a:rPr lang="en-GB" sz="1600">
                <a:solidFill>
                  <a:schemeClr val="lt1"/>
                </a:solidFill>
              </a:rPr>
              <a:t>has</a:t>
            </a:r>
            <a:r>
              <a:rPr lang="en-GB" sz="1600">
                <a:solidFill>
                  <a:schemeClr val="lt1"/>
                </a:solidFill>
              </a:rPr>
              <a:t> required me to clean the data and fix the broken Power BI dashboard to </a:t>
            </a:r>
            <a:r>
              <a:rPr lang="en-GB" sz="1600">
                <a:solidFill>
                  <a:schemeClr val="lt1"/>
                </a:solidFill>
              </a:rPr>
              <a:t>achieve</a:t>
            </a:r>
            <a:r>
              <a:rPr lang="en-GB" sz="1600">
                <a:solidFill>
                  <a:schemeClr val="lt1"/>
                </a:solidFill>
              </a:rPr>
              <a:t> more accurate results in displaying the various </a:t>
            </a:r>
            <a:r>
              <a:rPr lang="en-GB" sz="1600">
                <a:solidFill>
                  <a:schemeClr val="lt1"/>
                </a:solidFill>
              </a:rPr>
              <a:t>companies</a:t>
            </a:r>
            <a:r>
              <a:rPr lang="en-GB" sz="1600">
                <a:solidFill>
                  <a:schemeClr val="lt1"/>
                </a:solidFill>
              </a:rPr>
              <a:t> financial structure. The aim is to design a new monthly dashboard to assess the different variables during the new campaign.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/>
        </p:nvSpPr>
        <p:spPr>
          <a:xfrm>
            <a:off x="2952750" y="367400"/>
            <a:ext cx="2381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Landscape</a:t>
            </a:r>
            <a:endParaRPr b="1" sz="31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152550" y="1238350"/>
            <a:ext cx="2800200" cy="476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6191250" y="1238350"/>
            <a:ext cx="2800200" cy="476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Knowledge</a:t>
            </a:r>
            <a:r>
              <a:rPr lang="en-GB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2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2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3171900" y="1238350"/>
            <a:ext cx="2800200" cy="476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Information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152550" y="1986600"/>
            <a:ext cx="2800200" cy="2422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The financial structure of various companies  highlighting their </a:t>
            </a:r>
            <a:r>
              <a:rPr b="1" lang="en-GB" sz="13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financial</a:t>
            </a:r>
            <a:r>
              <a:rPr b="1" lang="en-GB" sz="13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 statements </a:t>
            </a:r>
            <a:endParaRPr b="1" sz="13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An excel document obtaining the data of the financial structure </a:t>
            </a:r>
            <a:endParaRPr b="1" sz="13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A Power BI dashboard displaying the </a:t>
            </a:r>
            <a:r>
              <a:rPr b="1" lang="en-GB" sz="13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information</a:t>
            </a:r>
            <a:r>
              <a:rPr b="1" lang="en-GB" sz="13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 from our excel document </a:t>
            </a:r>
            <a:endParaRPr b="1" sz="13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3171900" y="1986600"/>
            <a:ext cx="2800200" cy="24222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A64D79"/>
                </a:solidFill>
                <a:latin typeface="Nunito"/>
                <a:ea typeface="Nunito"/>
                <a:cs typeface="Nunito"/>
                <a:sym typeface="Nunito"/>
              </a:rPr>
              <a:t>There are credit defaults and missing values</a:t>
            </a:r>
            <a:endParaRPr b="1" sz="1300">
              <a:solidFill>
                <a:srgbClr val="A64D7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A64D7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A64D79"/>
                </a:solidFill>
                <a:latin typeface="Nunito"/>
                <a:ea typeface="Nunito"/>
                <a:cs typeface="Nunito"/>
                <a:sym typeface="Nunito"/>
              </a:rPr>
              <a:t>The Power BI dashboard is broken, is the data being displayed inaccurately?</a:t>
            </a:r>
            <a:endParaRPr b="1" sz="1300">
              <a:solidFill>
                <a:srgbClr val="A64D7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A64D7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A64D79"/>
                </a:solidFill>
                <a:latin typeface="Nunito"/>
                <a:ea typeface="Nunito"/>
                <a:cs typeface="Nunito"/>
                <a:sym typeface="Nunito"/>
              </a:rPr>
              <a:t>Do these credit defaults and missing values </a:t>
            </a:r>
            <a:r>
              <a:rPr b="1" lang="en-GB" sz="1300">
                <a:solidFill>
                  <a:srgbClr val="A64D79"/>
                </a:solidFill>
                <a:latin typeface="Nunito"/>
                <a:ea typeface="Nunito"/>
                <a:cs typeface="Nunito"/>
                <a:sym typeface="Nunito"/>
              </a:rPr>
              <a:t>affect</a:t>
            </a:r>
            <a:r>
              <a:rPr b="1" lang="en-GB" sz="1300">
                <a:solidFill>
                  <a:srgbClr val="A64D79"/>
                </a:solidFill>
                <a:latin typeface="Nunito"/>
                <a:ea typeface="Nunito"/>
                <a:cs typeface="Nunito"/>
                <a:sym typeface="Nunito"/>
              </a:rPr>
              <a:t> current data and the various companies’ financial structure?</a:t>
            </a:r>
            <a:endParaRPr b="1" sz="1300">
              <a:solidFill>
                <a:srgbClr val="A64D7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6191250" y="1986600"/>
            <a:ext cx="2800200" cy="24222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E06666"/>
                </a:solidFill>
                <a:latin typeface="Nunito"/>
                <a:ea typeface="Nunito"/>
                <a:cs typeface="Nunito"/>
                <a:sym typeface="Nunito"/>
              </a:rPr>
              <a:t>The data contains null value, should we clean our data?</a:t>
            </a:r>
            <a:endParaRPr b="1" sz="1300">
              <a:solidFill>
                <a:srgbClr val="E0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E0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E06666"/>
                </a:solidFill>
                <a:latin typeface="Nunito"/>
                <a:ea typeface="Nunito"/>
                <a:cs typeface="Nunito"/>
                <a:sym typeface="Nunito"/>
              </a:rPr>
              <a:t>Data values seem to be inconsistent</a:t>
            </a:r>
            <a:endParaRPr b="1" sz="1300">
              <a:solidFill>
                <a:srgbClr val="E0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E0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E06666"/>
                </a:solidFill>
                <a:latin typeface="Nunito"/>
                <a:ea typeface="Nunito"/>
                <a:cs typeface="Nunito"/>
                <a:sym typeface="Nunito"/>
              </a:rPr>
              <a:t>Why do only a few companies have defaults compared to others?</a:t>
            </a:r>
            <a:endParaRPr b="1" sz="1300">
              <a:solidFill>
                <a:srgbClr val="E0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/>
          <p:nvPr/>
        </p:nvSpPr>
        <p:spPr>
          <a:xfrm>
            <a:off x="6928211" y="1774212"/>
            <a:ext cx="778800" cy="778800"/>
          </a:xfrm>
          <a:prstGeom prst="ellipse">
            <a:avLst/>
          </a:prstGeom>
          <a:solidFill>
            <a:srgbClr val="ED3F2E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188" y="1921288"/>
            <a:ext cx="484632" cy="48463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18" name="Google Shape;318;p18"/>
          <p:cNvSpPr txBox="1"/>
          <p:nvPr/>
        </p:nvSpPr>
        <p:spPr>
          <a:xfrm>
            <a:off x="1140000" y="2590200"/>
            <a:ext cx="13728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A274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Problem Statement and Landscape    </a:t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A274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</a:t>
            </a:r>
            <a:r>
              <a:rPr lang="en-GB" sz="1100">
                <a:solidFill>
                  <a:srgbClr val="1A274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weeks</a:t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76808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2512800" y="2590200"/>
            <a:ext cx="13728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A274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 Cleaning &amp;</a:t>
            </a:r>
            <a:br>
              <a:rPr lang="en-GB" sz="1100">
                <a:solidFill>
                  <a:srgbClr val="1A2744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-GB" sz="1100">
                <a:solidFill>
                  <a:srgbClr val="1A274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Processing</a:t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A274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1.5 weeks</a:t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76808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3885600" y="2590200"/>
            <a:ext cx="13728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A274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Exploratory Analysis</a:t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A274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 weeks</a:t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76808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5258400" y="2590200"/>
            <a:ext cx="13728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A274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Feature Engineering</a:t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A274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 weeks</a:t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76808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6631200" y="2590200"/>
            <a:ext cx="13728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A274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Deployment on Power BI</a:t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A274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 weeks</a:t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A274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76808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6206688" y="1961550"/>
            <a:ext cx="797700" cy="40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A2744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5555411" y="1774212"/>
            <a:ext cx="778800" cy="778800"/>
          </a:xfrm>
          <a:prstGeom prst="ellipse">
            <a:avLst/>
          </a:prstGeom>
          <a:solidFill>
            <a:srgbClr val="F7680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988" y="1950363"/>
            <a:ext cx="484632" cy="4264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6" name="Google Shape;326;p18"/>
          <p:cNvSpPr/>
          <p:nvPr/>
        </p:nvSpPr>
        <p:spPr>
          <a:xfrm>
            <a:off x="4833888" y="1961550"/>
            <a:ext cx="797700" cy="40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A2744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8"/>
          <p:cNvSpPr/>
          <p:nvPr/>
        </p:nvSpPr>
        <p:spPr>
          <a:xfrm>
            <a:off x="4182611" y="1774200"/>
            <a:ext cx="778800" cy="778800"/>
          </a:xfrm>
          <a:prstGeom prst="ellipse">
            <a:avLst/>
          </a:prstGeom>
          <a:solidFill>
            <a:srgbClr val="FFC21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7750" y="1919350"/>
            <a:ext cx="488499" cy="488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9" name="Google Shape;329;p18"/>
          <p:cNvSpPr/>
          <p:nvPr/>
        </p:nvSpPr>
        <p:spPr>
          <a:xfrm>
            <a:off x="3461088" y="1961550"/>
            <a:ext cx="797700" cy="40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A2744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8"/>
          <p:cNvSpPr/>
          <p:nvPr/>
        </p:nvSpPr>
        <p:spPr>
          <a:xfrm>
            <a:off x="2809811" y="1774212"/>
            <a:ext cx="778800" cy="778800"/>
          </a:xfrm>
          <a:prstGeom prst="ellipse">
            <a:avLst/>
          </a:prstGeom>
          <a:solidFill>
            <a:srgbClr val="14A96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1463" y="1930613"/>
            <a:ext cx="475487" cy="46597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32" name="Google Shape;332;p18"/>
          <p:cNvSpPr/>
          <p:nvPr/>
        </p:nvSpPr>
        <p:spPr>
          <a:xfrm>
            <a:off x="2088288" y="1961550"/>
            <a:ext cx="797700" cy="40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A2744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"/>
          <p:cNvSpPr/>
          <p:nvPr/>
        </p:nvSpPr>
        <p:spPr>
          <a:xfrm>
            <a:off x="1436998" y="1774202"/>
            <a:ext cx="778800" cy="778800"/>
          </a:xfrm>
          <a:prstGeom prst="ellipse">
            <a:avLst/>
          </a:prstGeom>
          <a:solidFill>
            <a:srgbClr val="3B82F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5724" y="1925853"/>
            <a:ext cx="361371" cy="4754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35" name="Google Shape;335;p18"/>
          <p:cNvSpPr txBox="1"/>
          <p:nvPr/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Calendar Timeline</a:t>
            </a:r>
            <a:endParaRPr b="1" sz="26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