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80" r:id="rId4"/>
    <p:sldId id="281" r:id="rId5"/>
    <p:sldId id="284" r:id="rId6"/>
    <p:sldId id="282" r:id="rId7"/>
    <p:sldId id="283" r:id="rId8"/>
    <p:sldId id="285" r:id="rId9"/>
    <p:sldId id="297" r:id="rId10"/>
    <p:sldId id="298" r:id="rId11"/>
    <p:sldId id="293" r:id="rId12"/>
    <p:sldId id="299" r:id="rId13"/>
    <p:sldId id="295" r:id="rId14"/>
    <p:sldId id="264" r:id="rId15"/>
    <p:sldId id="265" r:id="rId16"/>
    <p:sldId id="286" r:id="rId17"/>
    <p:sldId id="287" r:id="rId18"/>
    <p:sldId id="288" r:id="rId19"/>
    <p:sldId id="289" r:id="rId20"/>
    <p:sldId id="290" r:id="rId21"/>
    <p:sldId id="291" r:id="rId22"/>
    <p:sldId id="294" r:id="rId23"/>
    <p:sldId id="296" r:id="rId24"/>
    <p:sldId id="300" r:id="rId25"/>
    <p:sldId id="301" r:id="rId26"/>
    <p:sldId id="302" r:id="rId27"/>
    <p:sldId id="303" r:id="rId28"/>
    <p:sldId id="304" r:id="rId29"/>
    <p:sldId id="305" r:id="rId30"/>
    <p:sldId id="306" r:id="rId31"/>
    <p:sldId id="273" r:id="rId32"/>
    <p:sldId id="274" r:id="rId33"/>
    <p:sldId id="275" r:id="rId34"/>
    <p:sldId id="276" r:id="rId35"/>
    <p:sldId id="277" r:id="rId36"/>
    <p:sldId id="307" r:id="rId37"/>
    <p:sldId id="261" r:id="rId38"/>
    <p:sldId id="260" r:id="rId39"/>
    <p:sldId id="262" r:id="rId40"/>
    <p:sldId id="263" r:id="rId41"/>
    <p:sldId id="266" r:id="rId42"/>
    <p:sldId id="267" r:id="rId43"/>
    <p:sldId id="257" r:id="rId44"/>
    <p:sldId id="258" r:id="rId45"/>
    <p:sldId id="259" r:id="rId46"/>
    <p:sldId id="268" r:id="rId47"/>
    <p:sldId id="270" r:id="rId48"/>
    <p:sldId id="269" r:id="rId49"/>
    <p:sldId id="271" r:id="rId5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82" d="100"/>
          <a:sy n="82" d="100"/>
        </p:scale>
        <p:origin x="4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E6B2A-596D-4B9D-8032-EF49F84BB42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E0FEB68-13EB-441C-9CBF-2CD260DDE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5BF80DC-0706-4073-B9AE-63727B7387A2}"/>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5" name="Marcador de pie de página 4">
            <a:extLst>
              <a:ext uri="{FF2B5EF4-FFF2-40B4-BE49-F238E27FC236}">
                <a16:creationId xmlns:a16="http://schemas.microsoft.com/office/drawing/2014/main" id="{626A8C3F-2B4D-4FEB-BABF-F661A60A2BF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134123D-9583-4086-A72B-17DDFC837AB2}"/>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8991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AA27B5-24FC-41B4-A13B-CE25DEF0FF8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2946070-2AF7-465E-911C-3FCECA6914F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C0DA8CD-D6D8-4132-B57B-8A9596756A00}"/>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5" name="Marcador de pie de página 4">
            <a:extLst>
              <a:ext uri="{FF2B5EF4-FFF2-40B4-BE49-F238E27FC236}">
                <a16:creationId xmlns:a16="http://schemas.microsoft.com/office/drawing/2014/main" id="{180D3AFD-70DE-48B4-8E3B-6D481720A7A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5B56F15-96A0-42A8-995A-54EA17C87FBC}"/>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351780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F8CD41-3F53-47B4-92BA-4954CE8FF27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29BC8DA-4AC6-4EF7-8A12-6864998464D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FC7D4E4-A188-4894-869B-A3B59DD689F1}"/>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5" name="Marcador de pie de página 4">
            <a:extLst>
              <a:ext uri="{FF2B5EF4-FFF2-40B4-BE49-F238E27FC236}">
                <a16:creationId xmlns:a16="http://schemas.microsoft.com/office/drawing/2014/main" id="{6DFA347E-0F97-4FE4-935C-67139918105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01B3810-67CA-4D2A-B5AA-CFDACB299C1E}"/>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16476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4AC86-AAF2-4F51-BB30-CF520F1FCB6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DE6CCD5-A4E5-480F-BC9A-4E3B6122ADD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D8827F1-E082-40D6-A340-8DFC1B0F4A5B}"/>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5" name="Marcador de pie de página 4">
            <a:extLst>
              <a:ext uri="{FF2B5EF4-FFF2-40B4-BE49-F238E27FC236}">
                <a16:creationId xmlns:a16="http://schemas.microsoft.com/office/drawing/2014/main" id="{9F00EAF9-0FC4-4B59-BC43-25D70DF8758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0CBC2D0-9762-449B-9B0A-86C72446DDCD}"/>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11406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6BD29-9959-445A-838C-003F908AEB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74F7AF4-1AE6-4F87-A211-4CA0A4609A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58A916E-AC33-4F78-A118-255820B49171}"/>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5" name="Marcador de pie de página 4">
            <a:extLst>
              <a:ext uri="{FF2B5EF4-FFF2-40B4-BE49-F238E27FC236}">
                <a16:creationId xmlns:a16="http://schemas.microsoft.com/office/drawing/2014/main" id="{7C604944-1352-4180-84FB-ED6D35A3E22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CA95FF0-9AF7-447F-A9DE-982C4B351D80}"/>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1529801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D3472-8593-4622-B9F2-641E48411B1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BEF04E1-DF57-42EF-801D-33BA179F38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56EFDA6-9B3A-45BD-8E61-20F9461E30C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FFAE751-AD2B-41DD-B17F-3223F85803CF}"/>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6" name="Marcador de pie de página 5">
            <a:extLst>
              <a:ext uri="{FF2B5EF4-FFF2-40B4-BE49-F238E27FC236}">
                <a16:creationId xmlns:a16="http://schemas.microsoft.com/office/drawing/2014/main" id="{EBABEB10-D16F-4208-A48F-E635E6BDB98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1560468-FF1C-4D6B-BCF6-2335DB2B83C7}"/>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160500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1A7BA-B62C-43E0-953E-C2AB86B8B8E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CAF30F8-05E9-4BD5-8287-8039B8F2F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EACA851-C9B6-4E1B-A0F8-0D0F0E265BB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5B357D5-A366-470B-A9E1-ABC1F8F93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1D0778B-16E6-40FB-912D-0328B21F94D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DDC5019-E051-4E41-BD4B-C75FE98DC920}"/>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8" name="Marcador de pie de página 7">
            <a:extLst>
              <a:ext uri="{FF2B5EF4-FFF2-40B4-BE49-F238E27FC236}">
                <a16:creationId xmlns:a16="http://schemas.microsoft.com/office/drawing/2014/main" id="{9ED32607-1306-4E01-9FD6-304C36672C3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0F5BAE3-59A4-45CE-8F49-F3ABEC7A37CE}"/>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94301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691F7-2FCB-49A6-8B95-5860E39C01B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856239E-1AC6-43F1-966C-6B62DAA997A5}"/>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4" name="Marcador de pie de página 3">
            <a:extLst>
              <a:ext uri="{FF2B5EF4-FFF2-40B4-BE49-F238E27FC236}">
                <a16:creationId xmlns:a16="http://schemas.microsoft.com/office/drawing/2014/main" id="{3E21A3AA-F6CD-4CEF-8C6B-AF464E02347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7F8FB5C4-90B4-499B-A38E-2BA7352C23A3}"/>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323147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9C7DA1-70D7-4E43-AFE9-5E5459326323}"/>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3" name="Marcador de pie de página 2">
            <a:extLst>
              <a:ext uri="{FF2B5EF4-FFF2-40B4-BE49-F238E27FC236}">
                <a16:creationId xmlns:a16="http://schemas.microsoft.com/office/drawing/2014/main" id="{EC08B305-21C8-489F-8D60-F503E2F796E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52BC87B-C77E-449B-AA9A-BA86E57A107A}"/>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91556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93F3A-6A43-4F20-A7A5-D1A007351D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F811CBC-DFB6-45C4-8911-C761F3890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751968B-B3A8-4BF6-B191-344C1D502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070C02-00D4-4AE5-B872-4549CF195CF5}"/>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6" name="Marcador de pie de página 5">
            <a:extLst>
              <a:ext uri="{FF2B5EF4-FFF2-40B4-BE49-F238E27FC236}">
                <a16:creationId xmlns:a16="http://schemas.microsoft.com/office/drawing/2014/main" id="{10CDCC4E-DC32-48B7-A455-2F2BBB9B305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90B5CE6-294F-4F0C-962F-9B6A8EE63FF1}"/>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196182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E1D40-ED79-4D5B-A326-377170B2846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C4EF73D-6861-4652-B89C-133928420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86DC6BF-C73B-4BB0-A6C9-2504FA419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E6F06F-E6B0-459E-8797-2506D8F1F133}"/>
              </a:ext>
            </a:extLst>
          </p:cNvPr>
          <p:cNvSpPr>
            <a:spLocks noGrp="1"/>
          </p:cNvSpPr>
          <p:nvPr>
            <p:ph type="dt" sz="half" idx="10"/>
          </p:nvPr>
        </p:nvSpPr>
        <p:spPr/>
        <p:txBody>
          <a:bodyPr/>
          <a:lstStyle/>
          <a:p>
            <a:fld id="{9A470FA0-5E1D-41E0-8270-D5639EB7EB6F}" type="datetimeFigureOut">
              <a:rPr lang="es-CO" smtClean="0"/>
              <a:t>8/01/2025</a:t>
            </a:fld>
            <a:endParaRPr lang="es-CO"/>
          </a:p>
        </p:txBody>
      </p:sp>
      <p:sp>
        <p:nvSpPr>
          <p:cNvPr id="6" name="Marcador de pie de página 5">
            <a:extLst>
              <a:ext uri="{FF2B5EF4-FFF2-40B4-BE49-F238E27FC236}">
                <a16:creationId xmlns:a16="http://schemas.microsoft.com/office/drawing/2014/main" id="{865BCD38-D366-4D2F-856A-35D5DA8722A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43B02D6-864C-47A2-A2F6-62D92266F6CD}"/>
              </a:ext>
            </a:extLst>
          </p:cNvPr>
          <p:cNvSpPr>
            <a:spLocks noGrp="1"/>
          </p:cNvSpPr>
          <p:nvPr>
            <p:ph type="sldNum" sz="quarter" idx="12"/>
          </p:nvPr>
        </p:nvSpPr>
        <p:spPr/>
        <p:txBody>
          <a:bodyPr/>
          <a:lstStyle/>
          <a:p>
            <a:fld id="{4436892B-0DC8-4839-A384-9731266DD099}" type="slidenum">
              <a:rPr lang="es-CO" smtClean="0"/>
              <a:t>‹#›</a:t>
            </a:fld>
            <a:endParaRPr lang="es-CO"/>
          </a:p>
        </p:txBody>
      </p:sp>
    </p:spTree>
    <p:extLst>
      <p:ext uri="{BB962C8B-B14F-4D97-AF65-F5344CB8AC3E}">
        <p14:creationId xmlns:p14="http://schemas.microsoft.com/office/powerpoint/2010/main" val="192829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3B37DF7-388D-4925-B59A-4111D426A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3AE6937-8630-4CF6-91FE-E576B5F44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2641413-1A65-4D9C-9404-C504D87830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70FA0-5E1D-41E0-8270-D5639EB7EB6F}" type="datetimeFigureOut">
              <a:rPr lang="es-CO" smtClean="0"/>
              <a:t>8/01/2025</a:t>
            </a:fld>
            <a:endParaRPr lang="es-CO"/>
          </a:p>
        </p:txBody>
      </p:sp>
      <p:sp>
        <p:nvSpPr>
          <p:cNvPr id="5" name="Marcador de pie de página 4">
            <a:extLst>
              <a:ext uri="{FF2B5EF4-FFF2-40B4-BE49-F238E27FC236}">
                <a16:creationId xmlns:a16="http://schemas.microsoft.com/office/drawing/2014/main" id="{97004719-3761-4B74-B95C-A231DE1BC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25165BF-214A-4CC0-80E0-7AFDC925E0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6892B-0DC8-4839-A384-9731266DD099}" type="slidenum">
              <a:rPr lang="es-CO" smtClean="0"/>
              <a:t>‹#›</a:t>
            </a:fld>
            <a:endParaRPr lang="es-CO"/>
          </a:p>
        </p:txBody>
      </p:sp>
    </p:spTree>
    <p:extLst>
      <p:ext uri="{BB962C8B-B14F-4D97-AF65-F5344CB8AC3E}">
        <p14:creationId xmlns:p14="http://schemas.microsoft.com/office/powerpoint/2010/main" val="2062500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6784B-F2C7-4964-A244-1582D6B1F554}"/>
              </a:ext>
            </a:extLst>
          </p:cNvPr>
          <p:cNvSpPr>
            <a:spLocks noGrp="1"/>
          </p:cNvSpPr>
          <p:nvPr>
            <p:ph type="ctrTitle"/>
          </p:nvPr>
        </p:nvSpPr>
        <p:spPr>
          <a:xfrm>
            <a:off x="1440873" y="2235200"/>
            <a:ext cx="9144000" cy="2387600"/>
          </a:xfrm>
        </p:spPr>
        <p:txBody>
          <a:bodyPr>
            <a:normAutofit fontScale="90000"/>
          </a:bodyPr>
          <a:lstStyle/>
          <a:p>
            <a:r>
              <a:rPr lang="es-CO" b="1" dirty="0"/>
              <a:t>Análisis de Datos del Bazar de Lore desde el 25/05/2021 hasta 11/03/2022</a:t>
            </a:r>
          </a:p>
        </p:txBody>
      </p:sp>
    </p:spTree>
    <p:extLst>
      <p:ext uri="{BB962C8B-B14F-4D97-AF65-F5344CB8AC3E}">
        <p14:creationId xmlns:p14="http://schemas.microsoft.com/office/powerpoint/2010/main" val="241536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03457-0614-4F5D-9D7B-64832D62FE2C}"/>
              </a:ext>
            </a:extLst>
          </p:cNvPr>
          <p:cNvSpPr>
            <a:spLocks noGrp="1"/>
          </p:cNvSpPr>
          <p:nvPr>
            <p:ph type="title"/>
          </p:nvPr>
        </p:nvSpPr>
        <p:spPr/>
        <p:txBody>
          <a:bodyPr/>
          <a:lstStyle/>
          <a:p>
            <a:r>
              <a:rPr lang="es-CO" b="1" dirty="0"/>
              <a:t>Conclusiones</a:t>
            </a:r>
            <a:endParaRPr lang="es-CO" dirty="0"/>
          </a:p>
        </p:txBody>
      </p:sp>
      <p:sp>
        <p:nvSpPr>
          <p:cNvPr id="3" name="Marcador de contenido 2">
            <a:extLst>
              <a:ext uri="{FF2B5EF4-FFF2-40B4-BE49-F238E27FC236}">
                <a16:creationId xmlns:a16="http://schemas.microsoft.com/office/drawing/2014/main" id="{A48840A1-1282-4F40-A628-E8290FFFAAB6}"/>
              </a:ext>
            </a:extLst>
          </p:cNvPr>
          <p:cNvSpPr>
            <a:spLocks noGrp="1"/>
          </p:cNvSpPr>
          <p:nvPr>
            <p:ph idx="1"/>
          </p:nvPr>
        </p:nvSpPr>
        <p:spPr>
          <a:xfrm>
            <a:off x="838200" y="2305916"/>
            <a:ext cx="10515600" cy="2099830"/>
          </a:xfrm>
        </p:spPr>
        <p:txBody>
          <a:bodyPr/>
          <a:lstStyle/>
          <a:p>
            <a:pPr algn="just"/>
            <a:r>
              <a:rPr lang="es-CO" dirty="0"/>
              <a:t>Esta información también te puede ser de gran utilidad a la hora de pagar por la publicidad de un producto en Instagram o Facebook. Como ya sabes qué le gusta a quien, haz que la publicidad llegue a ese segmento de personas (sean hombre o mujer) que más probablemente te compre. </a:t>
            </a:r>
          </a:p>
        </p:txBody>
      </p:sp>
    </p:spTree>
    <p:extLst>
      <p:ext uri="{BB962C8B-B14F-4D97-AF65-F5344CB8AC3E}">
        <p14:creationId xmlns:p14="http://schemas.microsoft.com/office/powerpoint/2010/main" val="47882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8225F-159B-4CCD-97C0-3FDB2CD168D7}"/>
              </a:ext>
            </a:extLst>
          </p:cNvPr>
          <p:cNvSpPr>
            <a:spLocks noGrp="1"/>
          </p:cNvSpPr>
          <p:nvPr>
            <p:ph type="title"/>
          </p:nvPr>
        </p:nvSpPr>
        <p:spPr>
          <a:xfrm>
            <a:off x="0" y="103868"/>
            <a:ext cx="12192000" cy="1222514"/>
          </a:xfrm>
        </p:spPr>
        <p:txBody>
          <a:bodyPr>
            <a:normAutofit fontScale="90000"/>
          </a:bodyPr>
          <a:lstStyle/>
          <a:p>
            <a:pPr algn="ctr"/>
            <a:r>
              <a:rPr lang="es-CO" b="1" dirty="0"/>
              <a:t>Tabla que refleja el tiempo que demora en llegar el producto dado el proveedor, el producto y la ciudad</a:t>
            </a:r>
          </a:p>
        </p:txBody>
      </p:sp>
      <p:pic>
        <p:nvPicPr>
          <p:cNvPr id="7" name="Imagen 6" descr="Tabla&#10;&#10;Descripción generada automáticamente">
            <a:extLst>
              <a:ext uri="{FF2B5EF4-FFF2-40B4-BE49-F238E27FC236}">
                <a16:creationId xmlns:a16="http://schemas.microsoft.com/office/drawing/2014/main" id="{9E9211F4-2E0B-4114-BA87-22C9E0497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953" y="1413395"/>
            <a:ext cx="9668094" cy="5444605"/>
          </a:xfrm>
          <a:prstGeom prst="rect">
            <a:avLst/>
          </a:prstGeom>
        </p:spPr>
      </p:pic>
    </p:spTree>
    <p:extLst>
      <p:ext uri="{BB962C8B-B14F-4D97-AF65-F5344CB8AC3E}">
        <p14:creationId xmlns:p14="http://schemas.microsoft.com/office/powerpoint/2010/main" val="1878290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FB3147-65BB-4111-8960-0AAAA9EE8C80}"/>
              </a:ext>
            </a:extLst>
          </p:cNvPr>
          <p:cNvSpPr>
            <a:spLocks noGrp="1"/>
          </p:cNvSpPr>
          <p:nvPr>
            <p:ph idx="1"/>
          </p:nvPr>
        </p:nvSpPr>
        <p:spPr>
          <a:xfrm>
            <a:off x="838200" y="212436"/>
            <a:ext cx="10515600" cy="6456219"/>
          </a:xfrm>
        </p:spPr>
        <p:txBody>
          <a:bodyPr>
            <a:normAutofit/>
          </a:bodyPr>
          <a:lstStyle/>
          <a:p>
            <a:pPr marL="0" indent="0" algn="just">
              <a:buNone/>
            </a:pPr>
            <a:r>
              <a:rPr lang="es-CO" dirty="0"/>
              <a:t>Es de vital importancia tener los datos de tiempo de llegada del producto dado el proveedor, ciudad y producto. Este tiempo es de las cosas que más importan a los clientes y debes ser lo más honesta posible con ellos en cuanto a éste tiempo de llegada. </a:t>
            </a:r>
          </a:p>
          <a:p>
            <a:pPr marL="0" indent="0" algn="just">
              <a:buNone/>
            </a:pPr>
            <a:endParaRPr lang="es-CO" dirty="0"/>
          </a:p>
          <a:p>
            <a:pPr marL="0" indent="0" algn="just">
              <a:buNone/>
            </a:pPr>
            <a:r>
              <a:rPr lang="es-CO" dirty="0"/>
              <a:t>Hasta ahora únicamente hay 2 proveedores con más de una venta registrada en la base de datos, estos son: Colombia de compras TV y 52-bits. En cuanto a Colombia de compras TV hubo más demora en la llegada del mismo producto en Sevilla que en Bogotá, y en cuanto a 52-bits hubo un día más de demora en Manizales que en Caicedonia para la llegada del mismo producto.</a:t>
            </a:r>
          </a:p>
          <a:p>
            <a:pPr marL="0" indent="0" algn="just">
              <a:buNone/>
            </a:pPr>
            <a:endParaRPr lang="es-CO" dirty="0"/>
          </a:p>
          <a:p>
            <a:pPr marL="0" indent="0" algn="just">
              <a:buNone/>
            </a:pPr>
            <a:r>
              <a:rPr lang="es-CO" dirty="0"/>
              <a:t>Pero estos datos están hasta ahora escasos dado a que no se han registrado todos los proveedores y fechas de entrega. Por favor registra estos datos en el Excel que te adjunto en esta carpeta.</a:t>
            </a:r>
          </a:p>
        </p:txBody>
      </p:sp>
    </p:spTree>
    <p:extLst>
      <p:ext uri="{BB962C8B-B14F-4D97-AF65-F5344CB8AC3E}">
        <p14:creationId xmlns:p14="http://schemas.microsoft.com/office/powerpoint/2010/main" val="91958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C7DE8-A75D-4A8A-8012-F47BA125896F}"/>
              </a:ext>
            </a:extLst>
          </p:cNvPr>
          <p:cNvSpPr>
            <a:spLocks noGrp="1"/>
          </p:cNvSpPr>
          <p:nvPr>
            <p:ph type="title"/>
          </p:nvPr>
        </p:nvSpPr>
        <p:spPr>
          <a:xfrm>
            <a:off x="281151" y="28794"/>
            <a:ext cx="11763704" cy="1074793"/>
          </a:xfrm>
        </p:spPr>
        <p:txBody>
          <a:bodyPr>
            <a:normAutofit fontScale="90000"/>
          </a:bodyPr>
          <a:lstStyle/>
          <a:p>
            <a:r>
              <a:rPr lang="es-CO" b="1" dirty="0"/>
              <a:t>Días promedio en llegar el producto dado cada proveedor</a:t>
            </a:r>
          </a:p>
        </p:txBody>
      </p:sp>
      <p:pic>
        <p:nvPicPr>
          <p:cNvPr id="5" name="Imagen 4" descr="Tabla&#10;&#10;Descripción generada automáticamente">
            <a:extLst>
              <a:ext uri="{FF2B5EF4-FFF2-40B4-BE49-F238E27FC236}">
                <a16:creationId xmlns:a16="http://schemas.microsoft.com/office/drawing/2014/main" id="{B1FEEF7C-A76E-4F05-B3C4-09314DBF5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51" y="1208690"/>
            <a:ext cx="5370787" cy="5515413"/>
          </a:xfrm>
          <a:prstGeom prst="rect">
            <a:avLst/>
          </a:prstGeom>
        </p:spPr>
      </p:pic>
      <p:sp>
        <p:nvSpPr>
          <p:cNvPr id="6" name="Marcador de contenido 2">
            <a:extLst>
              <a:ext uri="{FF2B5EF4-FFF2-40B4-BE49-F238E27FC236}">
                <a16:creationId xmlns:a16="http://schemas.microsoft.com/office/drawing/2014/main" id="{ADC0064B-7F0D-44FC-BA5D-FCA227402FB1}"/>
              </a:ext>
            </a:extLst>
          </p:cNvPr>
          <p:cNvSpPr>
            <a:spLocks noGrp="1"/>
          </p:cNvSpPr>
          <p:nvPr>
            <p:ph idx="1"/>
          </p:nvPr>
        </p:nvSpPr>
        <p:spPr>
          <a:xfrm>
            <a:off x="6169572" y="1976582"/>
            <a:ext cx="5875283" cy="4193308"/>
          </a:xfrm>
        </p:spPr>
        <p:txBody>
          <a:bodyPr>
            <a:normAutofit lnSpcReduction="10000"/>
          </a:bodyPr>
          <a:lstStyle/>
          <a:p>
            <a:pPr marL="0" indent="0" algn="just">
              <a:buNone/>
            </a:pPr>
            <a:r>
              <a:rPr lang="es-CO" dirty="0"/>
              <a:t>Este es el promedio de demora en días tomado de los escasos datos registrados hasta ahora.</a:t>
            </a:r>
          </a:p>
          <a:p>
            <a:pPr marL="0" indent="0" algn="just">
              <a:buNone/>
            </a:pPr>
            <a:endParaRPr lang="es-CO" dirty="0"/>
          </a:p>
          <a:p>
            <a:pPr marL="0" indent="0" algn="just">
              <a:buNone/>
            </a:pPr>
            <a:r>
              <a:rPr lang="es-CO" dirty="0"/>
              <a:t>Nuevamente, ¡Porfa completa estos datos! Tanto el del proveedor, y en la medida de lo posible los de la fecha de entrega (aunque este último no sé qué tan fácil será reunir la información), aún así intenta recolectarla. ¡Es importantísimo!</a:t>
            </a:r>
          </a:p>
        </p:txBody>
      </p:sp>
    </p:spTree>
    <p:extLst>
      <p:ext uri="{BB962C8B-B14F-4D97-AF65-F5344CB8AC3E}">
        <p14:creationId xmlns:p14="http://schemas.microsoft.com/office/powerpoint/2010/main" val="195435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24908-D68F-4115-A9AB-0862D6C046C4}"/>
              </a:ext>
            </a:extLst>
          </p:cNvPr>
          <p:cNvSpPr>
            <a:spLocks noGrp="1"/>
          </p:cNvSpPr>
          <p:nvPr>
            <p:ph type="title"/>
          </p:nvPr>
        </p:nvSpPr>
        <p:spPr>
          <a:xfrm>
            <a:off x="838200" y="2150348"/>
            <a:ext cx="10515600" cy="1941434"/>
          </a:xfrm>
        </p:spPr>
        <p:txBody>
          <a:bodyPr>
            <a:normAutofit/>
          </a:bodyPr>
          <a:lstStyle/>
          <a:p>
            <a:pPr algn="ctr"/>
            <a:r>
              <a:rPr lang="es-CO" b="1" dirty="0"/>
              <a:t>A continuación se presentan la cantidad de elementos vendidos por ciudad</a:t>
            </a:r>
            <a:endParaRPr lang="es-CO" dirty="0"/>
          </a:p>
        </p:txBody>
      </p:sp>
    </p:spTree>
    <p:extLst>
      <p:ext uri="{BB962C8B-B14F-4D97-AF65-F5344CB8AC3E}">
        <p14:creationId xmlns:p14="http://schemas.microsoft.com/office/powerpoint/2010/main" val="279829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1DB77935-D226-490F-936D-9C529C1C7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56" y="-1"/>
            <a:ext cx="11424744" cy="6864649"/>
          </a:xfrm>
          <a:prstGeom prst="rect">
            <a:avLst/>
          </a:prstGeom>
        </p:spPr>
      </p:pic>
    </p:spTree>
    <p:extLst>
      <p:ext uri="{BB962C8B-B14F-4D97-AF65-F5344CB8AC3E}">
        <p14:creationId xmlns:p14="http://schemas.microsoft.com/office/powerpoint/2010/main" val="33461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3C16A26-1F19-456F-999D-CAA4064288F8}"/>
              </a:ext>
            </a:extLst>
          </p:cNvPr>
          <p:cNvSpPr>
            <a:spLocks noGrp="1"/>
          </p:cNvSpPr>
          <p:nvPr>
            <p:ph type="title"/>
          </p:nvPr>
        </p:nvSpPr>
        <p:spPr>
          <a:xfrm>
            <a:off x="817684" y="1004835"/>
            <a:ext cx="10556631" cy="4391129"/>
          </a:xfrm>
        </p:spPr>
        <p:txBody>
          <a:bodyPr>
            <a:normAutofit fontScale="90000"/>
          </a:bodyPr>
          <a:lstStyle/>
          <a:p>
            <a:pPr algn="ctr"/>
            <a:r>
              <a:rPr lang="es-CO" b="1" dirty="0"/>
              <a:t>Analizaremos los productos que más se compran en las ciudades más relevantes donde se han logrado ventas, que son: Sevilla, Caicedonia y Envigado</a:t>
            </a:r>
            <a:br>
              <a:rPr lang="es-CO" b="1" dirty="0"/>
            </a:br>
            <a:br>
              <a:rPr lang="es-CO" b="1" dirty="0"/>
            </a:br>
            <a:r>
              <a:rPr lang="es-CO" b="1" dirty="0"/>
              <a:t>A continuación se muestra la cantidad de productos de cada categoría que se venden en Envigado</a:t>
            </a:r>
          </a:p>
        </p:txBody>
      </p:sp>
    </p:spTree>
    <p:extLst>
      <p:ext uri="{BB962C8B-B14F-4D97-AF65-F5344CB8AC3E}">
        <p14:creationId xmlns:p14="http://schemas.microsoft.com/office/powerpoint/2010/main" val="6419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5DC90-1582-4FAF-9E3F-5CE8E596C11D}"/>
              </a:ext>
            </a:extLst>
          </p:cNvPr>
          <p:cNvSpPr>
            <a:spLocks noGrp="1"/>
          </p:cNvSpPr>
          <p:nvPr>
            <p:ph type="title"/>
          </p:nvPr>
        </p:nvSpPr>
        <p:spPr/>
        <p:txBody>
          <a:bodyPr/>
          <a:lstStyle/>
          <a:p>
            <a:endParaRPr lang="es-CO"/>
          </a:p>
        </p:txBody>
      </p:sp>
      <p:pic>
        <p:nvPicPr>
          <p:cNvPr id="5" name="Marcador de contenido 4" descr="Gráfico, Gráfico de barras&#10;&#10;Descripción generada automáticamente">
            <a:extLst>
              <a:ext uri="{FF2B5EF4-FFF2-40B4-BE49-F238E27FC236}">
                <a16:creationId xmlns:a16="http://schemas.microsoft.com/office/drawing/2014/main" id="{7F4F5E18-AA90-40F1-9585-A46934AC8E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058"/>
            <a:ext cx="12192000" cy="6853941"/>
          </a:xfrm>
        </p:spPr>
      </p:pic>
    </p:spTree>
    <p:extLst>
      <p:ext uri="{BB962C8B-B14F-4D97-AF65-F5344CB8AC3E}">
        <p14:creationId xmlns:p14="http://schemas.microsoft.com/office/powerpoint/2010/main" val="409736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3FF4C3-7217-4A57-B1F8-7806F4113A6A}"/>
              </a:ext>
            </a:extLst>
          </p:cNvPr>
          <p:cNvSpPr>
            <a:spLocks noGrp="1"/>
          </p:cNvSpPr>
          <p:nvPr>
            <p:ph type="title"/>
          </p:nvPr>
        </p:nvSpPr>
        <p:spPr>
          <a:xfrm>
            <a:off x="838200" y="2569866"/>
            <a:ext cx="10515600" cy="1718268"/>
          </a:xfrm>
        </p:spPr>
        <p:txBody>
          <a:bodyPr>
            <a:normAutofit fontScale="90000"/>
          </a:bodyPr>
          <a:lstStyle/>
          <a:p>
            <a:pPr algn="ctr"/>
            <a:r>
              <a:rPr lang="es-CO" b="1" dirty="0"/>
              <a:t>A continuación se muestra la cantidad de productos de cada categoría que se venden en Caicedonia</a:t>
            </a:r>
            <a:endParaRPr lang="es-CO" dirty="0"/>
          </a:p>
        </p:txBody>
      </p:sp>
    </p:spTree>
    <p:extLst>
      <p:ext uri="{BB962C8B-B14F-4D97-AF65-F5344CB8AC3E}">
        <p14:creationId xmlns:p14="http://schemas.microsoft.com/office/powerpoint/2010/main" val="3170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8BA39-E0B6-4E43-A554-920E355B48AE}"/>
              </a:ext>
            </a:extLst>
          </p:cNvPr>
          <p:cNvSpPr>
            <a:spLocks noGrp="1"/>
          </p:cNvSpPr>
          <p:nvPr>
            <p:ph type="title"/>
          </p:nvPr>
        </p:nvSpPr>
        <p:spPr/>
        <p:txBody>
          <a:bodyPr/>
          <a:lstStyle/>
          <a:p>
            <a:endParaRPr lang="es-CO"/>
          </a:p>
        </p:txBody>
      </p:sp>
      <p:pic>
        <p:nvPicPr>
          <p:cNvPr id="5" name="Marcador de contenido 4" descr="Gráfico, Gráfico de barras&#10;&#10;Descripción generada automáticamente">
            <a:extLst>
              <a:ext uri="{FF2B5EF4-FFF2-40B4-BE49-F238E27FC236}">
                <a16:creationId xmlns:a16="http://schemas.microsoft.com/office/drawing/2014/main" id="{E46F91A1-70CC-414F-83A2-4762ACBEFC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289" y="42600"/>
            <a:ext cx="11897711" cy="6772799"/>
          </a:xfrm>
        </p:spPr>
      </p:pic>
    </p:spTree>
    <p:extLst>
      <p:ext uri="{BB962C8B-B14F-4D97-AF65-F5344CB8AC3E}">
        <p14:creationId xmlns:p14="http://schemas.microsoft.com/office/powerpoint/2010/main" val="201328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3802C-B0E7-4050-8587-E1AD1BE17D2E}"/>
              </a:ext>
            </a:extLst>
          </p:cNvPr>
          <p:cNvSpPr>
            <a:spLocks noGrp="1"/>
          </p:cNvSpPr>
          <p:nvPr>
            <p:ph type="title"/>
          </p:nvPr>
        </p:nvSpPr>
        <p:spPr>
          <a:xfrm>
            <a:off x="838200" y="129299"/>
            <a:ext cx="10515600" cy="1325563"/>
          </a:xfrm>
        </p:spPr>
        <p:txBody>
          <a:bodyPr/>
          <a:lstStyle/>
          <a:p>
            <a:pPr algn="ctr"/>
            <a:r>
              <a:rPr lang="es-CO" b="1" dirty="0"/>
              <a:t>Porcentaje de clientes hombres y mujeres</a:t>
            </a:r>
          </a:p>
        </p:txBody>
      </p:sp>
      <p:pic>
        <p:nvPicPr>
          <p:cNvPr id="5" name="Imagen 4" descr="Gráfico, Gráfico circular&#10;&#10;Descripción generada automáticamente">
            <a:extLst>
              <a:ext uri="{FF2B5EF4-FFF2-40B4-BE49-F238E27FC236}">
                <a16:creationId xmlns:a16="http://schemas.microsoft.com/office/drawing/2014/main" id="{39D50EA7-A848-4CAF-AA56-BBA9E8028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026" y="1364427"/>
            <a:ext cx="5676168" cy="5061552"/>
          </a:xfrm>
          <a:prstGeom prst="rect">
            <a:avLst/>
          </a:prstGeom>
        </p:spPr>
      </p:pic>
      <p:pic>
        <p:nvPicPr>
          <p:cNvPr id="7" name="Imagen 6" descr="Imagen que contiene Interfaz de usuario gráfica&#10;&#10;Descripción generada automáticamente">
            <a:extLst>
              <a:ext uri="{FF2B5EF4-FFF2-40B4-BE49-F238E27FC236}">
                <a16:creationId xmlns:a16="http://schemas.microsoft.com/office/drawing/2014/main" id="{584D7420-9AA5-4C42-B730-39F1B1A82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475" y="2941277"/>
            <a:ext cx="2733975" cy="1325563"/>
          </a:xfrm>
          <a:prstGeom prst="rect">
            <a:avLst/>
          </a:prstGeom>
        </p:spPr>
      </p:pic>
    </p:spTree>
    <p:extLst>
      <p:ext uri="{BB962C8B-B14F-4D97-AF65-F5344CB8AC3E}">
        <p14:creationId xmlns:p14="http://schemas.microsoft.com/office/powerpoint/2010/main" val="52246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7290474-C633-493E-AF0E-16244FF7D5F7}"/>
              </a:ext>
            </a:extLst>
          </p:cNvPr>
          <p:cNvSpPr txBox="1">
            <a:spLocks/>
          </p:cNvSpPr>
          <p:nvPr/>
        </p:nvSpPr>
        <p:spPr>
          <a:xfrm>
            <a:off x="838200" y="2569866"/>
            <a:ext cx="10515600" cy="171826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a:t>A continuación se muestra la cantidad de productos de cada categoría que se venden en Sevilla</a:t>
            </a:r>
            <a:endParaRPr lang="es-CO" dirty="0"/>
          </a:p>
        </p:txBody>
      </p:sp>
    </p:spTree>
    <p:extLst>
      <p:ext uri="{BB962C8B-B14F-4D97-AF65-F5344CB8AC3E}">
        <p14:creationId xmlns:p14="http://schemas.microsoft.com/office/powerpoint/2010/main" val="70740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3671F280-3E90-43F4-B9E8-FC8FC0A0D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3"/>
            <a:ext cx="12192000" cy="6772251"/>
          </a:xfrm>
          <a:prstGeom prst="rect">
            <a:avLst/>
          </a:prstGeom>
        </p:spPr>
      </p:pic>
    </p:spTree>
    <p:extLst>
      <p:ext uri="{BB962C8B-B14F-4D97-AF65-F5344CB8AC3E}">
        <p14:creationId xmlns:p14="http://schemas.microsoft.com/office/powerpoint/2010/main" val="1305922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EB65A6E-865C-4EA1-934B-A1557619E4AE}"/>
              </a:ext>
            </a:extLst>
          </p:cNvPr>
          <p:cNvSpPr>
            <a:spLocks noGrp="1"/>
          </p:cNvSpPr>
          <p:nvPr>
            <p:ph idx="1"/>
          </p:nvPr>
        </p:nvSpPr>
        <p:spPr>
          <a:xfrm>
            <a:off x="838200" y="301624"/>
            <a:ext cx="10515600" cy="6357793"/>
          </a:xfrm>
        </p:spPr>
        <p:txBody>
          <a:bodyPr>
            <a:normAutofit fontScale="92500" lnSpcReduction="10000"/>
          </a:bodyPr>
          <a:lstStyle/>
          <a:p>
            <a:pPr marL="0" indent="0" algn="just">
              <a:buNone/>
            </a:pPr>
            <a:r>
              <a:rPr lang="es-CO" dirty="0"/>
              <a:t>La información presente en los gráficos de las diapositivas 17, 19, y 21 donde se indica la cantidad de productos de cada categoría vendida en cada ciudad, puede ser de gran utilidad para cuando vayas a pagar por alguna publicidad y decidir las ciudades en que cada producto será preferiblemente promocionado. Por ejemplo, podría ser más probable vender artículos de tecnología y Lociones-cremas-facial en Envigado; y más probable vender artículos de tecnología para el cabello y de belleza en Caicedonia.</a:t>
            </a:r>
          </a:p>
          <a:p>
            <a:pPr marL="0" indent="0" algn="just">
              <a:buNone/>
            </a:pPr>
            <a:endParaRPr lang="es-CO" dirty="0"/>
          </a:p>
          <a:p>
            <a:pPr marL="0" indent="0" algn="just">
              <a:buNone/>
            </a:pPr>
            <a:r>
              <a:rPr lang="es-CO" dirty="0"/>
              <a:t>Pero cabe aclarar que esta información puede estar sesgada hasta ahora a lo que han decidido comprar tus clientes entre los que puede haber gente cercana a ti y no necesariamente nuevos clientes y potenciales clientes, así que puede que a pesar de que hasta ahora en cada ciudad haya una tendencia de tipos de artículos comprados, puedes también encontrar en cada una de esas ciudades clientes dispuestos a comprar lo que hasta ahora no se ha solido comprar en dicha ciudad.</a:t>
            </a:r>
          </a:p>
          <a:p>
            <a:pPr marL="0" indent="0" algn="just">
              <a:buNone/>
            </a:pPr>
            <a:endParaRPr lang="es-CO" dirty="0"/>
          </a:p>
          <a:p>
            <a:pPr marL="0" indent="0" algn="just">
              <a:buNone/>
            </a:pPr>
            <a:r>
              <a:rPr lang="es-CO" dirty="0"/>
              <a:t>Esta información será mucho más útil en un futuro cuando haya mayor cantidad de datos registrados</a:t>
            </a:r>
          </a:p>
        </p:txBody>
      </p:sp>
    </p:spTree>
    <p:extLst>
      <p:ext uri="{BB962C8B-B14F-4D97-AF65-F5344CB8AC3E}">
        <p14:creationId xmlns:p14="http://schemas.microsoft.com/office/powerpoint/2010/main" val="210800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3A9F5-B1D3-4892-98C2-949F8C09BBC5}"/>
              </a:ext>
            </a:extLst>
          </p:cNvPr>
          <p:cNvSpPr>
            <a:spLocks noGrp="1"/>
          </p:cNvSpPr>
          <p:nvPr>
            <p:ph type="title"/>
          </p:nvPr>
        </p:nvSpPr>
        <p:spPr>
          <a:xfrm>
            <a:off x="838200" y="272473"/>
            <a:ext cx="10515600" cy="780184"/>
          </a:xfrm>
        </p:spPr>
        <p:txBody>
          <a:bodyPr/>
          <a:lstStyle/>
          <a:p>
            <a:pPr algn="ctr"/>
            <a:r>
              <a:rPr lang="es-CO" b="1" dirty="0"/>
              <a:t>Modos de E-Commerce que existen</a:t>
            </a:r>
          </a:p>
        </p:txBody>
      </p:sp>
      <p:sp>
        <p:nvSpPr>
          <p:cNvPr id="3" name="Marcador de contenido 2">
            <a:extLst>
              <a:ext uri="{FF2B5EF4-FFF2-40B4-BE49-F238E27FC236}">
                <a16:creationId xmlns:a16="http://schemas.microsoft.com/office/drawing/2014/main" id="{A9EAECE5-B798-45D3-84DA-FF48BAB00950}"/>
              </a:ext>
            </a:extLst>
          </p:cNvPr>
          <p:cNvSpPr>
            <a:spLocks noGrp="1"/>
          </p:cNvSpPr>
          <p:nvPr>
            <p:ph idx="1"/>
          </p:nvPr>
        </p:nvSpPr>
        <p:spPr>
          <a:xfrm>
            <a:off x="563418" y="1326860"/>
            <a:ext cx="10790382" cy="5258667"/>
          </a:xfrm>
        </p:spPr>
        <p:txBody>
          <a:bodyPr>
            <a:normAutofit fontScale="92500" lnSpcReduction="20000"/>
          </a:bodyPr>
          <a:lstStyle/>
          <a:p>
            <a:pPr algn="just"/>
            <a:r>
              <a:rPr lang="es-CO" b="1" dirty="0"/>
              <a:t>Modo de adquisición</a:t>
            </a:r>
            <a:r>
              <a:rPr lang="es-CO" dirty="0"/>
              <a:t>: son aquellos negocios cuya mayor parte de los clientes son nuevos y por ende deben preocuparse más que todo por la adquisición de nuevos clientes. Se sabe si un negocio E-Commerce está en este modo cuando en los últimos 90 días hay una tasa de recompra (clientes repitentes) entre el 1% y el 15%.</a:t>
            </a:r>
          </a:p>
          <a:p>
            <a:pPr algn="just"/>
            <a:r>
              <a:rPr lang="es-CO" b="1" dirty="0"/>
              <a:t>Modo de lealtad</a:t>
            </a:r>
            <a:r>
              <a:rPr lang="es-CO" dirty="0"/>
              <a:t>: son aquellos negocios cuya mayor parte de los clientes son repitentes y por ende deben preocuparse más que todo por la comodidad de sus clientes actuales y hacer que vuelvan a comprar. Se sabe si un negocio E-Commerce está en este modo cuando en los últimos 90 días la tasa de recompra (clientes repitentes) supera el 30%. </a:t>
            </a:r>
          </a:p>
          <a:p>
            <a:pPr algn="just"/>
            <a:r>
              <a:rPr lang="es-CO" b="1" dirty="0"/>
              <a:t>Modo híbrido: </a:t>
            </a:r>
            <a:r>
              <a:rPr lang="es-CO" dirty="0"/>
              <a:t>son aquellos negocios donde hay cantidad importante de clientes tanto nuevos como leales (repitentes), así que deben preocuparse tanto por la comodidad y gusto de sus clientes actuales con los productos para que vuelvan a comprar, pero también deben preocuparse por la adquisición de nuevos clientes. Se sabe si un negocio E-Commerce está en este modo cuando en los últimos 90 días hay una tasa de recompra (clientes repitentes) entre el 15% y el 30%. </a:t>
            </a:r>
          </a:p>
          <a:p>
            <a:pPr algn="just"/>
            <a:endParaRPr lang="es-CO" b="1" dirty="0"/>
          </a:p>
          <a:p>
            <a:endParaRPr lang="es-CO" dirty="0"/>
          </a:p>
        </p:txBody>
      </p:sp>
    </p:spTree>
    <p:extLst>
      <p:ext uri="{BB962C8B-B14F-4D97-AF65-F5344CB8AC3E}">
        <p14:creationId xmlns:p14="http://schemas.microsoft.com/office/powerpoint/2010/main" val="11589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FEDAAD-2BAC-42E9-943D-D02FC8CC8A2D}"/>
              </a:ext>
            </a:extLst>
          </p:cNvPr>
          <p:cNvSpPr>
            <a:spLocks noGrp="1"/>
          </p:cNvSpPr>
          <p:nvPr>
            <p:ph type="title"/>
          </p:nvPr>
        </p:nvSpPr>
        <p:spPr>
          <a:xfrm>
            <a:off x="838200" y="18255"/>
            <a:ext cx="10515600" cy="1006981"/>
          </a:xfrm>
        </p:spPr>
        <p:txBody>
          <a:bodyPr/>
          <a:lstStyle/>
          <a:p>
            <a:pPr algn="ctr"/>
            <a:r>
              <a:rPr lang="es-CO" b="1" dirty="0"/>
              <a:t>¿En qué modo estamos?</a:t>
            </a:r>
          </a:p>
        </p:txBody>
      </p:sp>
      <p:sp>
        <p:nvSpPr>
          <p:cNvPr id="6" name="Marcador de contenido 2">
            <a:extLst>
              <a:ext uri="{FF2B5EF4-FFF2-40B4-BE49-F238E27FC236}">
                <a16:creationId xmlns:a16="http://schemas.microsoft.com/office/drawing/2014/main" id="{2EDCF93E-1899-47D1-B3B8-7C38E9E7B73A}"/>
              </a:ext>
            </a:extLst>
          </p:cNvPr>
          <p:cNvSpPr txBox="1">
            <a:spLocks/>
          </p:cNvSpPr>
          <p:nvPr/>
        </p:nvSpPr>
        <p:spPr>
          <a:xfrm>
            <a:off x="662474" y="1217789"/>
            <a:ext cx="11150082" cy="4651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dirty="0"/>
              <a:t>En la tabla de clientes en los últimos 90 días, en total son 22 clientes, de los cuales 6 son repitentes. </a:t>
            </a:r>
          </a:p>
          <a:p>
            <a:pPr marL="0" indent="0" algn="just">
              <a:buNone/>
            </a:pPr>
            <a:endParaRPr lang="es-CO" dirty="0"/>
          </a:p>
          <a:p>
            <a:pPr marL="0" indent="0" algn="just">
              <a:buNone/>
            </a:pPr>
            <a:r>
              <a:rPr lang="es-CO" dirty="0"/>
              <a:t>(6*100)/22 = 27.3%. Este es tu porcentaje de recompra en 90 días.</a:t>
            </a:r>
          </a:p>
          <a:p>
            <a:pPr marL="0" indent="0" algn="just">
              <a:buNone/>
            </a:pPr>
            <a:endParaRPr lang="es-CO" dirty="0"/>
          </a:p>
          <a:p>
            <a:pPr marL="0" indent="0" algn="just">
              <a:buNone/>
            </a:pPr>
            <a:r>
              <a:rPr lang="es-CO" dirty="0"/>
              <a:t>Lo que indica que te encuentras en un modelo de E-Commerce híbrido. Debes preocuparte tanto por adquirir nuevos clientes como por hacer que tus clientes actuales vuelvan a comprarte. O sea, tanto en la adquisición como en la lealtad.</a:t>
            </a:r>
          </a:p>
          <a:p>
            <a:pPr marL="0" indent="0">
              <a:buNone/>
            </a:pPr>
            <a:endParaRPr lang="es-CO" dirty="0"/>
          </a:p>
        </p:txBody>
      </p:sp>
    </p:spTree>
    <p:extLst>
      <p:ext uri="{BB962C8B-B14F-4D97-AF65-F5344CB8AC3E}">
        <p14:creationId xmlns:p14="http://schemas.microsoft.com/office/powerpoint/2010/main" val="266342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5348B-9B3F-4D64-B50B-EF759060A408}"/>
              </a:ext>
            </a:extLst>
          </p:cNvPr>
          <p:cNvSpPr>
            <a:spLocks noGrp="1"/>
          </p:cNvSpPr>
          <p:nvPr>
            <p:ph type="title"/>
          </p:nvPr>
        </p:nvSpPr>
        <p:spPr>
          <a:xfrm>
            <a:off x="838200" y="180109"/>
            <a:ext cx="10515600" cy="623455"/>
          </a:xfrm>
        </p:spPr>
        <p:txBody>
          <a:bodyPr>
            <a:normAutofit fontScale="90000"/>
          </a:bodyPr>
          <a:lstStyle/>
          <a:p>
            <a:pPr algn="ctr"/>
            <a:r>
              <a:rPr lang="es-CO" b="1" dirty="0"/>
              <a:t>Consejos para mejorar la recompra de tus clientes</a:t>
            </a:r>
          </a:p>
        </p:txBody>
      </p:sp>
      <p:sp>
        <p:nvSpPr>
          <p:cNvPr id="3" name="Marcador de contenido 2">
            <a:extLst>
              <a:ext uri="{FF2B5EF4-FFF2-40B4-BE49-F238E27FC236}">
                <a16:creationId xmlns:a16="http://schemas.microsoft.com/office/drawing/2014/main" id="{FB333F0B-86BF-4894-9424-30676A6F423E}"/>
              </a:ext>
            </a:extLst>
          </p:cNvPr>
          <p:cNvSpPr>
            <a:spLocks noGrp="1"/>
          </p:cNvSpPr>
          <p:nvPr>
            <p:ph idx="1"/>
          </p:nvPr>
        </p:nvSpPr>
        <p:spPr>
          <a:xfrm>
            <a:off x="193964" y="1131454"/>
            <a:ext cx="11693236" cy="5726546"/>
          </a:xfrm>
        </p:spPr>
        <p:txBody>
          <a:bodyPr>
            <a:normAutofit fontScale="92500" lnSpcReduction="10000"/>
          </a:bodyPr>
          <a:lstStyle/>
          <a:p>
            <a:pPr marL="0" indent="0" algn="just">
              <a:buNone/>
            </a:pPr>
            <a:r>
              <a:rPr lang="es-CO" b="1" dirty="0"/>
              <a:t>1. </a:t>
            </a:r>
            <a:r>
              <a:rPr lang="es-CO" dirty="0"/>
              <a:t>Como ya habíamos hablado, intenta no hostigar a tus clientes con productos que no son probables que compren, como lo que hablamos previamente para tus clientes hombres.</a:t>
            </a:r>
          </a:p>
          <a:p>
            <a:pPr marL="0" indent="0" algn="just">
              <a:buNone/>
            </a:pPr>
            <a:r>
              <a:rPr lang="es-CO" b="1" dirty="0"/>
              <a:t>2. </a:t>
            </a:r>
            <a:r>
              <a:rPr lang="es-CO" dirty="0"/>
              <a:t>Completar el registro de los datos de proveedores y fechas de entrega para analizar a lujo de detalle los tiempos de entrega y sus variaciones dada la ciudad, producto y fecha en la que se pide. Una de las cosas que más molesta a un cliente es que el producto llegue más tarde de lo acordado, por ende para mantener a tus clientes leales y a gusto es ser honestos con los tiempos de entrega. Pero para ello necesitamos los datos.</a:t>
            </a:r>
          </a:p>
          <a:p>
            <a:pPr marL="0" indent="0" algn="just">
              <a:buNone/>
            </a:pPr>
            <a:r>
              <a:rPr lang="es-CO" b="1" dirty="0"/>
              <a:t>3. </a:t>
            </a:r>
            <a:r>
              <a:rPr lang="es-CO" dirty="0"/>
              <a:t>Hacer una nueva encuesta donde se le pregunte a todos tus clientes por su experiencia con el producto. Preguntar algo así como: ¿qué tal ha sido tu experiencia con el producto? Y las opciones de respuesta que sean: a) El producto funciona de la manera esperada, b) El producto se dañó o tuvo defectos con el tiempo, c) El producto no funciona de la manera esperada, e) el producto llegó defectuoso f) Otro (y de ser posible poner un recuadro para quejas, sugerencias, o también para una explicación en caso de que la respuesta sea f).</a:t>
            </a:r>
          </a:p>
        </p:txBody>
      </p:sp>
    </p:spTree>
    <p:extLst>
      <p:ext uri="{BB962C8B-B14F-4D97-AF65-F5344CB8AC3E}">
        <p14:creationId xmlns:p14="http://schemas.microsoft.com/office/powerpoint/2010/main" val="2398883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CD0962-FBEB-426B-843A-F9E29616952F}"/>
              </a:ext>
            </a:extLst>
          </p:cNvPr>
          <p:cNvSpPr>
            <a:spLocks noGrp="1"/>
          </p:cNvSpPr>
          <p:nvPr>
            <p:ph idx="1"/>
          </p:nvPr>
        </p:nvSpPr>
        <p:spPr>
          <a:xfrm>
            <a:off x="838200" y="1745673"/>
            <a:ext cx="10515600" cy="4729018"/>
          </a:xfrm>
        </p:spPr>
        <p:txBody>
          <a:bodyPr>
            <a:normAutofit fontScale="92500"/>
          </a:bodyPr>
          <a:lstStyle/>
          <a:p>
            <a:pPr marL="0" indent="0" algn="just">
              <a:buNone/>
            </a:pPr>
            <a:r>
              <a:rPr lang="es-CO" b="1" dirty="0"/>
              <a:t>4. </a:t>
            </a:r>
            <a:r>
              <a:rPr lang="es-CO" dirty="0"/>
              <a:t>Hacer otra encuesta (u otra pregunta para la encuesta) con opciones de respuesta múltiple (o sea, que se pueda elegir más de una respuesta) donde se les pregunte por la experiencia con la entrega. Preguntar algo así como ¿qué tal ha sido la experiencia con la entrega del producto? Y las opciones de respuesta sean: a) el producto llegó a tiempo, b) el producto no llegó a tiempo, c) el producto no llegó en la disposición esperada, d) el producto no llegó bien empacado, f) otro (y si es posible poner un recuadro de explicación para en caso de que la respuesta sea f)</a:t>
            </a:r>
          </a:p>
          <a:p>
            <a:pPr marL="0" indent="0" algn="just">
              <a:buNone/>
            </a:pPr>
            <a:r>
              <a:rPr lang="es-CO" b="1" dirty="0"/>
              <a:t>5. </a:t>
            </a:r>
            <a:r>
              <a:rPr lang="es-CO" dirty="0"/>
              <a:t>Podrías también de vez en cuando enviar mensajes de difusión al </a:t>
            </a:r>
            <a:r>
              <a:rPr lang="es-CO" dirty="0" err="1"/>
              <a:t>whatsapp</a:t>
            </a:r>
            <a:r>
              <a:rPr lang="es-CO" dirty="0"/>
              <a:t> cuando haya envíos gratis o promociones (y no solo comunicarlo en las historias). Este es un método que sirve mucho para hacer que los clientes vuelvan a comprar. Pero intenta no abusar mucho de esto.</a:t>
            </a:r>
          </a:p>
        </p:txBody>
      </p:sp>
      <p:sp>
        <p:nvSpPr>
          <p:cNvPr id="4" name="Título 1">
            <a:extLst>
              <a:ext uri="{FF2B5EF4-FFF2-40B4-BE49-F238E27FC236}">
                <a16:creationId xmlns:a16="http://schemas.microsoft.com/office/drawing/2014/main" id="{CC6A0A95-E795-40C0-B38F-DC02D95A18DF}"/>
              </a:ext>
            </a:extLst>
          </p:cNvPr>
          <p:cNvSpPr>
            <a:spLocks noGrp="1"/>
          </p:cNvSpPr>
          <p:nvPr>
            <p:ph type="title"/>
          </p:nvPr>
        </p:nvSpPr>
        <p:spPr>
          <a:xfrm>
            <a:off x="581891" y="217343"/>
            <a:ext cx="11057081" cy="1325563"/>
          </a:xfrm>
        </p:spPr>
        <p:txBody>
          <a:bodyPr>
            <a:normAutofit/>
          </a:bodyPr>
          <a:lstStyle/>
          <a:p>
            <a:pPr algn="ctr"/>
            <a:r>
              <a:rPr lang="es-CO" b="1" dirty="0"/>
              <a:t>Más Consejos para mejorar la recompra de tus clientes</a:t>
            </a:r>
          </a:p>
        </p:txBody>
      </p:sp>
    </p:spTree>
    <p:extLst>
      <p:ext uri="{BB962C8B-B14F-4D97-AF65-F5344CB8AC3E}">
        <p14:creationId xmlns:p14="http://schemas.microsoft.com/office/powerpoint/2010/main" val="1533714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AFAF746-0A5A-4F62-945E-94EF044C824A}"/>
              </a:ext>
            </a:extLst>
          </p:cNvPr>
          <p:cNvSpPr>
            <a:spLocks noGrp="1"/>
          </p:cNvSpPr>
          <p:nvPr>
            <p:ph type="title"/>
          </p:nvPr>
        </p:nvSpPr>
        <p:spPr>
          <a:xfrm>
            <a:off x="294640" y="152690"/>
            <a:ext cx="11059160" cy="992620"/>
          </a:xfrm>
        </p:spPr>
        <p:txBody>
          <a:bodyPr>
            <a:normAutofit/>
          </a:bodyPr>
          <a:lstStyle/>
          <a:p>
            <a:pPr algn="ctr"/>
            <a:r>
              <a:rPr lang="es-CO" b="1" dirty="0"/>
              <a:t>Respecto a la pasada encuesta</a:t>
            </a:r>
          </a:p>
        </p:txBody>
      </p:sp>
      <p:pic>
        <p:nvPicPr>
          <p:cNvPr id="9" name="Marcador de contenido 4" descr="Gráfico, Gráfico circular&#10;&#10;Descripción generada automáticamente">
            <a:extLst>
              <a:ext uri="{FF2B5EF4-FFF2-40B4-BE49-F238E27FC236}">
                <a16:creationId xmlns:a16="http://schemas.microsoft.com/office/drawing/2014/main" id="{E2A050B7-6E14-40C5-A916-4869AB087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9473" y="1653308"/>
            <a:ext cx="6852452" cy="4556670"/>
          </a:xfrm>
        </p:spPr>
      </p:pic>
      <p:sp>
        <p:nvSpPr>
          <p:cNvPr id="10" name="Marcador de contenido 2">
            <a:extLst>
              <a:ext uri="{FF2B5EF4-FFF2-40B4-BE49-F238E27FC236}">
                <a16:creationId xmlns:a16="http://schemas.microsoft.com/office/drawing/2014/main" id="{3DDB5D64-99D9-46B8-B122-DA5261F4CC68}"/>
              </a:ext>
            </a:extLst>
          </p:cNvPr>
          <p:cNvSpPr txBox="1">
            <a:spLocks/>
          </p:cNvSpPr>
          <p:nvPr/>
        </p:nvSpPr>
        <p:spPr>
          <a:xfrm>
            <a:off x="294640" y="1745672"/>
            <a:ext cx="5099396" cy="4802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a:p>
        </p:txBody>
      </p:sp>
      <p:sp>
        <p:nvSpPr>
          <p:cNvPr id="11" name="Marcador de contenido 2">
            <a:extLst>
              <a:ext uri="{FF2B5EF4-FFF2-40B4-BE49-F238E27FC236}">
                <a16:creationId xmlns:a16="http://schemas.microsoft.com/office/drawing/2014/main" id="{7EA1CC3C-99A3-4F52-8562-8B0B0CEA4205}"/>
              </a:ext>
            </a:extLst>
          </p:cNvPr>
          <p:cNvSpPr txBox="1">
            <a:spLocks/>
          </p:cNvSpPr>
          <p:nvPr/>
        </p:nvSpPr>
        <p:spPr>
          <a:xfrm>
            <a:off x="120076" y="1380837"/>
            <a:ext cx="5099396" cy="54771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t>La idea con esta gráfica era darse cuenta de cómo la gente supo de ti y entró por primera vez a comprar algo, más no de cómo hicieron su compra (por eso no sugerí poner anuncio </a:t>
            </a:r>
            <a:r>
              <a:rPr lang="es-CO" dirty="0" err="1"/>
              <a:t>whatsapp</a:t>
            </a:r>
            <a:r>
              <a:rPr lang="es-CO" dirty="0"/>
              <a:t> como una de las opciones de respuesta para esa encuesta, ya que tus contactos en </a:t>
            </a:r>
            <a:r>
              <a:rPr lang="es-CO" dirty="0" err="1"/>
              <a:t>whatsapp</a:t>
            </a:r>
            <a:r>
              <a:rPr lang="es-CO" dirty="0"/>
              <a:t> seguramente los obtuviste por alguno de los otros medios). Por ende la pregunta debió más bien ser: “¿Cómo supiste del bazar de Lore?”, más no, “¿cómo supiste del producto?” creo que no fui lo suficientemente claro. Valdría por ende la pena reorganizar estos datos con el fin de que nos diga lo que necesitamos. </a:t>
            </a:r>
          </a:p>
          <a:p>
            <a:pPr marL="0" indent="0">
              <a:buFont typeface="Arial" panose="020B0604020202020204" pitchFamily="34" charset="0"/>
              <a:buNone/>
            </a:pPr>
            <a:endParaRPr lang="es-CO" dirty="0"/>
          </a:p>
        </p:txBody>
      </p:sp>
    </p:spTree>
    <p:extLst>
      <p:ext uri="{BB962C8B-B14F-4D97-AF65-F5344CB8AC3E}">
        <p14:creationId xmlns:p14="http://schemas.microsoft.com/office/powerpoint/2010/main" val="3100755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EF237CA2-D2AC-4C44-97CA-3FDD9DD36ECB}"/>
              </a:ext>
            </a:extLst>
          </p:cNvPr>
          <p:cNvSpPr>
            <a:spLocks noGrp="1"/>
          </p:cNvSpPr>
          <p:nvPr>
            <p:ph idx="1"/>
          </p:nvPr>
        </p:nvSpPr>
        <p:spPr>
          <a:xfrm>
            <a:off x="517236" y="1468294"/>
            <a:ext cx="11157527" cy="5246254"/>
          </a:xfrm>
        </p:spPr>
        <p:txBody>
          <a:bodyPr>
            <a:normAutofit fontScale="85000" lnSpcReduction="20000"/>
          </a:bodyPr>
          <a:lstStyle/>
          <a:p>
            <a:pPr marL="514350" indent="-514350" algn="just">
              <a:buAutoNum type="arabicPeriod"/>
            </a:pPr>
            <a:r>
              <a:rPr lang="es-CO" dirty="0"/>
              <a:t>De la pasada encuesta podemos darnos cuenta (a pesar del leve error) que la recomendación de familiares o amigos es el método por el que más cantidad nuevos clientes estás obteniendo, además de ser la manera más barata de conseguirlos. Por ende, te invito a animar a aquellos clientes que quedaron contentos con el producto y la entrega (de estos nos daremos cuenta con la otra encuesta pendiente) a que te recomienden con sus amigos, conocidos y familiares.</a:t>
            </a:r>
          </a:p>
          <a:p>
            <a:pPr marL="514350" indent="-514350" algn="just">
              <a:buAutoNum type="arabicPeriod"/>
            </a:pPr>
            <a:r>
              <a:rPr lang="es-CO" dirty="0"/>
              <a:t>Podríamos crear un mecanismo que anime a tus actuales clientes a referirte con alguien más y proveerte nuevos clientes. Por ejemplo, para los nuevos clientes que vayan llegando, podríamos hacerles una encuesta donde se les pregunte lo mismo que en la primera encuesta que hicimos, pero esta vez, en caso de que hayan sido recomendados por alguien, pedirles el favor de que pongan el nombre de quien los refirió. Y dependiendo de la cantidad de personas a las que uno de tus clientes haya referido, le puedes ofrecer algún descuento especial o algún día (o días) gratis de envío. Un ejemplo sería decirle a los clientes: “por cada 5 referidos te daré tanto % de descuento, o te daré tantos días de envío gratis” (claramente haciendo las cuentas para que no vayas a terminar perdiendo). Además esto es algo que no solo mejoraría la adquisición de nuevos clientes sino que también podría mejorar la lealtad de los clientes que ya tienes, ya que es un beneficio adicional con el que ellos contarían.</a:t>
            </a:r>
          </a:p>
          <a:p>
            <a:pPr>
              <a:buFontTx/>
              <a:buChar char="-"/>
            </a:pPr>
            <a:endParaRPr lang="es-CO" dirty="0"/>
          </a:p>
        </p:txBody>
      </p:sp>
      <p:sp>
        <p:nvSpPr>
          <p:cNvPr id="7" name="Título 1">
            <a:extLst>
              <a:ext uri="{FF2B5EF4-FFF2-40B4-BE49-F238E27FC236}">
                <a16:creationId xmlns:a16="http://schemas.microsoft.com/office/drawing/2014/main" id="{5BAA1CC9-EDC6-4ACD-BA92-EE9575C5C392}"/>
              </a:ext>
            </a:extLst>
          </p:cNvPr>
          <p:cNvSpPr>
            <a:spLocks noGrp="1"/>
          </p:cNvSpPr>
          <p:nvPr>
            <p:ph type="title"/>
          </p:nvPr>
        </p:nvSpPr>
        <p:spPr>
          <a:xfrm>
            <a:off x="397164" y="143452"/>
            <a:ext cx="11434618" cy="1251239"/>
          </a:xfrm>
        </p:spPr>
        <p:txBody>
          <a:bodyPr>
            <a:normAutofit fontScale="90000"/>
          </a:bodyPr>
          <a:lstStyle/>
          <a:p>
            <a:pPr algn="ctr"/>
            <a:r>
              <a:rPr lang="es-CO" b="1" dirty="0"/>
              <a:t>Consejos para mejorar la obtención de nuevos clientes</a:t>
            </a:r>
          </a:p>
        </p:txBody>
      </p:sp>
    </p:spTree>
    <p:extLst>
      <p:ext uri="{BB962C8B-B14F-4D97-AF65-F5344CB8AC3E}">
        <p14:creationId xmlns:p14="http://schemas.microsoft.com/office/powerpoint/2010/main" val="1919005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6021EF-934F-4C00-A2DA-73801A64FB66}"/>
              </a:ext>
            </a:extLst>
          </p:cNvPr>
          <p:cNvSpPr>
            <a:spLocks noGrp="1"/>
          </p:cNvSpPr>
          <p:nvPr>
            <p:ph idx="1"/>
          </p:nvPr>
        </p:nvSpPr>
        <p:spPr>
          <a:xfrm>
            <a:off x="838200" y="1099127"/>
            <a:ext cx="10515600" cy="5634182"/>
          </a:xfrm>
        </p:spPr>
        <p:txBody>
          <a:bodyPr>
            <a:normAutofit fontScale="77500" lnSpcReduction="20000"/>
          </a:bodyPr>
          <a:lstStyle/>
          <a:p>
            <a:pPr marL="0" indent="0" algn="just">
              <a:buNone/>
            </a:pPr>
            <a:r>
              <a:rPr lang="es-CO" b="1" dirty="0"/>
              <a:t>3</a:t>
            </a:r>
            <a:r>
              <a:rPr lang="es-CO" dirty="0"/>
              <a:t>. Los anuncios pagos son otra manera de adquirir nueva clientela, pero es recomendable hacerlo de una manera estratégica. Si mal no recuerdo, Instagram y Facebook te dan la opción de elegir las características de las personas a las que lleguen los anuncios. Entonces por ejemplo ya sabes cuales son los productos que más llevan los hombres y las mujeres, y cuáles son los tipos de productos que llevan dependiendo de la ciudad. </a:t>
            </a:r>
          </a:p>
          <a:p>
            <a:pPr marL="0" indent="0" algn="just">
              <a:buNone/>
            </a:pPr>
            <a:endParaRPr lang="es-CO" dirty="0"/>
          </a:p>
          <a:p>
            <a:pPr marL="0" indent="0" algn="just">
              <a:buNone/>
            </a:pPr>
            <a:r>
              <a:rPr lang="es-CO" b="1" dirty="0"/>
              <a:t>4. </a:t>
            </a:r>
            <a:r>
              <a:rPr lang="es-CO" dirty="0"/>
              <a:t>Sería de gran ayuda obtener nuevos datos demográficos de tus clientes, como por ejemplo, la edad y ocupación, ya que dependiendo de esta les puede gustar cierto tipo de producto u otro. De esta manera podríamos condicionar aún mejor los anuncios de Facebook e Instagram para llegar a esas personas que es más probable que compren determinado producto. Aunque no sé qué tan sencillo sea obtener esos datos… te queda de tarea.</a:t>
            </a:r>
          </a:p>
          <a:p>
            <a:pPr marL="0" indent="0" algn="just">
              <a:buNone/>
            </a:pPr>
            <a:endParaRPr lang="es-CO" dirty="0"/>
          </a:p>
          <a:p>
            <a:pPr marL="0" indent="0" algn="just">
              <a:buNone/>
            </a:pPr>
            <a:r>
              <a:rPr lang="es-CO" b="1" dirty="0"/>
              <a:t>5</a:t>
            </a:r>
            <a:r>
              <a:rPr lang="es-CO" dirty="0"/>
              <a:t>. Ajustar un precio correcto de tus productos es uno de los métodos que más ayudan a aumentar las ventas en los E-Commerce. Antes de publicar un producto, o de pagar una publicidad por este, busca en Google artículos similares y fíjate en sus precios, ya que esa  es tu competencia, y las personas van a buscar otras opciones. Puede que inevitablemente tus productos sean más costosos, pero asegúrate de que el margen de diferencia con los precios en Google no sea mucho. O inclusive puede haber productos por los que puedas cobrar más y no lo sepas, de eso te das cuenta dependiendo de los precios que investigues.</a:t>
            </a:r>
          </a:p>
        </p:txBody>
      </p:sp>
      <p:sp>
        <p:nvSpPr>
          <p:cNvPr id="4" name="Título 1">
            <a:extLst>
              <a:ext uri="{FF2B5EF4-FFF2-40B4-BE49-F238E27FC236}">
                <a16:creationId xmlns:a16="http://schemas.microsoft.com/office/drawing/2014/main" id="{89CCEAA0-F15F-49CF-B8CB-E0A83DEC49BC}"/>
              </a:ext>
            </a:extLst>
          </p:cNvPr>
          <p:cNvSpPr>
            <a:spLocks noGrp="1"/>
          </p:cNvSpPr>
          <p:nvPr>
            <p:ph type="title"/>
          </p:nvPr>
        </p:nvSpPr>
        <p:spPr>
          <a:xfrm>
            <a:off x="138545" y="143452"/>
            <a:ext cx="12145819" cy="798657"/>
          </a:xfrm>
        </p:spPr>
        <p:txBody>
          <a:bodyPr>
            <a:normAutofit fontScale="90000"/>
          </a:bodyPr>
          <a:lstStyle/>
          <a:p>
            <a:pPr algn="ctr"/>
            <a:r>
              <a:rPr lang="es-CO" b="1" dirty="0"/>
              <a:t>Más consejos para mejorar la obtención de nuevos clientes</a:t>
            </a:r>
          </a:p>
        </p:txBody>
      </p:sp>
    </p:spTree>
    <p:extLst>
      <p:ext uri="{BB962C8B-B14F-4D97-AF65-F5344CB8AC3E}">
        <p14:creationId xmlns:p14="http://schemas.microsoft.com/office/powerpoint/2010/main" val="4707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DA217F0-657E-4E1B-8CD0-B1155F268F3C}"/>
              </a:ext>
            </a:extLst>
          </p:cNvPr>
          <p:cNvSpPr>
            <a:spLocks noGrp="1"/>
          </p:cNvSpPr>
          <p:nvPr>
            <p:ph type="title"/>
          </p:nvPr>
        </p:nvSpPr>
        <p:spPr>
          <a:xfrm>
            <a:off x="838200" y="2638922"/>
            <a:ext cx="10515600" cy="1580156"/>
          </a:xfrm>
        </p:spPr>
        <p:txBody>
          <a:bodyPr>
            <a:normAutofit fontScale="90000"/>
          </a:bodyPr>
          <a:lstStyle/>
          <a:p>
            <a:pPr algn="ctr"/>
            <a:r>
              <a:rPr lang="es-CO" b="1" dirty="0"/>
              <a:t>A continuación se muestra la cantidad de productos de cada categoría que los hombres compraron</a:t>
            </a:r>
          </a:p>
        </p:txBody>
      </p:sp>
    </p:spTree>
    <p:extLst>
      <p:ext uri="{BB962C8B-B14F-4D97-AF65-F5344CB8AC3E}">
        <p14:creationId xmlns:p14="http://schemas.microsoft.com/office/powerpoint/2010/main" val="276678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481D1C8-7306-4D07-823E-5B01D775D690}"/>
              </a:ext>
            </a:extLst>
          </p:cNvPr>
          <p:cNvSpPr>
            <a:spLocks noGrp="1"/>
          </p:cNvSpPr>
          <p:nvPr>
            <p:ph idx="1"/>
          </p:nvPr>
        </p:nvSpPr>
        <p:spPr>
          <a:xfrm>
            <a:off x="838200" y="2666134"/>
            <a:ext cx="10515600" cy="2884920"/>
          </a:xfrm>
        </p:spPr>
        <p:txBody>
          <a:bodyPr/>
          <a:lstStyle/>
          <a:p>
            <a:r>
              <a:rPr lang="es-CO" dirty="0"/>
              <a:t>Promociónate con chispa, cuéntale a los demás lo que vendes y de la calidad de tus productos, de la calidad del envío y de la eficiencia de los tiempos de llegada que se anuncian (aunque para mejorar esta parte necesitamos los datos de los proveedores y fechas de entrega). También de los beneficios con los que contarían al ser parte de tus clientes (como lo que te sugerí de los referidos… aunque esto hay que planearlo bien).</a:t>
            </a:r>
          </a:p>
        </p:txBody>
      </p:sp>
      <p:sp>
        <p:nvSpPr>
          <p:cNvPr id="4" name="Título 1">
            <a:extLst>
              <a:ext uri="{FF2B5EF4-FFF2-40B4-BE49-F238E27FC236}">
                <a16:creationId xmlns:a16="http://schemas.microsoft.com/office/drawing/2014/main" id="{D7D34A35-DA29-4C08-A9E8-FEEDFAA2D005}"/>
              </a:ext>
            </a:extLst>
          </p:cNvPr>
          <p:cNvSpPr>
            <a:spLocks noGrp="1"/>
          </p:cNvSpPr>
          <p:nvPr>
            <p:ph type="title"/>
          </p:nvPr>
        </p:nvSpPr>
        <p:spPr>
          <a:xfrm>
            <a:off x="838200" y="365125"/>
            <a:ext cx="10515600" cy="1325563"/>
          </a:xfrm>
        </p:spPr>
        <p:txBody>
          <a:bodyPr>
            <a:normAutofit/>
          </a:bodyPr>
          <a:lstStyle/>
          <a:p>
            <a:pPr algn="ctr"/>
            <a:r>
              <a:rPr lang="es-CO" b="1" dirty="0"/>
              <a:t>Más consejos para mejorar la obtención de nuevos clientes</a:t>
            </a:r>
          </a:p>
        </p:txBody>
      </p:sp>
    </p:spTree>
    <p:extLst>
      <p:ext uri="{BB962C8B-B14F-4D97-AF65-F5344CB8AC3E}">
        <p14:creationId xmlns:p14="http://schemas.microsoft.com/office/powerpoint/2010/main" val="1516099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B1E0E-6291-4A9C-92E5-FF499D3DF2D3}"/>
              </a:ext>
            </a:extLst>
          </p:cNvPr>
          <p:cNvSpPr>
            <a:spLocks noGrp="1"/>
          </p:cNvSpPr>
          <p:nvPr>
            <p:ph type="title"/>
          </p:nvPr>
        </p:nvSpPr>
        <p:spPr>
          <a:xfrm>
            <a:off x="472966" y="2250473"/>
            <a:ext cx="11340662" cy="2357054"/>
          </a:xfrm>
        </p:spPr>
        <p:txBody>
          <a:bodyPr>
            <a:normAutofit fontScale="90000"/>
          </a:bodyPr>
          <a:lstStyle/>
          <a:p>
            <a:pPr algn="ctr"/>
            <a:r>
              <a:rPr lang="es-CO" b="1" dirty="0"/>
              <a:t>A continuación se muestra la cantidad de productos vendidos de cada categoría a los clientes no recurrentes, es decir, qué suelen comprar los clientes que hasta ahora sólo han comprado una vez</a:t>
            </a:r>
          </a:p>
        </p:txBody>
      </p:sp>
    </p:spTree>
    <p:extLst>
      <p:ext uri="{BB962C8B-B14F-4D97-AF65-F5344CB8AC3E}">
        <p14:creationId xmlns:p14="http://schemas.microsoft.com/office/powerpoint/2010/main" val="454830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9EE0A41A-A0D1-4391-915E-2B3406FC5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52" y="78828"/>
            <a:ext cx="10636469" cy="6779172"/>
          </a:xfrm>
          <a:prstGeom prst="rect">
            <a:avLst/>
          </a:prstGeom>
        </p:spPr>
      </p:pic>
    </p:spTree>
    <p:extLst>
      <p:ext uri="{BB962C8B-B14F-4D97-AF65-F5344CB8AC3E}">
        <p14:creationId xmlns:p14="http://schemas.microsoft.com/office/powerpoint/2010/main" val="2371756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F1C889-1E3F-48B8-94FF-35C8BDCBEA10}"/>
              </a:ext>
            </a:extLst>
          </p:cNvPr>
          <p:cNvSpPr>
            <a:spLocks noGrp="1"/>
          </p:cNvSpPr>
          <p:nvPr>
            <p:ph idx="1"/>
          </p:nvPr>
        </p:nvSpPr>
        <p:spPr>
          <a:xfrm>
            <a:off x="838200" y="2555298"/>
            <a:ext cx="10515600" cy="2164484"/>
          </a:xfrm>
        </p:spPr>
        <p:txBody>
          <a:bodyPr>
            <a:normAutofit lnSpcReduction="10000"/>
          </a:bodyPr>
          <a:lstStyle/>
          <a:p>
            <a:pPr marL="0" indent="0" algn="just">
              <a:buNone/>
            </a:pPr>
            <a:r>
              <a:rPr lang="es-CO" dirty="0"/>
              <a:t>Dado el histograma anterior, parece que los productos de tecnología, vehículos-motocicletas, ejercicio, belleza, prendas femeninas, tecnología para el cabello y comodidad son los que más llaman la atención de tu clientela nueva. Cuando vayas a hacer pagar por la publicidad de tus productos, intenta que hagan parte de alguna de estas categorías. </a:t>
            </a:r>
          </a:p>
        </p:txBody>
      </p:sp>
    </p:spTree>
    <p:extLst>
      <p:ext uri="{BB962C8B-B14F-4D97-AF65-F5344CB8AC3E}">
        <p14:creationId xmlns:p14="http://schemas.microsoft.com/office/powerpoint/2010/main" val="746776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E068F87-BDC7-4F44-8D5E-BBC27DCBE289}"/>
              </a:ext>
            </a:extLst>
          </p:cNvPr>
          <p:cNvSpPr>
            <a:spLocks noGrp="1"/>
          </p:cNvSpPr>
          <p:nvPr>
            <p:ph type="title"/>
          </p:nvPr>
        </p:nvSpPr>
        <p:spPr>
          <a:xfrm>
            <a:off x="346842" y="2250473"/>
            <a:ext cx="11340662" cy="2357054"/>
          </a:xfrm>
        </p:spPr>
        <p:txBody>
          <a:bodyPr>
            <a:normAutofit fontScale="90000"/>
          </a:bodyPr>
          <a:lstStyle/>
          <a:p>
            <a:pPr algn="ctr"/>
            <a:r>
              <a:rPr lang="es-CO" b="1" dirty="0"/>
              <a:t>A continuación se muestra la cantidad de productos vendidos de cada categoría a los clientes recurrentes, es decir, qué suelen comprar los clientes que han comprado más de una vez</a:t>
            </a:r>
          </a:p>
        </p:txBody>
      </p:sp>
    </p:spTree>
    <p:extLst>
      <p:ext uri="{BB962C8B-B14F-4D97-AF65-F5344CB8AC3E}">
        <p14:creationId xmlns:p14="http://schemas.microsoft.com/office/powerpoint/2010/main" val="322724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B926640C-6FC3-4E90-BEC0-213DF4DAB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07" y="0"/>
            <a:ext cx="11214537" cy="6858000"/>
          </a:xfrm>
          <a:prstGeom prst="rect">
            <a:avLst/>
          </a:prstGeom>
        </p:spPr>
      </p:pic>
    </p:spTree>
    <p:extLst>
      <p:ext uri="{BB962C8B-B14F-4D97-AF65-F5344CB8AC3E}">
        <p14:creationId xmlns:p14="http://schemas.microsoft.com/office/powerpoint/2010/main" val="1335098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C07C5DA-41AE-403B-8261-5DAA0FBFC5B3}"/>
              </a:ext>
            </a:extLst>
          </p:cNvPr>
          <p:cNvSpPr>
            <a:spLocks noGrp="1"/>
          </p:cNvSpPr>
          <p:nvPr>
            <p:ph idx="1"/>
          </p:nvPr>
        </p:nvSpPr>
        <p:spPr>
          <a:xfrm>
            <a:off x="838200" y="2596139"/>
            <a:ext cx="10515600" cy="1665721"/>
          </a:xfrm>
        </p:spPr>
        <p:txBody>
          <a:bodyPr/>
          <a:lstStyle/>
          <a:p>
            <a:pPr marL="0" indent="0">
              <a:buNone/>
            </a:pPr>
            <a:r>
              <a:rPr lang="es-CO" dirty="0"/>
              <a:t>Dado el histograma anterior, parece que los productos de tecnología, tecnología para el cabello, comodidad, salud-cuidado, casa-oficina, belleza, lociones-crema-facial y de accesorios de moda. son los que más llaman la atención de tu clientela repitente. </a:t>
            </a:r>
          </a:p>
          <a:p>
            <a:pPr marL="0" indent="0">
              <a:buNone/>
            </a:pPr>
            <a:endParaRPr lang="es-CO" dirty="0"/>
          </a:p>
          <a:p>
            <a:endParaRPr lang="es-CO" dirty="0"/>
          </a:p>
        </p:txBody>
      </p:sp>
    </p:spTree>
    <p:extLst>
      <p:ext uri="{BB962C8B-B14F-4D97-AF65-F5344CB8AC3E}">
        <p14:creationId xmlns:p14="http://schemas.microsoft.com/office/powerpoint/2010/main" val="2784816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C2B0D-9405-473E-BB76-7F663E159C2E}"/>
              </a:ext>
            </a:extLst>
          </p:cNvPr>
          <p:cNvSpPr>
            <a:spLocks noGrp="1"/>
          </p:cNvSpPr>
          <p:nvPr>
            <p:ph type="title"/>
          </p:nvPr>
        </p:nvSpPr>
        <p:spPr>
          <a:xfrm>
            <a:off x="838200" y="2447600"/>
            <a:ext cx="10515600" cy="1962800"/>
          </a:xfrm>
        </p:spPr>
        <p:txBody>
          <a:bodyPr>
            <a:normAutofit/>
          </a:bodyPr>
          <a:lstStyle/>
          <a:p>
            <a:pPr algn="ctr"/>
            <a:r>
              <a:rPr lang="es-CO" b="1" dirty="0"/>
              <a:t>A continuación se presentan la cantidad de elementos vendidos por cada categoría de producto</a:t>
            </a:r>
          </a:p>
        </p:txBody>
      </p:sp>
    </p:spTree>
    <p:extLst>
      <p:ext uri="{BB962C8B-B14F-4D97-AF65-F5344CB8AC3E}">
        <p14:creationId xmlns:p14="http://schemas.microsoft.com/office/powerpoint/2010/main" val="4969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barras&#10;&#10;Descripción generada automáticamente">
            <a:extLst>
              <a:ext uri="{FF2B5EF4-FFF2-40B4-BE49-F238E27FC236}">
                <a16:creationId xmlns:a16="http://schemas.microsoft.com/office/drawing/2014/main" id="{31342C24-0BE6-4956-A7B0-9CC5A576BA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251" y="0"/>
            <a:ext cx="11234149" cy="6857999"/>
          </a:xfrm>
        </p:spPr>
      </p:pic>
    </p:spTree>
    <p:extLst>
      <p:ext uri="{BB962C8B-B14F-4D97-AF65-F5344CB8AC3E}">
        <p14:creationId xmlns:p14="http://schemas.microsoft.com/office/powerpoint/2010/main" val="3689774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7353A-9692-4B7A-A7EE-11F6AE403A17}"/>
              </a:ext>
            </a:extLst>
          </p:cNvPr>
          <p:cNvSpPr>
            <a:spLocks noGrp="1"/>
          </p:cNvSpPr>
          <p:nvPr>
            <p:ph type="title"/>
          </p:nvPr>
        </p:nvSpPr>
        <p:spPr>
          <a:xfrm>
            <a:off x="838200" y="2766218"/>
            <a:ext cx="10515600" cy="1325563"/>
          </a:xfrm>
        </p:spPr>
        <p:txBody>
          <a:bodyPr/>
          <a:lstStyle/>
          <a:p>
            <a:pPr algn="ctr"/>
            <a:r>
              <a:rPr lang="es-CO" b="1" dirty="0"/>
              <a:t>A continuación se presentan las comisiones obtenidas por cada categoría de producto</a:t>
            </a:r>
            <a:endParaRPr lang="es-CO" dirty="0"/>
          </a:p>
        </p:txBody>
      </p:sp>
    </p:spTree>
    <p:extLst>
      <p:ext uri="{BB962C8B-B14F-4D97-AF65-F5344CB8AC3E}">
        <p14:creationId xmlns:p14="http://schemas.microsoft.com/office/powerpoint/2010/main" val="2560235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8298DEEC-B652-4F92-9B2D-054DD4E55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54873"/>
            <a:ext cx="11172496" cy="6803127"/>
          </a:xfrm>
          <a:prstGeom prst="rect">
            <a:avLst/>
          </a:prstGeom>
        </p:spPr>
      </p:pic>
    </p:spTree>
    <p:extLst>
      <p:ext uri="{BB962C8B-B14F-4D97-AF65-F5344CB8AC3E}">
        <p14:creationId xmlns:p14="http://schemas.microsoft.com/office/powerpoint/2010/main" val="110625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 Gráfico de barras&#10;&#10;Descripción generada automáticamente">
            <a:extLst>
              <a:ext uri="{FF2B5EF4-FFF2-40B4-BE49-F238E27FC236}">
                <a16:creationId xmlns:a16="http://schemas.microsoft.com/office/drawing/2014/main" id="{9D8E2E2B-3868-49E1-985B-A5DBE6520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566" y="45072"/>
            <a:ext cx="11407370" cy="6812928"/>
          </a:xfrm>
        </p:spPr>
      </p:pic>
    </p:spTree>
    <p:extLst>
      <p:ext uri="{BB962C8B-B14F-4D97-AF65-F5344CB8AC3E}">
        <p14:creationId xmlns:p14="http://schemas.microsoft.com/office/powerpoint/2010/main" val="4018473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606983-F06C-4A49-B229-BA58C9492B1D}"/>
              </a:ext>
            </a:extLst>
          </p:cNvPr>
          <p:cNvSpPr>
            <a:spLocks noGrp="1"/>
          </p:cNvSpPr>
          <p:nvPr>
            <p:ph type="title"/>
          </p:nvPr>
        </p:nvSpPr>
        <p:spPr>
          <a:xfrm>
            <a:off x="645188" y="2766218"/>
            <a:ext cx="10901624" cy="1325563"/>
          </a:xfrm>
        </p:spPr>
        <p:txBody>
          <a:bodyPr/>
          <a:lstStyle/>
          <a:p>
            <a:pPr algn="ctr"/>
            <a:r>
              <a:rPr lang="es-CO" b="1" dirty="0"/>
              <a:t>A continuación la cantidad de productos vendidos dado sus rangos de precio</a:t>
            </a:r>
          </a:p>
        </p:txBody>
      </p:sp>
    </p:spTree>
    <p:extLst>
      <p:ext uri="{BB962C8B-B14F-4D97-AF65-F5344CB8AC3E}">
        <p14:creationId xmlns:p14="http://schemas.microsoft.com/office/powerpoint/2010/main" val="607887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10;&#10;Descripción generada automáticamente">
            <a:extLst>
              <a:ext uri="{FF2B5EF4-FFF2-40B4-BE49-F238E27FC236}">
                <a16:creationId xmlns:a16="http://schemas.microsoft.com/office/drawing/2014/main" id="{B2E195E0-F59E-4F5C-882B-74AF08579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4" y="0"/>
            <a:ext cx="12139796" cy="6858000"/>
          </a:xfrm>
          <a:prstGeom prst="rect">
            <a:avLst/>
          </a:prstGeom>
        </p:spPr>
      </p:pic>
    </p:spTree>
    <p:extLst>
      <p:ext uri="{BB962C8B-B14F-4D97-AF65-F5344CB8AC3E}">
        <p14:creationId xmlns:p14="http://schemas.microsoft.com/office/powerpoint/2010/main" val="3743529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BCD02-A2BC-4EC3-851E-8D3DE8798A22}"/>
              </a:ext>
            </a:extLst>
          </p:cNvPr>
          <p:cNvSpPr>
            <a:spLocks noGrp="1"/>
          </p:cNvSpPr>
          <p:nvPr>
            <p:ph type="title"/>
          </p:nvPr>
        </p:nvSpPr>
        <p:spPr>
          <a:xfrm>
            <a:off x="142351" y="0"/>
            <a:ext cx="11907297" cy="993578"/>
          </a:xfrm>
        </p:spPr>
        <p:txBody>
          <a:bodyPr>
            <a:normAutofit fontScale="90000"/>
          </a:bodyPr>
          <a:lstStyle/>
          <a:p>
            <a:r>
              <a:rPr lang="es-CO" b="1" dirty="0"/>
              <a:t>Cantidad de productos vendidos en cada día de la semana</a:t>
            </a:r>
          </a:p>
        </p:txBody>
      </p:sp>
      <p:pic>
        <p:nvPicPr>
          <p:cNvPr id="4" name="Imagen 3" descr="Gráfico, Gráfico de barras, Histograma&#10;&#10;Descripción generada automáticamente">
            <a:extLst>
              <a:ext uri="{FF2B5EF4-FFF2-40B4-BE49-F238E27FC236}">
                <a16:creationId xmlns:a16="http://schemas.microsoft.com/office/drawing/2014/main" id="{096E7182-0C50-4D9E-9CA7-907366867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885" y="993578"/>
            <a:ext cx="9144000" cy="5864422"/>
          </a:xfrm>
          <a:prstGeom prst="rect">
            <a:avLst/>
          </a:prstGeom>
        </p:spPr>
      </p:pic>
    </p:spTree>
    <p:extLst>
      <p:ext uri="{BB962C8B-B14F-4D97-AF65-F5344CB8AC3E}">
        <p14:creationId xmlns:p14="http://schemas.microsoft.com/office/powerpoint/2010/main" val="3321972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A87956B4-C640-46AF-B08B-7FE62FAD4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 y="957406"/>
            <a:ext cx="11694160" cy="5900594"/>
          </a:xfrm>
          <a:prstGeom prst="rect">
            <a:avLst/>
          </a:prstGeom>
        </p:spPr>
      </p:pic>
      <p:sp>
        <p:nvSpPr>
          <p:cNvPr id="2" name="Título 1">
            <a:extLst>
              <a:ext uri="{FF2B5EF4-FFF2-40B4-BE49-F238E27FC236}">
                <a16:creationId xmlns:a16="http://schemas.microsoft.com/office/drawing/2014/main" id="{1B8FDCFE-7C73-42DD-A0B9-5C4E1D7F1CAB}"/>
              </a:ext>
            </a:extLst>
          </p:cNvPr>
          <p:cNvSpPr>
            <a:spLocks noGrp="1"/>
          </p:cNvSpPr>
          <p:nvPr>
            <p:ph type="title"/>
          </p:nvPr>
        </p:nvSpPr>
        <p:spPr>
          <a:xfrm>
            <a:off x="838200" y="0"/>
            <a:ext cx="10515600" cy="957406"/>
          </a:xfrm>
        </p:spPr>
        <p:txBody>
          <a:bodyPr/>
          <a:lstStyle/>
          <a:p>
            <a:r>
              <a:rPr lang="es-CO" b="1" dirty="0"/>
              <a:t>Cantidad de productos vendidos por cada mes</a:t>
            </a:r>
            <a:endParaRPr lang="es-CO" dirty="0"/>
          </a:p>
        </p:txBody>
      </p:sp>
      <p:sp>
        <p:nvSpPr>
          <p:cNvPr id="3" name="Marcador de contenido 2">
            <a:extLst>
              <a:ext uri="{FF2B5EF4-FFF2-40B4-BE49-F238E27FC236}">
                <a16:creationId xmlns:a16="http://schemas.microsoft.com/office/drawing/2014/main" id="{77BDF827-8F22-417F-B960-75996C5B6A80}"/>
              </a:ext>
            </a:extLst>
          </p:cNvPr>
          <p:cNvSpPr>
            <a:spLocks noGrp="1"/>
          </p:cNvSpPr>
          <p:nvPr>
            <p:ph idx="1"/>
          </p:nvPr>
        </p:nvSpPr>
        <p:spPr>
          <a:xfrm>
            <a:off x="8371840" y="1338406"/>
            <a:ext cx="2804160" cy="957406"/>
          </a:xfrm>
        </p:spPr>
        <p:txBody>
          <a:bodyPr/>
          <a:lstStyle/>
          <a:p>
            <a:pPr marL="0" indent="0">
              <a:buNone/>
            </a:pPr>
            <a:r>
              <a:rPr lang="es-CO" dirty="0"/>
              <a:t>Pd: </a:t>
            </a:r>
            <a:r>
              <a:rPr lang="es-CO" dirty="0" err="1"/>
              <a:t>jan</a:t>
            </a:r>
            <a:r>
              <a:rPr lang="es-CO" dirty="0"/>
              <a:t> (</a:t>
            </a:r>
            <a:r>
              <a:rPr lang="es-CO" dirty="0" err="1"/>
              <a:t>january</a:t>
            </a:r>
            <a:r>
              <a:rPr lang="es-CO" dirty="0"/>
              <a:t> = enero)</a:t>
            </a:r>
          </a:p>
        </p:txBody>
      </p:sp>
    </p:spTree>
    <p:extLst>
      <p:ext uri="{BB962C8B-B14F-4D97-AF65-F5344CB8AC3E}">
        <p14:creationId xmlns:p14="http://schemas.microsoft.com/office/powerpoint/2010/main" val="4123160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BD443B-F85F-4798-9795-C43F023061C5}"/>
              </a:ext>
            </a:extLst>
          </p:cNvPr>
          <p:cNvSpPr>
            <a:spLocks noGrp="1"/>
          </p:cNvSpPr>
          <p:nvPr>
            <p:ph type="title"/>
          </p:nvPr>
        </p:nvSpPr>
        <p:spPr>
          <a:xfrm>
            <a:off x="406400" y="0"/>
            <a:ext cx="11212946" cy="822960"/>
          </a:xfrm>
        </p:spPr>
        <p:txBody>
          <a:bodyPr>
            <a:normAutofit fontScale="90000"/>
          </a:bodyPr>
          <a:lstStyle/>
          <a:p>
            <a:r>
              <a:rPr lang="es-CO" b="1" dirty="0"/>
              <a:t>Cantidad de productos vendidos por período del mes</a:t>
            </a:r>
          </a:p>
        </p:txBody>
      </p:sp>
      <p:pic>
        <p:nvPicPr>
          <p:cNvPr id="5" name="Imagen 4" descr="Gráfico, Gráfico de barras&#10;&#10;Descripción generada automáticamente">
            <a:extLst>
              <a:ext uri="{FF2B5EF4-FFF2-40B4-BE49-F238E27FC236}">
                <a16:creationId xmlns:a16="http://schemas.microsoft.com/office/drawing/2014/main" id="{EE91A939-A700-4981-BD5B-DE4ABAD7D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58" y="822960"/>
            <a:ext cx="10737083" cy="6035041"/>
          </a:xfrm>
          <a:prstGeom prst="rect">
            <a:avLst/>
          </a:prstGeom>
        </p:spPr>
      </p:pic>
    </p:spTree>
    <p:extLst>
      <p:ext uri="{BB962C8B-B14F-4D97-AF65-F5344CB8AC3E}">
        <p14:creationId xmlns:p14="http://schemas.microsoft.com/office/powerpoint/2010/main" val="3612281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4B704-700B-4118-B736-03C272E319B1}"/>
              </a:ext>
            </a:extLst>
          </p:cNvPr>
          <p:cNvSpPr>
            <a:spLocks noGrp="1"/>
          </p:cNvSpPr>
          <p:nvPr>
            <p:ph type="title"/>
          </p:nvPr>
        </p:nvSpPr>
        <p:spPr>
          <a:xfrm>
            <a:off x="355880" y="118739"/>
            <a:ext cx="11310256" cy="785151"/>
          </a:xfrm>
        </p:spPr>
        <p:txBody>
          <a:bodyPr>
            <a:normAutofit fontScale="90000"/>
          </a:bodyPr>
          <a:lstStyle/>
          <a:p>
            <a:pPr algn="ctr"/>
            <a:r>
              <a:rPr lang="es-CO" sz="3600" b="1" dirty="0"/>
              <a:t>Cantidad de productos superiores a los 88 mil pesos vendidos por cada día de la semana</a:t>
            </a:r>
          </a:p>
        </p:txBody>
      </p:sp>
      <p:pic>
        <p:nvPicPr>
          <p:cNvPr id="5" name="Imagen 4" descr="Gráfico, Gráfico de barras&#10;&#10;Descripción generada automáticamente">
            <a:extLst>
              <a:ext uri="{FF2B5EF4-FFF2-40B4-BE49-F238E27FC236}">
                <a16:creationId xmlns:a16="http://schemas.microsoft.com/office/drawing/2014/main" id="{B0C29558-74E8-4EC4-801F-1C8B363C7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4" y="954592"/>
            <a:ext cx="12055366" cy="5903407"/>
          </a:xfrm>
          <a:prstGeom prst="rect">
            <a:avLst/>
          </a:prstGeom>
        </p:spPr>
      </p:pic>
    </p:spTree>
    <p:extLst>
      <p:ext uri="{BB962C8B-B14F-4D97-AF65-F5344CB8AC3E}">
        <p14:creationId xmlns:p14="http://schemas.microsoft.com/office/powerpoint/2010/main" val="3510546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296B01-FDBA-4315-839D-8BEA6413B8D1}"/>
              </a:ext>
            </a:extLst>
          </p:cNvPr>
          <p:cNvSpPr>
            <a:spLocks noGrp="1"/>
          </p:cNvSpPr>
          <p:nvPr>
            <p:ph type="title"/>
          </p:nvPr>
        </p:nvSpPr>
        <p:spPr>
          <a:xfrm>
            <a:off x="190919" y="520933"/>
            <a:ext cx="12001081" cy="435510"/>
          </a:xfrm>
        </p:spPr>
        <p:txBody>
          <a:bodyPr>
            <a:normAutofit fontScale="90000"/>
          </a:bodyPr>
          <a:lstStyle/>
          <a:p>
            <a:pPr algn="ctr"/>
            <a:r>
              <a:rPr lang="es-CO" b="1" dirty="0"/>
              <a:t>Cantidad de productos superiores a los 88 mil pesos vendidos por cada periodo del mes</a:t>
            </a:r>
            <a:br>
              <a:rPr lang="es-CO" dirty="0"/>
            </a:br>
            <a:endParaRPr lang="es-CO" dirty="0"/>
          </a:p>
        </p:txBody>
      </p:sp>
      <p:pic>
        <p:nvPicPr>
          <p:cNvPr id="9" name="Imagen 8" descr="Gráfico, Gráfico de barras&#10;&#10;Descripción generada automáticamente">
            <a:extLst>
              <a:ext uri="{FF2B5EF4-FFF2-40B4-BE49-F238E27FC236}">
                <a16:creationId xmlns:a16="http://schemas.microsoft.com/office/drawing/2014/main" id="{C0118B98-543F-4531-8B8F-BC4FE7B20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20" y="956443"/>
            <a:ext cx="11706790" cy="5901557"/>
          </a:xfrm>
          <a:prstGeom prst="rect">
            <a:avLst/>
          </a:prstGeom>
        </p:spPr>
      </p:pic>
    </p:spTree>
    <p:extLst>
      <p:ext uri="{BB962C8B-B14F-4D97-AF65-F5344CB8AC3E}">
        <p14:creationId xmlns:p14="http://schemas.microsoft.com/office/powerpoint/2010/main" val="3916464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D9C45-9C76-4F4B-B4E2-D18B6B83DADF}"/>
              </a:ext>
            </a:extLst>
          </p:cNvPr>
          <p:cNvSpPr>
            <a:spLocks noGrp="1"/>
          </p:cNvSpPr>
          <p:nvPr>
            <p:ph type="title"/>
          </p:nvPr>
        </p:nvSpPr>
        <p:spPr>
          <a:xfrm>
            <a:off x="70339" y="13629"/>
            <a:ext cx="12017828" cy="961257"/>
          </a:xfrm>
        </p:spPr>
        <p:txBody>
          <a:bodyPr>
            <a:normAutofit fontScale="90000"/>
          </a:bodyPr>
          <a:lstStyle/>
          <a:p>
            <a:pPr algn="ctr"/>
            <a:r>
              <a:rPr lang="es-CO" b="1" dirty="0"/>
              <a:t>Cantidad de productos inferiores a los 88 mil pesos vendidos por cada día de la semana</a:t>
            </a:r>
          </a:p>
        </p:txBody>
      </p:sp>
      <p:pic>
        <p:nvPicPr>
          <p:cNvPr id="5" name="Imagen 4" descr="Gráfico, Gráfico de barras&#10;&#10;Descripción generada automáticamente">
            <a:extLst>
              <a:ext uri="{FF2B5EF4-FFF2-40B4-BE49-F238E27FC236}">
                <a16:creationId xmlns:a16="http://schemas.microsoft.com/office/drawing/2014/main" id="{46BE1823-2AC2-4432-AA7F-E9DC7609D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475" y="1125415"/>
            <a:ext cx="11655049" cy="5732585"/>
          </a:xfrm>
          <a:prstGeom prst="rect">
            <a:avLst/>
          </a:prstGeom>
        </p:spPr>
      </p:pic>
    </p:spTree>
    <p:extLst>
      <p:ext uri="{BB962C8B-B14F-4D97-AF65-F5344CB8AC3E}">
        <p14:creationId xmlns:p14="http://schemas.microsoft.com/office/powerpoint/2010/main" val="42374520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02916CE5-CA66-4B68-B02A-B30C7F812536}"/>
              </a:ext>
            </a:extLst>
          </p:cNvPr>
          <p:cNvSpPr>
            <a:spLocks noGrp="1"/>
          </p:cNvSpPr>
          <p:nvPr>
            <p:ph type="title"/>
          </p:nvPr>
        </p:nvSpPr>
        <p:spPr>
          <a:xfrm>
            <a:off x="190919" y="725213"/>
            <a:ext cx="12001081" cy="231229"/>
          </a:xfrm>
        </p:spPr>
        <p:txBody>
          <a:bodyPr>
            <a:normAutofit fontScale="90000"/>
          </a:bodyPr>
          <a:lstStyle/>
          <a:p>
            <a:pPr algn="ctr"/>
            <a:r>
              <a:rPr lang="es-CO" b="1" dirty="0"/>
              <a:t>Cantidad de productos inferiores a los 88 mil pesos vendidos por cada periodo del mes</a:t>
            </a:r>
            <a:br>
              <a:rPr lang="es-CO" dirty="0"/>
            </a:br>
            <a:endParaRPr lang="es-CO" dirty="0"/>
          </a:p>
        </p:txBody>
      </p:sp>
      <p:pic>
        <p:nvPicPr>
          <p:cNvPr id="6" name="Imagen 5" descr="Gráfico, Gráfico de barras&#10;&#10;Descripción generada automáticamente">
            <a:extLst>
              <a:ext uri="{FF2B5EF4-FFF2-40B4-BE49-F238E27FC236}">
                <a16:creationId xmlns:a16="http://schemas.microsoft.com/office/drawing/2014/main" id="{796835FB-4E50-496A-B209-E1DB8C9AD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32" y="1082566"/>
            <a:ext cx="11340662" cy="5775434"/>
          </a:xfrm>
          <a:prstGeom prst="rect">
            <a:avLst/>
          </a:prstGeom>
        </p:spPr>
      </p:pic>
    </p:spTree>
    <p:extLst>
      <p:ext uri="{BB962C8B-B14F-4D97-AF65-F5344CB8AC3E}">
        <p14:creationId xmlns:p14="http://schemas.microsoft.com/office/powerpoint/2010/main" val="133725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61D468-7CC8-48E8-88C0-4CB978101B9C}"/>
              </a:ext>
            </a:extLst>
          </p:cNvPr>
          <p:cNvSpPr>
            <a:spLocks noGrp="1"/>
          </p:cNvSpPr>
          <p:nvPr>
            <p:ph idx="1"/>
          </p:nvPr>
        </p:nvSpPr>
        <p:spPr>
          <a:xfrm>
            <a:off x="838200" y="623454"/>
            <a:ext cx="10515600" cy="6525492"/>
          </a:xfrm>
        </p:spPr>
        <p:txBody>
          <a:bodyPr>
            <a:normAutofit fontScale="92500" lnSpcReduction="20000"/>
          </a:bodyPr>
          <a:lstStyle/>
          <a:p>
            <a:pPr marL="0" indent="0" algn="just">
              <a:buNone/>
            </a:pPr>
            <a:r>
              <a:rPr lang="es-CO" dirty="0"/>
              <a:t>Como podemos notar en la anterior diapositiva los hombres suelen comprar artículos de tecnología, de comodidad, de casa-oficina y de vehículos-motocicleta. </a:t>
            </a:r>
          </a:p>
          <a:p>
            <a:pPr marL="0" indent="0" algn="just">
              <a:buNone/>
            </a:pPr>
            <a:endParaRPr lang="es-CO" dirty="0"/>
          </a:p>
          <a:p>
            <a:pPr marL="0" indent="0" algn="just">
              <a:buNone/>
            </a:pPr>
            <a:r>
              <a:rPr lang="es-CO" dirty="0"/>
              <a:t>Mientras que NO compran artículos de belleza, ni lociones-cremas-facial, ni  de cocina (aunque quizá en algún momento lo hagan) y no suelen comprar artículos de tecnología para el cabello ni prendas femeninas.</a:t>
            </a:r>
          </a:p>
          <a:p>
            <a:pPr marL="0" indent="0" algn="just">
              <a:buNone/>
            </a:pPr>
            <a:endParaRPr lang="es-CO" dirty="0"/>
          </a:p>
          <a:p>
            <a:pPr marL="0" indent="0" algn="just">
              <a:buNone/>
            </a:pPr>
            <a:r>
              <a:rPr lang="es-CO" dirty="0"/>
              <a:t>Dado eso, sería bueno que personalizaras las publicidades tanto de historias como de publicaciones en el muro para que los hombres vean aquellos productos que es más probable que compren. No parece tener mucho sentido estarles ofreciendo productos de belleza o para el cabello (ni cualquier otra cosa que vemos no compran). Podrías estarlos hostigando con productos que no les interesa y corres el riesgo de que te dejen de seguir o bloqueen tus historias. Mejor ofréceles artículos de Tecnología-Herramienta y lo mencionado en el primer párrafo, o cosas así…</a:t>
            </a:r>
          </a:p>
          <a:p>
            <a:pPr marL="0" indent="0">
              <a:buNone/>
            </a:pPr>
            <a:endParaRPr lang="es-CO" dirty="0"/>
          </a:p>
          <a:p>
            <a:pPr marL="0" indent="0">
              <a:buNone/>
            </a:pPr>
            <a:r>
              <a:rPr lang="es-CO" dirty="0"/>
              <a:t> </a:t>
            </a:r>
          </a:p>
        </p:txBody>
      </p:sp>
    </p:spTree>
    <p:extLst>
      <p:ext uri="{BB962C8B-B14F-4D97-AF65-F5344CB8AC3E}">
        <p14:creationId xmlns:p14="http://schemas.microsoft.com/office/powerpoint/2010/main" val="336706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16E32F6-196C-4B47-A57B-2C4758660558}"/>
              </a:ext>
            </a:extLst>
          </p:cNvPr>
          <p:cNvSpPr>
            <a:spLocks noGrp="1"/>
          </p:cNvSpPr>
          <p:nvPr>
            <p:ph type="title"/>
          </p:nvPr>
        </p:nvSpPr>
        <p:spPr>
          <a:xfrm>
            <a:off x="838200" y="2638922"/>
            <a:ext cx="10515600" cy="1580156"/>
          </a:xfrm>
        </p:spPr>
        <p:txBody>
          <a:bodyPr>
            <a:normAutofit fontScale="90000"/>
          </a:bodyPr>
          <a:lstStyle/>
          <a:p>
            <a:pPr algn="ctr"/>
            <a:r>
              <a:rPr lang="es-CO" b="1" dirty="0"/>
              <a:t>A continuación se muestra la cantidad de productos de cada categoría que las mujeres compraron</a:t>
            </a:r>
          </a:p>
        </p:txBody>
      </p:sp>
    </p:spTree>
    <p:extLst>
      <p:ext uri="{BB962C8B-B14F-4D97-AF65-F5344CB8AC3E}">
        <p14:creationId xmlns:p14="http://schemas.microsoft.com/office/powerpoint/2010/main" val="165279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barras&#10;&#10;Descripción generada automáticamente">
            <a:extLst>
              <a:ext uri="{FF2B5EF4-FFF2-40B4-BE49-F238E27FC236}">
                <a16:creationId xmlns:a16="http://schemas.microsoft.com/office/drawing/2014/main" id="{EB366DAB-4452-4232-95DB-FD0CF4B97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34" y="83327"/>
            <a:ext cx="10888718" cy="6777133"/>
          </a:xfrm>
          <a:prstGeom prst="rect">
            <a:avLst/>
          </a:prstGeom>
        </p:spPr>
      </p:pic>
    </p:spTree>
    <p:extLst>
      <p:ext uri="{BB962C8B-B14F-4D97-AF65-F5344CB8AC3E}">
        <p14:creationId xmlns:p14="http://schemas.microsoft.com/office/powerpoint/2010/main" val="135522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F33D85-4BBA-4ED9-8C16-3661EDD97C62}"/>
              </a:ext>
            </a:extLst>
          </p:cNvPr>
          <p:cNvSpPr>
            <a:spLocks noGrp="1"/>
          </p:cNvSpPr>
          <p:nvPr>
            <p:ph idx="1"/>
          </p:nvPr>
        </p:nvSpPr>
        <p:spPr>
          <a:xfrm>
            <a:off x="838200" y="247073"/>
            <a:ext cx="10515600" cy="6363854"/>
          </a:xfrm>
        </p:spPr>
        <p:txBody>
          <a:bodyPr>
            <a:normAutofit fontScale="92500"/>
          </a:bodyPr>
          <a:lstStyle/>
          <a:p>
            <a:pPr marL="0" indent="0" algn="just">
              <a:buNone/>
            </a:pPr>
            <a:r>
              <a:rPr lang="es-CO" dirty="0"/>
              <a:t>Podemos ver en el anterior gráfico que las mujeres suelen comprar artículos de Tecnología para el cabello, de Tecnología, Salud-Cuidado, Lociones-Cremas-Facial, de comodidad, accesorios de moda, Cocina, Infantil y parece que se están ejercitando más que los hombres (aunque deberías analizar si es que el tipo de artículos de ejercicio que estás publicando son más orientado a mujeres como bandas y tal vez casi no promocionas pesas o cosas que llamen más atención a los hombres). Así que estos son los tipos de productos que deberías mostrarles. </a:t>
            </a:r>
          </a:p>
          <a:p>
            <a:pPr marL="0" indent="0" algn="just">
              <a:buNone/>
            </a:pPr>
            <a:endParaRPr lang="es-CO" dirty="0"/>
          </a:p>
          <a:p>
            <a:pPr marL="0" indent="0" algn="just">
              <a:buNone/>
            </a:pPr>
            <a:r>
              <a:rPr lang="es-CO" dirty="0"/>
              <a:t>Mientras que no compran prendas masculinas y hasta ahora no han comprado de Tecnología-Herramienta. </a:t>
            </a:r>
          </a:p>
          <a:p>
            <a:pPr marL="0" indent="0" algn="just">
              <a:buNone/>
            </a:pPr>
            <a:endParaRPr lang="es-CO" dirty="0"/>
          </a:p>
          <a:p>
            <a:pPr marL="0" indent="0" algn="just">
              <a:buNone/>
            </a:pPr>
            <a:r>
              <a:rPr lang="es-CO" dirty="0"/>
              <a:t>Del mismo modo que se sugirió con los hombres, trata de ofrecerles a las mujeres aquello que es más probable que compren. Pero en general las mujeres compran más variedad de cosas (quizá porque tienes más cantidad de clientes mujeres que hombres).</a:t>
            </a:r>
          </a:p>
        </p:txBody>
      </p:sp>
    </p:spTree>
    <p:extLst>
      <p:ext uri="{BB962C8B-B14F-4D97-AF65-F5344CB8AC3E}">
        <p14:creationId xmlns:p14="http://schemas.microsoft.com/office/powerpoint/2010/main" val="134613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282821-B822-4F27-8EEB-8981FCEF1184}"/>
              </a:ext>
            </a:extLst>
          </p:cNvPr>
          <p:cNvSpPr>
            <a:spLocks noGrp="1"/>
          </p:cNvSpPr>
          <p:nvPr>
            <p:ph type="title"/>
          </p:nvPr>
        </p:nvSpPr>
        <p:spPr>
          <a:xfrm>
            <a:off x="838200" y="214384"/>
            <a:ext cx="10515600" cy="933306"/>
          </a:xfrm>
        </p:spPr>
        <p:txBody>
          <a:bodyPr/>
          <a:lstStyle/>
          <a:p>
            <a:r>
              <a:rPr lang="es-CO" b="1" dirty="0"/>
              <a:t>Conclusiones</a:t>
            </a:r>
          </a:p>
        </p:txBody>
      </p:sp>
      <p:sp>
        <p:nvSpPr>
          <p:cNvPr id="3" name="Marcador de contenido 2">
            <a:extLst>
              <a:ext uri="{FF2B5EF4-FFF2-40B4-BE49-F238E27FC236}">
                <a16:creationId xmlns:a16="http://schemas.microsoft.com/office/drawing/2014/main" id="{68DF2153-1981-4085-AC45-C513FF3C7ECA}"/>
              </a:ext>
            </a:extLst>
          </p:cNvPr>
          <p:cNvSpPr>
            <a:spLocks noGrp="1"/>
          </p:cNvSpPr>
          <p:nvPr>
            <p:ph idx="1"/>
          </p:nvPr>
        </p:nvSpPr>
        <p:spPr>
          <a:xfrm>
            <a:off x="838200" y="1253330"/>
            <a:ext cx="10515600" cy="5304487"/>
          </a:xfrm>
        </p:spPr>
        <p:txBody>
          <a:bodyPr/>
          <a:lstStyle/>
          <a:p>
            <a:pPr algn="just"/>
            <a:r>
              <a:rPr lang="es-CO" dirty="0"/>
              <a:t>Puedes hacer un grupo de publicaciones e historias personalizados para únicamente mujeres donde ofrezcas lo que ellas más suelen comprar como artículos de Tecnología para el cabello, Salud-Cuidado, Lociones-Cremas-Facial, accesorios de moda, Cocina y Ejercicio. </a:t>
            </a:r>
          </a:p>
          <a:p>
            <a:pPr algn="just"/>
            <a:r>
              <a:rPr lang="es-CO" dirty="0"/>
              <a:t>Puedes también hacer un grupo de publicaciones que les muestres a todos, que es lo que tanto hombres como mujeres compran, como artículos de Tecnología, casa-oficina, comodidad, Infantil y más…</a:t>
            </a:r>
          </a:p>
          <a:p>
            <a:pPr algn="just"/>
            <a:r>
              <a:rPr lang="es-CO" dirty="0"/>
              <a:t>Puedes hacer un grupo de publicaciones e historias personalizados para únicamente hombres donde ofrezcas lo que ellos más suelen comprar como artículos de vehículos-motocicleta y tecnología-herramienta. (Usa también tu intuición para determinar qué otras cosas podría interesarles a ellos y a las mujeres no).</a:t>
            </a:r>
          </a:p>
          <a:p>
            <a:pPr marL="0" indent="0">
              <a:buNone/>
            </a:pPr>
            <a:endParaRPr lang="es-CO" dirty="0"/>
          </a:p>
        </p:txBody>
      </p:sp>
    </p:spTree>
    <p:extLst>
      <p:ext uri="{BB962C8B-B14F-4D97-AF65-F5344CB8AC3E}">
        <p14:creationId xmlns:p14="http://schemas.microsoft.com/office/powerpoint/2010/main" val="7376108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2915</Words>
  <Application>Microsoft Office PowerPoint</Application>
  <PresentationFormat>Widescreen</PresentationFormat>
  <Paragraphs>86</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Tema de Office</vt:lpstr>
      <vt:lpstr>Análisis de Datos del Bazar de Lore desde el 25/05/2021 hasta 11/03/2022</vt:lpstr>
      <vt:lpstr>Porcentaje de clientes hombres y mujeres</vt:lpstr>
      <vt:lpstr>A continuación se muestra la cantidad de productos de cada categoría que los hombres compraron</vt:lpstr>
      <vt:lpstr>PowerPoint Presentation</vt:lpstr>
      <vt:lpstr>PowerPoint Presentation</vt:lpstr>
      <vt:lpstr>A continuación se muestra la cantidad de productos de cada categoría que las mujeres compraron</vt:lpstr>
      <vt:lpstr>PowerPoint Presentation</vt:lpstr>
      <vt:lpstr>PowerPoint Presentation</vt:lpstr>
      <vt:lpstr>Conclusiones</vt:lpstr>
      <vt:lpstr>Conclusiones</vt:lpstr>
      <vt:lpstr>Tabla que refleja el tiempo que demora en llegar el producto dado el proveedor, el producto y la ciudad</vt:lpstr>
      <vt:lpstr>PowerPoint Presentation</vt:lpstr>
      <vt:lpstr>Días promedio en llegar el producto dado cada proveedor</vt:lpstr>
      <vt:lpstr>A continuación se presentan la cantidad de elementos vendidos por ciudad</vt:lpstr>
      <vt:lpstr>PowerPoint Presentation</vt:lpstr>
      <vt:lpstr>Analizaremos los productos que más se compran en las ciudades más relevantes donde se han logrado ventas, que son: Sevilla, Caicedonia y Envigado  A continuación se muestra la cantidad de productos de cada categoría que se venden en Envigado</vt:lpstr>
      <vt:lpstr>PowerPoint Presentation</vt:lpstr>
      <vt:lpstr>A continuación se muestra la cantidad de productos de cada categoría que se venden en Caicedonia</vt:lpstr>
      <vt:lpstr>PowerPoint Presentation</vt:lpstr>
      <vt:lpstr>PowerPoint Presentation</vt:lpstr>
      <vt:lpstr>PowerPoint Presentation</vt:lpstr>
      <vt:lpstr>PowerPoint Presentation</vt:lpstr>
      <vt:lpstr>Modos de E-Commerce que existen</vt:lpstr>
      <vt:lpstr>¿En qué modo estamos?</vt:lpstr>
      <vt:lpstr>Consejos para mejorar la recompra de tus clientes</vt:lpstr>
      <vt:lpstr>Más Consejos para mejorar la recompra de tus clientes</vt:lpstr>
      <vt:lpstr>Respecto a la pasada encuesta</vt:lpstr>
      <vt:lpstr>Consejos para mejorar la obtención de nuevos clientes</vt:lpstr>
      <vt:lpstr>Más consejos para mejorar la obtención de nuevos clientes</vt:lpstr>
      <vt:lpstr>Más consejos para mejorar la obtención de nuevos clientes</vt:lpstr>
      <vt:lpstr>A continuación se muestra la cantidad de productos vendidos de cada categoría a los clientes no recurrentes, es decir, qué suelen comprar los clientes que hasta ahora sólo han comprado una vez</vt:lpstr>
      <vt:lpstr>PowerPoint Presentation</vt:lpstr>
      <vt:lpstr>PowerPoint Presentation</vt:lpstr>
      <vt:lpstr>A continuación se muestra la cantidad de productos vendidos de cada categoría a los clientes recurrentes, es decir, qué suelen comprar los clientes que han comprado más de una vez</vt:lpstr>
      <vt:lpstr>PowerPoint Presentation</vt:lpstr>
      <vt:lpstr>PowerPoint Presentation</vt:lpstr>
      <vt:lpstr>A continuación se presentan la cantidad de elementos vendidos por cada categoría de producto</vt:lpstr>
      <vt:lpstr>PowerPoint Presentation</vt:lpstr>
      <vt:lpstr>A continuación se presentan las comisiones obtenidas por cada categoría de producto</vt:lpstr>
      <vt:lpstr>PowerPoint Presentation</vt:lpstr>
      <vt:lpstr>A continuación la cantidad de productos vendidos dado sus rangos de precio</vt:lpstr>
      <vt:lpstr>PowerPoint Presentation</vt:lpstr>
      <vt:lpstr>Cantidad de productos vendidos en cada día de la semana</vt:lpstr>
      <vt:lpstr>Cantidad de productos vendidos por cada mes</vt:lpstr>
      <vt:lpstr>Cantidad de productos vendidos por período del mes</vt:lpstr>
      <vt:lpstr>Cantidad de productos superiores a los 88 mil pesos vendidos por cada día de la semana</vt:lpstr>
      <vt:lpstr>Cantidad de productos superiores a los 88 mil pesos vendidos por cada periodo del mes </vt:lpstr>
      <vt:lpstr>Cantidad de productos inferiores a los 88 mil pesos vendidos por cada día de la semana</vt:lpstr>
      <vt:lpstr>Cantidad de productos inferiores a los 88 mil pesos vendidos por cada periodo del mes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Andres</dc:creator>
  <cp:lastModifiedBy>daniel andres ortiz hurtado</cp:lastModifiedBy>
  <cp:revision>88</cp:revision>
  <dcterms:created xsi:type="dcterms:W3CDTF">2022-03-21T04:30:15Z</dcterms:created>
  <dcterms:modified xsi:type="dcterms:W3CDTF">2025-01-08T10:28:28Z</dcterms:modified>
</cp:coreProperties>
</file>