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7" autoAdjust="0"/>
    <p:restoredTop sz="94660"/>
  </p:normalViewPr>
  <p:slideViewPr>
    <p:cSldViewPr snapToGrid="0">
      <p:cViewPr varScale="1">
        <p:scale>
          <a:sx n="55" d="100"/>
          <a:sy n="55" d="100"/>
        </p:scale>
        <p:origin x="725"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9BC9BA-E892-4E47-A537-51EE5707924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7BD4C6AC-1E1A-411D-869A-5FF4FF9FBF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6187DA2-C586-4E35-8C6D-2E97B4AE5D2F}"/>
              </a:ext>
            </a:extLst>
          </p:cNvPr>
          <p:cNvSpPr>
            <a:spLocks noGrp="1"/>
          </p:cNvSpPr>
          <p:nvPr>
            <p:ph type="dt" sz="half" idx="10"/>
          </p:nvPr>
        </p:nvSpPr>
        <p:spPr/>
        <p:txBody>
          <a:bodyPr/>
          <a:lstStyle/>
          <a:p>
            <a:fld id="{B84B2AB5-CB4E-4E21-9C14-6D7B42687399}" type="datetimeFigureOut">
              <a:rPr lang="es-CO" smtClean="0"/>
              <a:t>10/04/2021</a:t>
            </a:fld>
            <a:endParaRPr lang="es-CO"/>
          </a:p>
        </p:txBody>
      </p:sp>
      <p:sp>
        <p:nvSpPr>
          <p:cNvPr id="5" name="Marcador de pie de página 4">
            <a:extLst>
              <a:ext uri="{FF2B5EF4-FFF2-40B4-BE49-F238E27FC236}">
                <a16:creationId xmlns:a16="http://schemas.microsoft.com/office/drawing/2014/main" id="{75D4FA51-2854-4C35-8F41-1EC04FA1D8B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99FAB6C-D57C-4638-87AB-A0F0AC338C9A}"/>
              </a:ext>
            </a:extLst>
          </p:cNvPr>
          <p:cNvSpPr>
            <a:spLocks noGrp="1"/>
          </p:cNvSpPr>
          <p:nvPr>
            <p:ph type="sldNum" sz="quarter" idx="12"/>
          </p:nvPr>
        </p:nvSpPr>
        <p:spPr/>
        <p:txBody>
          <a:bodyPr/>
          <a:lstStyle/>
          <a:p>
            <a:fld id="{A0E31758-7C0E-4053-85F3-F201FE391B2D}" type="slidenum">
              <a:rPr lang="es-CO" smtClean="0"/>
              <a:t>‹Nº›</a:t>
            </a:fld>
            <a:endParaRPr lang="es-CO"/>
          </a:p>
        </p:txBody>
      </p:sp>
    </p:spTree>
    <p:extLst>
      <p:ext uri="{BB962C8B-B14F-4D97-AF65-F5344CB8AC3E}">
        <p14:creationId xmlns:p14="http://schemas.microsoft.com/office/powerpoint/2010/main" val="1309576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3AD1FD-80DC-490F-AC36-D22B4262154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C84A5CB-EE56-4005-9AD1-699BEE9840A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1361AB1-A624-41C5-AD83-94FB096E0FF7}"/>
              </a:ext>
            </a:extLst>
          </p:cNvPr>
          <p:cNvSpPr>
            <a:spLocks noGrp="1"/>
          </p:cNvSpPr>
          <p:nvPr>
            <p:ph type="dt" sz="half" idx="10"/>
          </p:nvPr>
        </p:nvSpPr>
        <p:spPr/>
        <p:txBody>
          <a:bodyPr/>
          <a:lstStyle/>
          <a:p>
            <a:fld id="{B84B2AB5-CB4E-4E21-9C14-6D7B42687399}" type="datetimeFigureOut">
              <a:rPr lang="es-CO" smtClean="0"/>
              <a:t>10/04/2021</a:t>
            </a:fld>
            <a:endParaRPr lang="es-CO"/>
          </a:p>
        </p:txBody>
      </p:sp>
      <p:sp>
        <p:nvSpPr>
          <p:cNvPr id="5" name="Marcador de pie de página 4">
            <a:extLst>
              <a:ext uri="{FF2B5EF4-FFF2-40B4-BE49-F238E27FC236}">
                <a16:creationId xmlns:a16="http://schemas.microsoft.com/office/drawing/2014/main" id="{F188F2D7-6BEE-4B4D-BCCF-042968C74F8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49E1741-A365-40FE-82FC-D746CA068E58}"/>
              </a:ext>
            </a:extLst>
          </p:cNvPr>
          <p:cNvSpPr>
            <a:spLocks noGrp="1"/>
          </p:cNvSpPr>
          <p:nvPr>
            <p:ph type="sldNum" sz="quarter" idx="12"/>
          </p:nvPr>
        </p:nvSpPr>
        <p:spPr/>
        <p:txBody>
          <a:bodyPr/>
          <a:lstStyle/>
          <a:p>
            <a:fld id="{A0E31758-7C0E-4053-85F3-F201FE391B2D}" type="slidenum">
              <a:rPr lang="es-CO" smtClean="0"/>
              <a:t>‹Nº›</a:t>
            </a:fld>
            <a:endParaRPr lang="es-CO"/>
          </a:p>
        </p:txBody>
      </p:sp>
    </p:spTree>
    <p:extLst>
      <p:ext uri="{BB962C8B-B14F-4D97-AF65-F5344CB8AC3E}">
        <p14:creationId xmlns:p14="http://schemas.microsoft.com/office/powerpoint/2010/main" val="203355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B06A5C4-F5FC-424F-BFD2-7CA4C3951E9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402617D-1B32-4DE2-9694-988B3853B06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6B6CAFA-B1B1-4F89-B3F9-C953F7942996}"/>
              </a:ext>
            </a:extLst>
          </p:cNvPr>
          <p:cNvSpPr>
            <a:spLocks noGrp="1"/>
          </p:cNvSpPr>
          <p:nvPr>
            <p:ph type="dt" sz="half" idx="10"/>
          </p:nvPr>
        </p:nvSpPr>
        <p:spPr/>
        <p:txBody>
          <a:bodyPr/>
          <a:lstStyle/>
          <a:p>
            <a:fld id="{B84B2AB5-CB4E-4E21-9C14-6D7B42687399}" type="datetimeFigureOut">
              <a:rPr lang="es-CO" smtClean="0"/>
              <a:t>10/04/2021</a:t>
            </a:fld>
            <a:endParaRPr lang="es-CO"/>
          </a:p>
        </p:txBody>
      </p:sp>
      <p:sp>
        <p:nvSpPr>
          <p:cNvPr id="5" name="Marcador de pie de página 4">
            <a:extLst>
              <a:ext uri="{FF2B5EF4-FFF2-40B4-BE49-F238E27FC236}">
                <a16:creationId xmlns:a16="http://schemas.microsoft.com/office/drawing/2014/main" id="{6ECCC24D-76E7-4008-8296-7F4E91AEAAC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849E806-9C7E-4B85-A10D-172C56D788F1}"/>
              </a:ext>
            </a:extLst>
          </p:cNvPr>
          <p:cNvSpPr>
            <a:spLocks noGrp="1"/>
          </p:cNvSpPr>
          <p:nvPr>
            <p:ph type="sldNum" sz="quarter" idx="12"/>
          </p:nvPr>
        </p:nvSpPr>
        <p:spPr/>
        <p:txBody>
          <a:bodyPr/>
          <a:lstStyle/>
          <a:p>
            <a:fld id="{A0E31758-7C0E-4053-85F3-F201FE391B2D}" type="slidenum">
              <a:rPr lang="es-CO" smtClean="0"/>
              <a:t>‹Nº›</a:t>
            </a:fld>
            <a:endParaRPr lang="es-CO"/>
          </a:p>
        </p:txBody>
      </p:sp>
    </p:spTree>
    <p:extLst>
      <p:ext uri="{BB962C8B-B14F-4D97-AF65-F5344CB8AC3E}">
        <p14:creationId xmlns:p14="http://schemas.microsoft.com/office/powerpoint/2010/main" val="1728810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267F6-3570-447D-B566-F4467F4A2F1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73C9391-B38D-4B6D-BFAB-AC54116FEDC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EC65D7B-3EBD-49E7-A4A0-A881630D06BD}"/>
              </a:ext>
            </a:extLst>
          </p:cNvPr>
          <p:cNvSpPr>
            <a:spLocks noGrp="1"/>
          </p:cNvSpPr>
          <p:nvPr>
            <p:ph type="dt" sz="half" idx="10"/>
          </p:nvPr>
        </p:nvSpPr>
        <p:spPr/>
        <p:txBody>
          <a:bodyPr/>
          <a:lstStyle/>
          <a:p>
            <a:fld id="{B84B2AB5-CB4E-4E21-9C14-6D7B42687399}" type="datetimeFigureOut">
              <a:rPr lang="es-CO" smtClean="0"/>
              <a:t>10/04/2021</a:t>
            </a:fld>
            <a:endParaRPr lang="es-CO"/>
          </a:p>
        </p:txBody>
      </p:sp>
      <p:sp>
        <p:nvSpPr>
          <p:cNvPr id="5" name="Marcador de pie de página 4">
            <a:extLst>
              <a:ext uri="{FF2B5EF4-FFF2-40B4-BE49-F238E27FC236}">
                <a16:creationId xmlns:a16="http://schemas.microsoft.com/office/drawing/2014/main" id="{AEA75A6B-1B9A-4685-AB7B-944BFBBFACE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BD0B5A8-A838-478D-885D-2AA061921014}"/>
              </a:ext>
            </a:extLst>
          </p:cNvPr>
          <p:cNvSpPr>
            <a:spLocks noGrp="1"/>
          </p:cNvSpPr>
          <p:nvPr>
            <p:ph type="sldNum" sz="quarter" idx="12"/>
          </p:nvPr>
        </p:nvSpPr>
        <p:spPr/>
        <p:txBody>
          <a:bodyPr/>
          <a:lstStyle/>
          <a:p>
            <a:fld id="{A0E31758-7C0E-4053-85F3-F201FE391B2D}" type="slidenum">
              <a:rPr lang="es-CO" smtClean="0"/>
              <a:t>‹Nº›</a:t>
            </a:fld>
            <a:endParaRPr lang="es-CO"/>
          </a:p>
        </p:txBody>
      </p:sp>
    </p:spTree>
    <p:extLst>
      <p:ext uri="{BB962C8B-B14F-4D97-AF65-F5344CB8AC3E}">
        <p14:creationId xmlns:p14="http://schemas.microsoft.com/office/powerpoint/2010/main" val="1466441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5B06B2-6941-4870-B28E-972299404D2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9C6AC81-1147-4DF9-BB49-8A3AF2F92F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DEE5BF6-BF79-4041-8205-ACA19FF17C04}"/>
              </a:ext>
            </a:extLst>
          </p:cNvPr>
          <p:cNvSpPr>
            <a:spLocks noGrp="1"/>
          </p:cNvSpPr>
          <p:nvPr>
            <p:ph type="dt" sz="half" idx="10"/>
          </p:nvPr>
        </p:nvSpPr>
        <p:spPr/>
        <p:txBody>
          <a:bodyPr/>
          <a:lstStyle/>
          <a:p>
            <a:fld id="{B84B2AB5-CB4E-4E21-9C14-6D7B42687399}" type="datetimeFigureOut">
              <a:rPr lang="es-CO" smtClean="0"/>
              <a:t>10/04/2021</a:t>
            </a:fld>
            <a:endParaRPr lang="es-CO"/>
          </a:p>
        </p:txBody>
      </p:sp>
      <p:sp>
        <p:nvSpPr>
          <p:cNvPr id="5" name="Marcador de pie de página 4">
            <a:extLst>
              <a:ext uri="{FF2B5EF4-FFF2-40B4-BE49-F238E27FC236}">
                <a16:creationId xmlns:a16="http://schemas.microsoft.com/office/drawing/2014/main" id="{96FFE0ED-5BAE-4488-A25D-2A94C8D4922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6391A56-592E-4CA7-8984-ADB534100AD2}"/>
              </a:ext>
            </a:extLst>
          </p:cNvPr>
          <p:cNvSpPr>
            <a:spLocks noGrp="1"/>
          </p:cNvSpPr>
          <p:nvPr>
            <p:ph type="sldNum" sz="quarter" idx="12"/>
          </p:nvPr>
        </p:nvSpPr>
        <p:spPr/>
        <p:txBody>
          <a:bodyPr/>
          <a:lstStyle/>
          <a:p>
            <a:fld id="{A0E31758-7C0E-4053-85F3-F201FE391B2D}" type="slidenum">
              <a:rPr lang="es-CO" smtClean="0"/>
              <a:t>‹Nº›</a:t>
            </a:fld>
            <a:endParaRPr lang="es-CO"/>
          </a:p>
        </p:txBody>
      </p:sp>
    </p:spTree>
    <p:extLst>
      <p:ext uri="{BB962C8B-B14F-4D97-AF65-F5344CB8AC3E}">
        <p14:creationId xmlns:p14="http://schemas.microsoft.com/office/powerpoint/2010/main" val="3707199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F26D9-09AD-4156-BF44-D7F6CA36431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0014193-66A9-476B-858D-E446D569A58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95485D72-DB0D-473C-A819-0B191ED8FC7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1A2C6F0D-E227-4F61-BC8F-E1398A689FBB}"/>
              </a:ext>
            </a:extLst>
          </p:cNvPr>
          <p:cNvSpPr>
            <a:spLocks noGrp="1"/>
          </p:cNvSpPr>
          <p:nvPr>
            <p:ph type="dt" sz="half" idx="10"/>
          </p:nvPr>
        </p:nvSpPr>
        <p:spPr/>
        <p:txBody>
          <a:bodyPr/>
          <a:lstStyle/>
          <a:p>
            <a:fld id="{B84B2AB5-CB4E-4E21-9C14-6D7B42687399}" type="datetimeFigureOut">
              <a:rPr lang="es-CO" smtClean="0"/>
              <a:t>10/04/2021</a:t>
            </a:fld>
            <a:endParaRPr lang="es-CO"/>
          </a:p>
        </p:txBody>
      </p:sp>
      <p:sp>
        <p:nvSpPr>
          <p:cNvPr id="6" name="Marcador de pie de página 5">
            <a:extLst>
              <a:ext uri="{FF2B5EF4-FFF2-40B4-BE49-F238E27FC236}">
                <a16:creationId xmlns:a16="http://schemas.microsoft.com/office/drawing/2014/main" id="{2C849005-F977-482B-AC09-ABE884785AF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BE763DA-D4D5-4FA0-BCB3-18248AFCF24A}"/>
              </a:ext>
            </a:extLst>
          </p:cNvPr>
          <p:cNvSpPr>
            <a:spLocks noGrp="1"/>
          </p:cNvSpPr>
          <p:nvPr>
            <p:ph type="sldNum" sz="quarter" idx="12"/>
          </p:nvPr>
        </p:nvSpPr>
        <p:spPr/>
        <p:txBody>
          <a:bodyPr/>
          <a:lstStyle/>
          <a:p>
            <a:fld id="{A0E31758-7C0E-4053-85F3-F201FE391B2D}" type="slidenum">
              <a:rPr lang="es-CO" smtClean="0"/>
              <a:t>‹Nº›</a:t>
            </a:fld>
            <a:endParaRPr lang="es-CO"/>
          </a:p>
        </p:txBody>
      </p:sp>
    </p:spTree>
    <p:extLst>
      <p:ext uri="{BB962C8B-B14F-4D97-AF65-F5344CB8AC3E}">
        <p14:creationId xmlns:p14="http://schemas.microsoft.com/office/powerpoint/2010/main" val="2190003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EBC1D-335B-4B9C-A580-A2CBF286971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CCC0A87-9FB5-43D1-B37E-DD0DFAA125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C0FC427-5DDD-4554-9B24-22E1CAF4997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B91D7ADE-65A8-44E7-86E9-911FE7EF55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DCB5CC3-EFB3-46AA-810D-48A5FE8A272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E1474116-284A-4136-A7B4-EB5FA05AD7E4}"/>
              </a:ext>
            </a:extLst>
          </p:cNvPr>
          <p:cNvSpPr>
            <a:spLocks noGrp="1"/>
          </p:cNvSpPr>
          <p:nvPr>
            <p:ph type="dt" sz="half" idx="10"/>
          </p:nvPr>
        </p:nvSpPr>
        <p:spPr/>
        <p:txBody>
          <a:bodyPr/>
          <a:lstStyle/>
          <a:p>
            <a:fld id="{B84B2AB5-CB4E-4E21-9C14-6D7B42687399}" type="datetimeFigureOut">
              <a:rPr lang="es-CO" smtClean="0"/>
              <a:t>10/04/2021</a:t>
            </a:fld>
            <a:endParaRPr lang="es-CO"/>
          </a:p>
        </p:txBody>
      </p:sp>
      <p:sp>
        <p:nvSpPr>
          <p:cNvPr id="8" name="Marcador de pie de página 7">
            <a:extLst>
              <a:ext uri="{FF2B5EF4-FFF2-40B4-BE49-F238E27FC236}">
                <a16:creationId xmlns:a16="http://schemas.microsoft.com/office/drawing/2014/main" id="{39224F38-0638-44E4-9D78-B310D5E5662A}"/>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328A2CAD-80CA-4218-9979-F27B01E1E94E}"/>
              </a:ext>
            </a:extLst>
          </p:cNvPr>
          <p:cNvSpPr>
            <a:spLocks noGrp="1"/>
          </p:cNvSpPr>
          <p:nvPr>
            <p:ph type="sldNum" sz="quarter" idx="12"/>
          </p:nvPr>
        </p:nvSpPr>
        <p:spPr/>
        <p:txBody>
          <a:bodyPr/>
          <a:lstStyle/>
          <a:p>
            <a:fld id="{A0E31758-7C0E-4053-85F3-F201FE391B2D}" type="slidenum">
              <a:rPr lang="es-CO" smtClean="0"/>
              <a:t>‹Nº›</a:t>
            </a:fld>
            <a:endParaRPr lang="es-CO"/>
          </a:p>
        </p:txBody>
      </p:sp>
    </p:spTree>
    <p:extLst>
      <p:ext uri="{BB962C8B-B14F-4D97-AF65-F5344CB8AC3E}">
        <p14:creationId xmlns:p14="http://schemas.microsoft.com/office/powerpoint/2010/main" val="1901212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DD0F-F5C7-46A7-97C6-441C894A57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3CC69E6-C9CF-4AB1-9F08-547F1CD40483}"/>
              </a:ext>
            </a:extLst>
          </p:cNvPr>
          <p:cNvSpPr>
            <a:spLocks noGrp="1"/>
          </p:cNvSpPr>
          <p:nvPr>
            <p:ph type="dt" sz="half" idx="10"/>
          </p:nvPr>
        </p:nvSpPr>
        <p:spPr/>
        <p:txBody>
          <a:bodyPr/>
          <a:lstStyle/>
          <a:p>
            <a:fld id="{B84B2AB5-CB4E-4E21-9C14-6D7B42687399}" type="datetimeFigureOut">
              <a:rPr lang="es-CO" smtClean="0"/>
              <a:t>10/04/2021</a:t>
            </a:fld>
            <a:endParaRPr lang="es-CO"/>
          </a:p>
        </p:txBody>
      </p:sp>
      <p:sp>
        <p:nvSpPr>
          <p:cNvPr id="4" name="Marcador de pie de página 3">
            <a:extLst>
              <a:ext uri="{FF2B5EF4-FFF2-40B4-BE49-F238E27FC236}">
                <a16:creationId xmlns:a16="http://schemas.microsoft.com/office/drawing/2014/main" id="{1ACE6751-A845-4483-AC99-5B5B017C3A4E}"/>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0EC2EB9D-662D-4779-99AC-BBD73EFB4311}"/>
              </a:ext>
            </a:extLst>
          </p:cNvPr>
          <p:cNvSpPr>
            <a:spLocks noGrp="1"/>
          </p:cNvSpPr>
          <p:nvPr>
            <p:ph type="sldNum" sz="quarter" idx="12"/>
          </p:nvPr>
        </p:nvSpPr>
        <p:spPr/>
        <p:txBody>
          <a:bodyPr/>
          <a:lstStyle/>
          <a:p>
            <a:fld id="{A0E31758-7C0E-4053-85F3-F201FE391B2D}" type="slidenum">
              <a:rPr lang="es-CO" smtClean="0"/>
              <a:t>‹Nº›</a:t>
            </a:fld>
            <a:endParaRPr lang="es-CO"/>
          </a:p>
        </p:txBody>
      </p:sp>
    </p:spTree>
    <p:extLst>
      <p:ext uri="{BB962C8B-B14F-4D97-AF65-F5344CB8AC3E}">
        <p14:creationId xmlns:p14="http://schemas.microsoft.com/office/powerpoint/2010/main" val="98967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A7D3BA2-C16D-4751-BB4A-DD62F5D9844A}"/>
              </a:ext>
            </a:extLst>
          </p:cNvPr>
          <p:cNvSpPr>
            <a:spLocks noGrp="1"/>
          </p:cNvSpPr>
          <p:nvPr>
            <p:ph type="dt" sz="half" idx="10"/>
          </p:nvPr>
        </p:nvSpPr>
        <p:spPr/>
        <p:txBody>
          <a:bodyPr/>
          <a:lstStyle/>
          <a:p>
            <a:fld id="{B84B2AB5-CB4E-4E21-9C14-6D7B42687399}" type="datetimeFigureOut">
              <a:rPr lang="es-CO" smtClean="0"/>
              <a:t>10/04/2021</a:t>
            </a:fld>
            <a:endParaRPr lang="es-CO"/>
          </a:p>
        </p:txBody>
      </p:sp>
      <p:sp>
        <p:nvSpPr>
          <p:cNvPr id="3" name="Marcador de pie de página 2">
            <a:extLst>
              <a:ext uri="{FF2B5EF4-FFF2-40B4-BE49-F238E27FC236}">
                <a16:creationId xmlns:a16="http://schemas.microsoft.com/office/drawing/2014/main" id="{E007BE50-7B22-4876-B0F3-A52B0CB0B986}"/>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315B606-8C80-46C4-AEAC-EC292FCD2A2A}"/>
              </a:ext>
            </a:extLst>
          </p:cNvPr>
          <p:cNvSpPr>
            <a:spLocks noGrp="1"/>
          </p:cNvSpPr>
          <p:nvPr>
            <p:ph type="sldNum" sz="quarter" idx="12"/>
          </p:nvPr>
        </p:nvSpPr>
        <p:spPr/>
        <p:txBody>
          <a:bodyPr/>
          <a:lstStyle/>
          <a:p>
            <a:fld id="{A0E31758-7C0E-4053-85F3-F201FE391B2D}" type="slidenum">
              <a:rPr lang="es-CO" smtClean="0"/>
              <a:t>‹Nº›</a:t>
            </a:fld>
            <a:endParaRPr lang="es-CO"/>
          </a:p>
        </p:txBody>
      </p:sp>
    </p:spTree>
    <p:extLst>
      <p:ext uri="{BB962C8B-B14F-4D97-AF65-F5344CB8AC3E}">
        <p14:creationId xmlns:p14="http://schemas.microsoft.com/office/powerpoint/2010/main" val="4110485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D288A0-83D8-495A-ACF1-8C05538F087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39A4FFB-29BE-4C1B-903C-3F13DC5F3C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978790A-ACDF-42E5-9E80-FE3D2037AE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9AA81B-474D-412E-BC8F-5865D29080FF}"/>
              </a:ext>
            </a:extLst>
          </p:cNvPr>
          <p:cNvSpPr>
            <a:spLocks noGrp="1"/>
          </p:cNvSpPr>
          <p:nvPr>
            <p:ph type="dt" sz="half" idx="10"/>
          </p:nvPr>
        </p:nvSpPr>
        <p:spPr/>
        <p:txBody>
          <a:bodyPr/>
          <a:lstStyle/>
          <a:p>
            <a:fld id="{B84B2AB5-CB4E-4E21-9C14-6D7B42687399}" type="datetimeFigureOut">
              <a:rPr lang="es-CO" smtClean="0"/>
              <a:t>10/04/2021</a:t>
            </a:fld>
            <a:endParaRPr lang="es-CO"/>
          </a:p>
        </p:txBody>
      </p:sp>
      <p:sp>
        <p:nvSpPr>
          <p:cNvPr id="6" name="Marcador de pie de página 5">
            <a:extLst>
              <a:ext uri="{FF2B5EF4-FFF2-40B4-BE49-F238E27FC236}">
                <a16:creationId xmlns:a16="http://schemas.microsoft.com/office/drawing/2014/main" id="{CF122B9D-BC18-483B-92DF-8C1ACE0DF15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E3C20C6-2A5C-4FE6-AAD0-3B8484D3CF02}"/>
              </a:ext>
            </a:extLst>
          </p:cNvPr>
          <p:cNvSpPr>
            <a:spLocks noGrp="1"/>
          </p:cNvSpPr>
          <p:nvPr>
            <p:ph type="sldNum" sz="quarter" idx="12"/>
          </p:nvPr>
        </p:nvSpPr>
        <p:spPr/>
        <p:txBody>
          <a:bodyPr/>
          <a:lstStyle/>
          <a:p>
            <a:fld id="{A0E31758-7C0E-4053-85F3-F201FE391B2D}" type="slidenum">
              <a:rPr lang="es-CO" smtClean="0"/>
              <a:t>‹Nº›</a:t>
            </a:fld>
            <a:endParaRPr lang="es-CO"/>
          </a:p>
        </p:txBody>
      </p:sp>
    </p:spTree>
    <p:extLst>
      <p:ext uri="{BB962C8B-B14F-4D97-AF65-F5344CB8AC3E}">
        <p14:creationId xmlns:p14="http://schemas.microsoft.com/office/powerpoint/2010/main" val="363157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1E1EBA-9B0E-4836-9506-C913DB9039C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79774262-1897-4CD3-8364-579E43D8F1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FD818480-073D-4046-A030-EAD971D99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E2A4959-A08C-484C-83C7-270C673A2BA5}"/>
              </a:ext>
            </a:extLst>
          </p:cNvPr>
          <p:cNvSpPr>
            <a:spLocks noGrp="1"/>
          </p:cNvSpPr>
          <p:nvPr>
            <p:ph type="dt" sz="half" idx="10"/>
          </p:nvPr>
        </p:nvSpPr>
        <p:spPr/>
        <p:txBody>
          <a:bodyPr/>
          <a:lstStyle/>
          <a:p>
            <a:fld id="{B84B2AB5-CB4E-4E21-9C14-6D7B42687399}" type="datetimeFigureOut">
              <a:rPr lang="es-CO" smtClean="0"/>
              <a:t>10/04/2021</a:t>
            </a:fld>
            <a:endParaRPr lang="es-CO"/>
          </a:p>
        </p:txBody>
      </p:sp>
      <p:sp>
        <p:nvSpPr>
          <p:cNvPr id="6" name="Marcador de pie de página 5">
            <a:extLst>
              <a:ext uri="{FF2B5EF4-FFF2-40B4-BE49-F238E27FC236}">
                <a16:creationId xmlns:a16="http://schemas.microsoft.com/office/drawing/2014/main" id="{84AAC549-63F8-45C0-85A2-FD1636ED577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4520118-EE68-4289-9988-6ECD5C76C648}"/>
              </a:ext>
            </a:extLst>
          </p:cNvPr>
          <p:cNvSpPr>
            <a:spLocks noGrp="1"/>
          </p:cNvSpPr>
          <p:nvPr>
            <p:ph type="sldNum" sz="quarter" idx="12"/>
          </p:nvPr>
        </p:nvSpPr>
        <p:spPr/>
        <p:txBody>
          <a:bodyPr/>
          <a:lstStyle/>
          <a:p>
            <a:fld id="{A0E31758-7C0E-4053-85F3-F201FE391B2D}" type="slidenum">
              <a:rPr lang="es-CO" smtClean="0"/>
              <a:t>‹Nº›</a:t>
            </a:fld>
            <a:endParaRPr lang="es-CO"/>
          </a:p>
        </p:txBody>
      </p:sp>
    </p:spTree>
    <p:extLst>
      <p:ext uri="{BB962C8B-B14F-4D97-AF65-F5344CB8AC3E}">
        <p14:creationId xmlns:p14="http://schemas.microsoft.com/office/powerpoint/2010/main" val="3459359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5932FD7-66DE-4940-A3DC-1D5ABA0710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83B261F-DCE6-4D2D-9B23-D7F8DE3FFF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EA62815-DCF8-4964-AE16-914DC25014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B2AB5-CB4E-4E21-9C14-6D7B42687399}" type="datetimeFigureOut">
              <a:rPr lang="es-CO" smtClean="0"/>
              <a:t>10/04/2021</a:t>
            </a:fld>
            <a:endParaRPr lang="es-CO"/>
          </a:p>
        </p:txBody>
      </p:sp>
      <p:sp>
        <p:nvSpPr>
          <p:cNvPr id="5" name="Marcador de pie de página 4">
            <a:extLst>
              <a:ext uri="{FF2B5EF4-FFF2-40B4-BE49-F238E27FC236}">
                <a16:creationId xmlns:a16="http://schemas.microsoft.com/office/drawing/2014/main" id="{4C3EBD3A-6485-449B-92AC-E4FE3DB370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77FA5666-57DD-4232-A762-1221FCF0DF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E31758-7C0E-4053-85F3-F201FE391B2D}" type="slidenum">
              <a:rPr lang="es-CO" smtClean="0"/>
              <a:t>‹Nº›</a:t>
            </a:fld>
            <a:endParaRPr lang="es-CO"/>
          </a:p>
        </p:txBody>
      </p:sp>
    </p:spTree>
    <p:extLst>
      <p:ext uri="{BB962C8B-B14F-4D97-AF65-F5344CB8AC3E}">
        <p14:creationId xmlns:p14="http://schemas.microsoft.com/office/powerpoint/2010/main" val="1984613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8EE416-6B24-4448-BC35-6692DE4BE0E6}"/>
              </a:ext>
            </a:extLst>
          </p:cNvPr>
          <p:cNvSpPr>
            <a:spLocks noGrp="1"/>
          </p:cNvSpPr>
          <p:nvPr>
            <p:ph type="ctrTitle"/>
          </p:nvPr>
        </p:nvSpPr>
        <p:spPr/>
        <p:txBody>
          <a:bodyPr>
            <a:normAutofit/>
          </a:bodyPr>
          <a:lstStyle/>
          <a:p>
            <a:r>
              <a:rPr lang="en-US" sz="3600" b="1" dirty="0">
                <a:effectLst/>
                <a:latin typeface="Arial" panose="020B0604020202020204" pitchFamily="34" charset="0"/>
                <a:ea typeface="Calibri" panose="020F0502020204030204" pitchFamily="34" charset="0"/>
                <a:cs typeface="Times New Roman" panose="02020603050405020304" pitchFamily="18" charset="0"/>
              </a:rPr>
              <a:t>Determining the optimal neighborhood of where to locate a fast-food stall.</a:t>
            </a:r>
            <a:br>
              <a:rPr lang="es-CO" sz="3600" dirty="0">
                <a:effectLst/>
                <a:latin typeface="Calibri" panose="020F0502020204030204" pitchFamily="34" charset="0"/>
                <a:ea typeface="Calibri" panose="020F0502020204030204" pitchFamily="34" charset="0"/>
                <a:cs typeface="Times New Roman" panose="02020603050405020304" pitchFamily="18" charset="0"/>
              </a:rPr>
            </a:br>
            <a:endParaRPr lang="es-CO" sz="3600" dirty="0"/>
          </a:p>
        </p:txBody>
      </p:sp>
      <p:sp>
        <p:nvSpPr>
          <p:cNvPr id="3" name="Subtítulo 2">
            <a:extLst>
              <a:ext uri="{FF2B5EF4-FFF2-40B4-BE49-F238E27FC236}">
                <a16:creationId xmlns:a16="http://schemas.microsoft.com/office/drawing/2014/main" id="{0683A909-A1C7-440E-B3CB-4939179B1219}"/>
              </a:ext>
            </a:extLst>
          </p:cNvPr>
          <p:cNvSpPr>
            <a:spLocks noGrp="1"/>
          </p:cNvSpPr>
          <p:nvPr>
            <p:ph type="subTitle" idx="1"/>
          </p:nvPr>
        </p:nvSpPr>
        <p:spPr>
          <a:xfrm>
            <a:off x="1524000" y="3726873"/>
            <a:ext cx="9144000" cy="2105891"/>
          </a:xfrm>
        </p:spPr>
        <p:txBody>
          <a:bodyPr>
            <a:normAutofit fontScale="92500" lnSpcReduction="20000"/>
          </a:bodyPr>
          <a:lstStyle/>
          <a:p>
            <a:pPr algn="ctr">
              <a:lnSpc>
                <a:spcPct val="107000"/>
              </a:lnSpc>
              <a:spcAft>
                <a:spcPts val="800"/>
              </a:spcAft>
            </a:pPr>
            <a:r>
              <a:rPr lang="en-US" sz="6000" b="1" dirty="0">
                <a:effectLst/>
                <a:latin typeface="Arial" panose="020B0604020202020204" pitchFamily="34" charset="0"/>
                <a:ea typeface="Calibri" panose="020F0502020204030204" pitchFamily="34" charset="0"/>
                <a:cs typeface="Arial" panose="020B0604020202020204" pitchFamily="34" charset="0"/>
              </a:rPr>
              <a:t> </a:t>
            </a:r>
            <a:endParaRPr lang="es-CO" sz="6000" dirty="0">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n-US" sz="2600" b="1" dirty="0">
                <a:effectLst/>
                <a:latin typeface="Arial" panose="020B0604020202020204" pitchFamily="34" charset="0"/>
                <a:ea typeface="Calibri" panose="020F0502020204030204" pitchFamily="34" charset="0"/>
                <a:cs typeface="Arial" panose="020B0604020202020204" pitchFamily="34" charset="0"/>
              </a:rPr>
              <a:t>Daniel Ortiz</a:t>
            </a:r>
            <a:endParaRPr lang="es-CO" sz="2600" dirty="0">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n-US" sz="2600" b="1" dirty="0">
                <a:effectLst/>
                <a:latin typeface="Arial" panose="020B0604020202020204" pitchFamily="34" charset="0"/>
                <a:ea typeface="Calibri" panose="020F0502020204030204" pitchFamily="34" charset="0"/>
                <a:cs typeface="Arial" panose="020B0604020202020204" pitchFamily="34" charset="0"/>
              </a:rPr>
              <a:t>April 10, 2021</a:t>
            </a:r>
            <a:endParaRPr lang="es-CO" sz="2600" dirty="0">
              <a:effectLst/>
              <a:latin typeface="Arial" panose="020B0604020202020204" pitchFamily="34" charset="0"/>
              <a:ea typeface="Calibri" panose="020F0502020204030204" pitchFamily="34" charset="0"/>
              <a:cs typeface="Arial" panose="020B0604020202020204" pitchFamily="34" charset="0"/>
            </a:endParaRPr>
          </a:p>
          <a:p>
            <a:endParaRPr lang="es-CO" dirty="0"/>
          </a:p>
        </p:txBody>
      </p:sp>
    </p:spTree>
    <p:extLst>
      <p:ext uri="{BB962C8B-B14F-4D97-AF65-F5344CB8AC3E}">
        <p14:creationId xmlns:p14="http://schemas.microsoft.com/office/powerpoint/2010/main" val="137158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85DF87-F1D5-4F94-A176-FA00A6F4AD9B}"/>
              </a:ext>
            </a:extLst>
          </p:cNvPr>
          <p:cNvSpPr>
            <a:spLocks noGrp="1"/>
          </p:cNvSpPr>
          <p:nvPr>
            <p:ph type="title"/>
          </p:nvPr>
        </p:nvSpPr>
        <p:spPr/>
        <p:txBody>
          <a:bodyPr>
            <a:normAutofit/>
          </a:bodyPr>
          <a:lstStyle/>
          <a:p>
            <a:r>
              <a:rPr lang="en-US" sz="3600" b="1" dirty="0">
                <a:effectLst/>
                <a:latin typeface="Arial" panose="020B0604020202020204" pitchFamily="34" charset="0"/>
                <a:ea typeface="Calibri" panose="020F0502020204030204" pitchFamily="34" charset="0"/>
                <a:cs typeface="Times New Roman" panose="02020603050405020304" pitchFamily="18" charset="0"/>
              </a:rPr>
              <a:t>Introduction</a:t>
            </a:r>
            <a:endParaRPr lang="es-CO" sz="3600" dirty="0"/>
          </a:p>
        </p:txBody>
      </p:sp>
      <p:sp>
        <p:nvSpPr>
          <p:cNvPr id="3" name="Marcador de contenido 2">
            <a:extLst>
              <a:ext uri="{FF2B5EF4-FFF2-40B4-BE49-F238E27FC236}">
                <a16:creationId xmlns:a16="http://schemas.microsoft.com/office/drawing/2014/main" id="{831EDF01-1A0C-48F9-8BBE-0901D235DFFF}"/>
              </a:ext>
            </a:extLst>
          </p:cNvPr>
          <p:cNvSpPr>
            <a:spLocks noGrp="1"/>
          </p:cNvSpPr>
          <p:nvPr>
            <p:ph idx="1"/>
          </p:nvPr>
        </p:nvSpPr>
        <p:spPr>
          <a:xfrm>
            <a:off x="838200" y="1825625"/>
            <a:ext cx="10515600" cy="4353502"/>
          </a:xfrm>
        </p:spPr>
        <p:txBody>
          <a:bodyPr>
            <a:noAutofit/>
          </a:bodyPr>
          <a:lstStyle/>
          <a:p>
            <a:pPr lvl="1" algn="just">
              <a:lnSpc>
                <a:spcPct val="107000"/>
              </a:lnSpc>
              <a:spcAft>
                <a:spcPts val="800"/>
              </a:spcAft>
            </a:pPr>
            <a:r>
              <a:rPr lang="en-US" b="1" dirty="0">
                <a:effectLst/>
                <a:latin typeface="Arial" panose="020B0604020202020204" pitchFamily="34" charset="0"/>
                <a:ea typeface="Calibri" panose="020F0502020204030204" pitchFamily="34" charset="0"/>
                <a:cs typeface="Arial" panose="020B0604020202020204" pitchFamily="34" charset="0"/>
              </a:rPr>
              <a:t>Background</a:t>
            </a:r>
            <a:endParaRPr lang="es-CO"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US" sz="2400" dirty="0">
                <a:effectLst/>
                <a:latin typeface="Arial" panose="020B0604020202020204" pitchFamily="34" charset="0"/>
                <a:ea typeface="Calibri" panose="020F0502020204030204" pitchFamily="34" charset="0"/>
                <a:cs typeface="Arial" panose="020B0604020202020204" pitchFamily="34" charset="0"/>
              </a:rPr>
              <a:t>Manhattan is an island located at the mouth of the Hudson River in northern New York Harbor and is also one of five districts that are part of New York City, United States. In this place there are many kinds of venues where the people can do any types of things, therefore, the people pile up in certain places where there may be many kinds of locations that there are not now. Exist a distribution of locations that sell all types of food, as restaurants and food trucks where sell fast food.</a:t>
            </a:r>
            <a:endParaRPr lang="es-CO"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49080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A1B1F-5144-4852-9A04-513A6722BA6D}"/>
              </a:ext>
            </a:extLst>
          </p:cNvPr>
          <p:cNvSpPr>
            <a:spLocks noGrp="1"/>
          </p:cNvSpPr>
          <p:nvPr>
            <p:ph type="title"/>
          </p:nvPr>
        </p:nvSpPr>
        <p:spPr/>
        <p:txBody>
          <a:bodyPr>
            <a:normAutofit/>
          </a:bodyPr>
          <a:lstStyle/>
          <a:p>
            <a:r>
              <a:rPr lang="en-US" sz="3600" b="1" dirty="0">
                <a:effectLst/>
                <a:latin typeface="Arial" panose="020B0604020202020204" pitchFamily="34" charset="0"/>
                <a:ea typeface="Calibri" panose="020F0502020204030204" pitchFamily="34" charset="0"/>
                <a:cs typeface="Times New Roman" panose="02020603050405020304" pitchFamily="18" charset="0"/>
              </a:rPr>
              <a:t>Introduction</a:t>
            </a:r>
            <a:endParaRPr lang="es-CO" sz="3600" dirty="0"/>
          </a:p>
        </p:txBody>
      </p:sp>
      <p:sp>
        <p:nvSpPr>
          <p:cNvPr id="3" name="Marcador de contenido 2">
            <a:extLst>
              <a:ext uri="{FF2B5EF4-FFF2-40B4-BE49-F238E27FC236}">
                <a16:creationId xmlns:a16="http://schemas.microsoft.com/office/drawing/2014/main" id="{F466DDE8-970D-42C2-8136-CF20156A401C}"/>
              </a:ext>
            </a:extLst>
          </p:cNvPr>
          <p:cNvSpPr>
            <a:spLocks noGrp="1"/>
          </p:cNvSpPr>
          <p:nvPr>
            <p:ph idx="1"/>
          </p:nvPr>
        </p:nvSpPr>
        <p:spPr/>
        <p:txBody>
          <a:bodyPr/>
          <a:lstStyle/>
          <a:p>
            <a:pPr lvl="1" algn="just">
              <a:lnSpc>
                <a:spcPct val="107000"/>
              </a:lnSpc>
              <a:spcAft>
                <a:spcPts val="800"/>
              </a:spcAft>
            </a:pPr>
            <a:r>
              <a:rPr lang="en-US" b="1" dirty="0">
                <a:effectLst/>
                <a:latin typeface="Arial" panose="020B0604020202020204" pitchFamily="34" charset="0"/>
                <a:ea typeface="Calibri" panose="020F0502020204030204" pitchFamily="34" charset="0"/>
                <a:cs typeface="Times New Roman" panose="02020603050405020304" pitchFamily="18" charset="0"/>
              </a:rPr>
              <a:t>Problem</a:t>
            </a:r>
            <a:endParaRPr lang="es-CO"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Many people need to know the best way in they can locate their own business, depending on kind of business location there will be different factors that could affect to the performance of business sales as the amount of people that usually goes through there. Certain locations and venues make certain areas more crowded and that could be a good factor, however, certain locations could become a problem for the location that one person want to put there, as venues that sell the same kind of things. </a:t>
            </a: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dirty="0"/>
          </a:p>
        </p:txBody>
      </p:sp>
    </p:spTree>
    <p:extLst>
      <p:ext uri="{BB962C8B-B14F-4D97-AF65-F5344CB8AC3E}">
        <p14:creationId xmlns:p14="http://schemas.microsoft.com/office/powerpoint/2010/main" val="3301914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9F0BCF-25D3-4913-A1D1-4E826764F5A0}"/>
              </a:ext>
            </a:extLst>
          </p:cNvPr>
          <p:cNvSpPr>
            <a:spLocks noGrp="1"/>
          </p:cNvSpPr>
          <p:nvPr>
            <p:ph type="title"/>
          </p:nvPr>
        </p:nvSpPr>
        <p:spPr/>
        <p:txBody>
          <a:bodyPr>
            <a:normAutofit/>
          </a:bodyPr>
          <a:lstStyle/>
          <a:p>
            <a:r>
              <a:rPr lang="en-US" sz="3600" b="1" dirty="0">
                <a:effectLst/>
                <a:latin typeface="Arial" panose="020B0604020202020204" pitchFamily="34" charset="0"/>
                <a:ea typeface="Calibri" panose="020F0502020204030204" pitchFamily="34" charset="0"/>
                <a:cs typeface="Times New Roman" panose="02020603050405020304" pitchFamily="18" charset="0"/>
              </a:rPr>
              <a:t>Introduction</a:t>
            </a:r>
            <a:endParaRPr lang="es-CO" sz="3600" dirty="0"/>
          </a:p>
        </p:txBody>
      </p:sp>
      <p:sp>
        <p:nvSpPr>
          <p:cNvPr id="3" name="Marcador de contenido 2">
            <a:extLst>
              <a:ext uri="{FF2B5EF4-FFF2-40B4-BE49-F238E27FC236}">
                <a16:creationId xmlns:a16="http://schemas.microsoft.com/office/drawing/2014/main" id="{59E83C6F-2004-470A-9CCB-11C79BB648C8}"/>
              </a:ext>
            </a:extLst>
          </p:cNvPr>
          <p:cNvSpPr>
            <a:spLocks noGrp="1"/>
          </p:cNvSpPr>
          <p:nvPr>
            <p:ph idx="1"/>
          </p:nvPr>
        </p:nvSpPr>
        <p:spPr>
          <a:xfrm>
            <a:off x="838200" y="2324389"/>
            <a:ext cx="10515600" cy="3106593"/>
          </a:xfrm>
        </p:spPr>
        <p:txBody>
          <a:bodyPr>
            <a:normAutofit fontScale="92500"/>
          </a:bodyPr>
          <a:lstStyle/>
          <a:p>
            <a:r>
              <a:rPr lang="en-US" sz="1800" b="1" dirty="0">
                <a:effectLst/>
                <a:latin typeface="Arial" panose="020B0604020202020204" pitchFamily="34" charset="0"/>
                <a:ea typeface="Calibri" panose="020F0502020204030204" pitchFamily="34" charset="0"/>
                <a:cs typeface="Times New Roman" panose="02020603050405020304" pitchFamily="18" charset="0"/>
              </a:rPr>
              <a:t> </a:t>
            </a:r>
            <a:r>
              <a:rPr lang="en-US" sz="3000" b="1" dirty="0">
                <a:effectLst/>
                <a:latin typeface="Arial" panose="020B0604020202020204" pitchFamily="34" charset="0"/>
                <a:ea typeface="Calibri" panose="020F0502020204030204" pitchFamily="34" charset="0"/>
                <a:cs typeface="Times New Roman" panose="02020603050405020304" pitchFamily="18" charset="0"/>
              </a:rPr>
              <a:t>Interest</a:t>
            </a:r>
            <a:endParaRPr lang="en-US" sz="3000" dirty="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r>
              <a:rPr lang="en-US" dirty="0">
                <a:effectLst/>
                <a:latin typeface="Arial" panose="020B0604020202020204" pitchFamily="34" charset="0"/>
                <a:ea typeface="Calibri" panose="020F0502020204030204" pitchFamily="34" charset="0"/>
                <a:cs typeface="Times New Roman" panose="02020603050405020304" pitchFamily="18" charset="0"/>
              </a:rPr>
              <a:t>This could be useful for many people, but specifically it will be focused on the correct location of a Food Truck which will sell fast food. There are many people that want to undertake with a new fast-food business and face the same kind of problem and that is: they do not know where locate it. All the time, the people face an incredible number of doubts to assume their business. Is for this, that all that people could be interested in this kind of projects.</a:t>
            </a:r>
            <a:endParaRPr lang="es-CO"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9960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478E60-FE81-491B-9C31-DA8CE8E492D7}"/>
              </a:ext>
            </a:extLst>
          </p:cNvPr>
          <p:cNvSpPr>
            <a:spLocks noGrp="1"/>
          </p:cNvSpPr>
          <p:nvPr>
            <p:ph type="title"/>
          </p:nvPr>
        </p:nvSpPr>
        <p:spPr/>
        <p:txBody>
          <a:bodyPr>
            <a:normAutofit/>
          </a:bodyPr>
          <a:lstStyle/>
          <a:p>
            <a:r>
              <a:rPr lang="en-US" sz="3600" b="1" dirty="0">
                <a:effectLst/>
                <a:latin typeface="Arial" panose="020B0604020202020204" pitchFamily="34" charset="0"/>
                <a:ea typeface="Calibri" panose="020F0502020204030204" pitchFamily="34" charset="0"/>
                <a:cs typeface="Times New Roman" panose="02020603050405020304" pitchFamily="18" charset="0"/>
              </a:rPr>
              <a:t>Data acquisition and cleaning</a:t>
            </a:r>
            <a:endParaRPr lang="es-CO" sz="3600" dirty="0"/>
          </a:p>
        </p:txBody>
      </p:sp>
      <p:sp>
        <p:nvSpPr>
          <p:cNvPr id="3" name="Marcador de contenido 2">
            <a:extLst>
              <a:ext uri="{FF2B5EF4-FFF2-40B4-BE49-F238E27FC236}">
                <a16:creationId xmlns:a16="http://schemas.microsoft.com/office/drawing/2014/main" id="{7C76B36D-DB37-425C-A90B-1352810F16B1}"/>
              </a:ext>
            </a:extLst>
          </p:cNvPr>
          <p:cNvSpPr>
            <a:spLocks noGrp="1"/>
          </p:cNvSpPr>
          <p:nvPr>
            <p:ph idx="1"/>
          </p:nvPr>
        </p:nvSpPr>
        <p:spPr/>
        <p:txBody>
          <a:bodyPr>
            <a:normAutofit/>
          </a:bodyPr>
          <a:lstStyle/>
          <a:p>
            <a:pPr lvl="1" algn="just">
              <a:lnSpc>
                <a:spcPct val="107000"/>
              </a:lnSpc>
              <a:spcAft>
                <a:spcPts val="800"/>
              </a:spcAft>
            </a:pPr>
            <a:r>
              <a:rPr lang="en-US" sz="2800" b="1" dirty="0">
                <a:effectLst/>
                <a:latin typeface="Arial" panose="020B0604020202020204" pitchFamily="34" charset="0"/>
                <a:ea typeface="Calibri" panose="020F0502020204030204" pitchFamily="34" charset="0"/>
                <a:cs typeface="Times New Roman" panose="02020603050405020304" pitchFamily="18" charset="0"/>
              </a:rPr>
              <a:t>Data sources</a:t>
            </a:r>
            <a:endParaRPr lang="es-CO"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This data was able on the IBM cloud and was used for a previous lab, and it is used also here for reasons of simplicity, but for obtain this, the IBM operators could have used web scrapping techniques with the library </a:t>
            </a:r>
            <a:r>
              <a:rPr lang="en-US" i="1" dirty="0" err="1">
                <a:effectLst/>
                <a:latin typeface="Arial" panose="020B0604020202020204" pitchFamily="34" charset="0"/>
                <a:ea typeface="Calibri" panose="020F0502020204030204" pitchFamily="34" charset="0"/>
                <a:cs typeface="Times New Roman" panose="02020603050405020304" pitchFamily="18" charset="0"/>
              </a:rPr>
              <a:t>beautifulsoup</a:t>
            </a:r>
            <a:r>
              <a:rPr lang="en-US" dirty="0">
                <a:effectLst/>
                <a:latin typeface="Arial" panose="020B0604020202020204" pitchFamily="34" charset="0"/>
                <a:ea typeface="Calibri" panose="020F0502020204030204" pitchFamily="34" charset="0"/>
                <a:cs typeface="Times New Roman" panose="02020603050405020304" pitchFamily="18" charset="0"/>
              </a:rPr>
              <a:t>. The type of file that </a:t>
            </a:r>
            <a:endParaRPr lang="es-CO"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126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8E602-D57F-42C8-9ECA-4BC03ACFDC1B}"/>
              </a:ext>
            </a:extLst>
          </p:cNvPr>
          <p:cNvSpPr>
            <a:spLocks noGrp="1"/>
          </p:cNvSpPr>
          <p:nvPr>
            <p:ph type="title"/>
          </p:nvPr>
        </p:nvSpPr>
        <p:spPr/>
        <p:txBody>
          <a:bodyPr>
            <a:normAutofit/>
          </a:bodyPr>
          <a:lstStyle/>
          <a:p>
            <a:r>
              <a:rPr lang="en-US" sz="3600" b="1" dirty="0">
                <a:effectLst/>
                <a:latin typeface="Arial" panose="020B0604020202020204" pitchFamily="34" charset="0"/>
                <a:ea typeface="Calibri" panose="020F0502020204030204" pitchFamily="34" charset="0"/>
                <a:cs typeface="Times New Roman" panose="02020603050405020304" pitchFamily="18" charset="0"/>
              </a:rPr>
              <a:t>Data acquisition and cleaning</a:t>
            </a:r>
            <a:endParaRPr lang="es-CO" sz="3600" dirty="0"/>
          </a:p>
        </p:txBody>
      </p:sp>
      <p:sp>
        <p:nvSpPr>
          <p:cNvPr id="3" name="Marcador de contenido 2">
            <a:extLst>
              <a:ext uri="{FF2B5EF4-FFF2-40B4-BE49-F238E27FC236}">
                <a16:creationId xmlns:a16="http://schemas.microsoft.com/office/drawing/2014/main" id="{AB1C025A-1494-4C93-841C-A3250238889F}"/>
              </a:ext>
            </a:extLst>
          </p:cNvPr>
          <p:cNvSpPr>
            <a:spLocks noGrp="1"/>
          </p:cNvSpPr>
          <p:nvPr>
            <p:ph idx="1"/>
          </p:nvPr>
        </p:nvSpPr>
        <p:spPr/>
        <p:txBody>
          <a:bodyPr>
            <a:normAutofit fontScale="92500"/>
          </a:bodyPr>
          <a:lstStyle/>
          <a:p>
            <a:pPr lvl="1" algn="just">
              <a:lnSpc>
                <a:spcPct val="107000"/>
              </a:lnSpc>
              <a:spcAft>
                <a:spcPts val="800"/>
              </a:spcAft>
            </a:pPr>
            <a:r>
              <a:rPr lang="en-US" sz="2800" b="1" dirty="0">
                <a:effectLst/>
                <a:latin typeface="Arial" panose="020B0604020202020204" pitchFamily="34" charset="0"/>
                <a:ea typeface="Calibri" panose="020F0502020204030204" pitchFamily="34" charset="0"/>
                <a:cs typeface="Times New Roman" panose="02020603050405020304" pitchFamily="18" charset="0"/>
              </a:rPr>
              <a:t>Data cleaning </a:t>
            </a:r>
            <a:endParaRPr lang="es-CO"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Due the fact all that data was in JSON file it is necessary convert it to a data frame using methods of the library of </a:t>
            </a:r>
            <a:r>
              <a:rPr lang="en-US" i="1" dirty="0">
                <a:effectLst/>
                <a:latin typeface="Arial" panose="020B0604020202020204" pitchFamily="34" charset="0"/>
                <a:ea typeface="Calibri" panose="020F0502020204030204" pitchFamily="34" charset="0"/>
                <a:cs typeface="Times New Roman" panose="02020603050405020304" pitchFamily="18" charset="0"/>
              </a:rPr>
              <a:t>pandas. </a:t>
            </a:r>
            <a:r>
              <a:rPr lang="en-US" dirty="0">
                <a:effectLst/>
                <a:latin typeface="Arial" panose="020B0604020202020204" pitchFamily="34" charset="0"/>
                <a:ea typeface="Calibri" panose="020F0502020204030204" pitchFamily="34" charset="0"/>
                <a:cs typeface="Times New Roman" panose="02020603050405020304" pitchFamily="18" charset="0"/>
              </a:rPr>
              <a:t>After that, for the sake of simplicity, we only take the data from Manhattan to explore a smaller number of data and not extend more than appropriate. </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As after that we only have the names of the neighborhoods and data of latitude and longitude, we use the foursquare API to obtain the venues around that places. </a:t>
            </a:r>
            <a:endParaRPr lang="es-CO"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dirty="0"/>
          </a:p>
        </p:txBody>
      </p:sp>
    </p:spTree>
    <p:extLst>
      <p:ext uri="{BB962C8B-B14F-4D97-AF65-F5344CB8AC3E}">
        <p14:creationId xmlns:p14="http://schemas.microsoft.com/office/powerpoint/2010/main" val="220099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E2C863-E5F2-494E-823F-6AFA671BF008}"/>
              </a:ext>
            </a:extLst>
          </p:cNvPr>
          <p:cNvSpPr>
            <a:spLocks noGrp="1"/>
          </p:cNvSpPr>
          <p:nvPr>
            <p:ph type="title"/>
          </p:nvPr>
        </p:nvSpPr>
        <p:spPr/>
        <p:txBody>
          <a:bodyPr>
            <a:normAutofit/>
          </a:bodyPr>
          <a:lstStyle/>
          <a:p>
            <a:r>
              <a:rPr lang="en-US" sz="3600" b="1" dirty="0">
                <a:effectLst/>
                <a:latin typeface="Arial" panose="020B0604020202020204" pitchFamily="34" charset="0"/>
                <a:ea typeface="Calibri" panose="020F0502020204030204" pitchFamily="34" charset="0"/>
                <a:cs typeface="Times New Roman" panose="02020603050405020304" pitchFamily="18" charset="0"/>
              </a:rPr>
              <a:t>Data acquisition and cleaning</a:t>
            </a:r>
            <a:endParaRPr lang="es-CO" sz="3600" dirty="0"/>
          </a:p>
        </p:txBody>
      </p:sp>
      <p:sp>
        <p:nvSpPr>
          <p:cNvPr id="3" name="Marcador de contenido 2">
            <a:extLst>
              <a:ext uri="{FF2B5EF4-FFF2-40B4-BE49-F238E27FC236}">
                <a16:creationId xmlns:a16="http://schemas.microsoft.com/office/drawing/2014/main" id="{DDCE7DE5-FCD4-4633-8090-E9E33BE26C81}"/>
              </a:ext>
            </a:extLst>
          </p:cNvPr>
          <p:cNvSpPr>
            <a:spLocks noGrp="1"/>
          </p:cNvSpPr>
          <p:nvPr>
            <p:ph idx="1"/>
          </p:nvPr>
        </p:nvSpPr>
        <p:spPr/>
        <p:txBody>
          <a:bodyPr/>
          <a:lstStyle/>
          <a:p>
            <a:pPr lvl="1" algn="just">
              <a:lnSpc>
                <a:spcPct val="107000"/>
              </a:lnSpc>
              <a:spcAft>
                <a:spcPts val="800"/>
              </a:spcAft>
            </a:pPr>
            <a:r>
              <a:rPr lang="en-US" sz="2800" b="1" dirty="0">
                <a:effectLst/>
                <a:latin typeface="Arial" panose="020B0604020202020204" pitchFamily="34" charset="0"/>
                <a:ea typeface="Calibri" panose="020F0502020204030204" pitchFamily="34" charset="0"/>
                <a:cs typeface="Times New Roman" panose="02020603050405020304" pitchFamily="18" charset="0"/>
              </a:rPr>
              <a:t>Feature selection</a:t>
            </a:r>
            <a:endParaRPr lang="es-CO"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I said before, there are places that could affect positively are that venues that attract a great amount of people, as this: dance studio, dessert shop, cupcake shop, cosmetic shops, community center, circus, candy stores, chocolate shops, clothing store, comedy clubs, banks, auditoriums, gyms, gardens, theaters, pedestrian plazas, etc.</a:t>
            </a:r>
            <a:endParaRPr lang="es-CO" dirty="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350181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2D1674-04C4-4CD2-ADD9-CA962D2B3B1B}"/>
              </a:ext>
            </a:extLst>
          </p:cNvPr>
          <p:cNvSpPr>
            <a:spLocks noGrp="1"/>
          </p:cNvSpPr>
          <p:nvPr>
            <p:ph type="title"/>
          </p:nvPr>
        </p:nvSpPr>
        <p:spPr/>
        <p:txBody>
          <a:bodyPr>
            <a:normAutofit/>
          </a:bodyPr>
          <a:lstStyle/>
          <a:p>
            <a:r>
              <a:rPr lang="en-US" sz="3600" b="1" dirty="0">
                <a:effectLst/>
                <a:latin typeface="Arial" panose="020B0604020202020204" pitchFamily="34" charset="0"/>
                <a:ea typeface="Calibri" panose="020F0502020204030204" pitchFamily="34" charset="0"/>
                <a:cs typeface="Times New Roman" panose="02020603050405020304" pitchFamily="18" charset="0"/>
              </a:rPr>
              <a:t>Data acquisition and cleaning</a:t>
            </a:r>
            <a:endParaRPr lang="es-CO" sz="3600" dirty="0"/>
          </a:p>
        </p:txBody>
      </p:sp>
      <p:sp>
        <p:nvSpPr>
          <p:cNvPr id="3" name="Marcador de contenido 2">
            <a:extLst>
              <a:ext uri="{FF2B5EF4-FFF2-40B4-BE49-F238E27FC236}">
                <a16:creationId xmlns:a16="http://schemas.microsoft.com/office/drawing/2014/main" id="{098E8DDF-E21C-42ED-8BCD-DF7E531B2370}"/>
              </a:ext>
            </a:extLst>
          </p:cNvPr>
          <p:cNvSpPr>
            <a:spLocks noGrp="1"/>
          </p:cNvSpPr>
          <p:nvPr>
            <p:ph idx="1"/>
          </p:nvPr>
        </p:nvSpPr>
        <p:spPr/>
        <p:txBody>
          <a:bodyPr>
            <a:normAutofit/>
          </a:bodyPr>
          <a:lstStyle/>
          <a:p>
            <a:r>
              <a:rPr lang="en-US" b="1" dirty="0">
                <a:effectLst/>
                <a:latin typeface="Arial" panose="020B0604020202020204" pitchFamily="34" charset="0"/>
                <a:ea typeface="Calibri" panose="020F0502020204030204" pitchFamily="34" charset="0"/>
                <a:cs typeface="Times New Roman" panose="02020603050405020304" pitchFamily="18" charset="0"/>
              </a:rPr>
              <a:t> Feature selection</a:t>
            </a:r>
            <a:endParaRPr lang="en-US"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en-US"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places that could affect negatively are that venues that sell the same things that I am going to sell, or the same kind of things that I am going to sell, as this: other food trucks, food stands, hot dog joints, BBQ joints, burrito places, empanada restaurants, pizza places, sandwich places, taco places, kebab restaurants, etc.</a:t>
            </a:r>
            <a:endParaRPr lang="es-CO"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8386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F1B3D7-0A5F-4C61-8DA6-CC64827825ED}"/>
              </a:ext>
            </a:extLst>
          </p:cNvPr>
          <p:cNvSpPr>
            <a:spLocks noGrp="1"/>
          </p:cNvSpPr>
          <p:nvPr>
            <p:ph type="title"/>
          </p:nvPr>
        </p:nvSpPr>
        <p:spPr>
          <a:xfrm>
            <a:off x="838200" y="724910"/>
            <a:ext cx="10515600" cy="1325563"/>
          </a:xfrm>
        </p:spPr>
        <p:txBody>
          <a:bodyPr/>
          <a:lstStyle/>
          <a:p>
            <a:r>
              <a:rPr lang="en-US" sz="36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Conclusions</a:t>
            </a:r>
            <a:br>
              <a:rPr lang="es-CO" sz="4400" dirty="0">
                <a:effectLst/>
                <a:latin typeface="Calibri" panose="020F0502020204030204" pitchFamily="34" charset="0"/>
                <a:ea typeface="Calibri" panose="020F0502020204030204" pitchFamily="34" charset="0"/>
                <a:cs typeface="Times New Roman" panose="02020603050405020304" pitchFamily="18" charset="0"/>
              </a:rPr>
            </a:br>
            <a:endParaRPr lang="es-CO" dirty="0"/>
          </a:p>
        </p:txBody>
      </p:sp>
      <p:sp>
        <p:nvSpPr>
          <p:cNvPr id="3" name="Marcador de contenido 2">
            <a:extLst>
              <a:ext uri="{FF2B5EF4-FFF2-40B4-BE49-F238E27FC236}">
                <a16:creationId xmlns:a16="http://schemas.microsoft.com/office/drawing/2014/main" id="{079C9279-0312-421D-B42A-3C0C9FB21C2D}"/>
              </a:ext>
            </a:extLst>
          </p:cNvPr>
          <p:cNvSpPr>
            <a:spLocks noGrp="1"/>
          </p:cNvSpPr>
          <p:nvPr>
            <p:ph idx="1"/>
          </p:nvPr>
        </p:nvSpPr>
        <p:spPr>
          <a:xfrm>
            <a:off x="838200" y="2050473"/>
            <a:ext cx="10515600" cy="4322617"/>
          </a:xfrm>
        </p:spPr>
        <p:txBody>
          <a:bodyPr>
            <a:normAutofit/>
          </a:bodyPr>
          <a:lstStyle/>
          <a:p>
            <a:pPr marL="0" indent="0" algn="just">
              <a:spcBef>
                <a:spcPts val="1200"/>
              </a:spcBef>
              <a:buNone/>
            </a:pPr>
            <a:r>
              <a:rPr lang="en-US" b="0" dirty="0">
                <a:solidFill>
                  <a:srgbClr val="000000"/>
                </a:solidFill>
                <a:effectLst/>
                <a:latin typeface="Helvetica" panose="020B0604020202020204" pitchFamily="34" charset="0"/>
                <a:ea typeface="Times New Roman" panose="02020603050405020304" pitchFamily="18" charset="0"/>
              </a:rPr>
              <a:t>The extent to which the variables affect may be different from those estimated, I mean, all those that negatively affected as fast-food stalls were only multiplied by a single constant (2) and the places that positively affect were left that way. The right thing to do would be to analyze the popularity of the places and depending on how crowded they are, make a better estimate of the extent to which it affects. But still, the estimate that was obtained can be of great help to many people. </a:t>
            </a:r>
            <a:endParaRPr lang="es-CO" b="1"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41870502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717</Words>
  <Application>Microsoft Office PowerPoint</Application>
  <PresentationFormat>Panorámica</PresentationFormat>
  <Paragraphs>28</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Calibri</vt:lpstr>
      <vt:lpstr>Calibri Light</vt:lpstr>
      <vt:lpstr>Helvetica</vt:lpstr>
      <vt:lpstr>Times New Roman</vt:lpstr>
      <vt:lpstr>Tema de Office</vt:lpstr>
      <vt:lpstr>Determining the optimal neighborhood of where to locate a fast-food stall. </vt:lpstr>
      <vt:lpstr>Introduction</vt:lpstr>
      <vt:lpstr>Introduction</vt:lpstr>
      <vt:lpstr>Introduction</vt:lpstr>
      <vt:lpstr>Data acquisition and cleaning</vt:lpstr>
      <vt:lpstr>Data acquisition and cleaning</vt:lpstr>
      <vt:lpstr>Data acquisition and cleaning</vt:lpstr>
      <vt:lpstr>Data acquisition and cleaning</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the optimal neighborhood of where to locate a fast-food stall. </dc:title>
  <dc:creator>Daniel Andres</dc:creator>
  <cp:lastModifiedBy>Daniel Andres</cp:lastModifiedBy>
  <cp:revision>2</cp:revision>
  <dcterms:created xsi:type="dcterms:W3CDTF">2021-04-11T00:41:43Z</dcterms:created>
  <dcterms:modified xsi:type="dcterms:W3CDTF">2021-04-11T00:54:42Z</dcterms:modified>
</cp:coreProperties>
</file>