
<file path=[Content_Types].xml><?xml version="1.0" encoding="utf-8"?>
<Types xmlns="http://schemas.openxmlformats.org/package/2006/content-types">
  <Default Extension="bin" ContentType="image/png"/>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bin"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301" r:id="rId2"/>
    <p:sldId id="316" r:id="rId3"/>
    <p:sldId id="362" r:id="rId4"/>
    <p:sldId id="1344" r:id="rId5"/>
    <p:sldId id="402" r:id="rId6"/>
    <p:sldId id="1334" r:id="rId7"/>
    <p:sldId id="482" r:id="rId8"/>
    <p:sldId id="1335" r:id="rId9"/>
    <p:sldId id="512" r:id="rId10"/>
    <p:sldId id="1336" r:id="rId11"/>
    <p:sldId id="665" r:id="rId12"/>
    <p:sldId id="1337" r:id="rId13"/>
    <p:sldId id="770" r:id="rId14"/>
    <p:sldId id="1338" r:id="rId15"/>
    <p:sldId id="851" r:id="rId16"/>
    <p:sldId id="1339" r:id="rId17"/>
    <p:sldId id="932" r:id="rId18"/>
    <p:sldId id="1340" r:id="rId19"/>
    <p:sldId id="1117" r:id="rId20"/>
    <p:sldId id="1341" r:id="rId21"/>
    <p:sldId id="1161" r:id="rId22"/>
    <p:sldId id="1342" r:id="rId23"/>
    <p:sldId id="1204" r:id="rId24"/>
    <p:sldId id="1277" r:id="rId25"/>
    <p:sldId id="1343" r:id="rId26"/>
  </p:sldIdLst>
  <p:sldSz cx="18288000" cy="10287000"/>
  <p:notesSz cx="18288000" cy="10287000"/>
  <p:embeddedFontLst>
    <p:embeddedFont>
      <p:font typeface="Inter" panose="020B0604020202020204" charset="0"/>
      <p:regular r:id="rId27"/>
    </p:embeddedFont>
    <p:embeddedFont>
      <p:font typeface="Lexend" panose="020B0604020202020204" charset="0"/>
      <p:bold r:id="rId28"/>
    </p:embeddedFont>
    <p:embeddedFont>
      <p:font typeface="Lexend Medium" panose="020B0604020202020204"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5" d="100"/>
          <a:sy n="55" d="100"/>
        </p:scale>
        <p:origin x="6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5347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3331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4276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1385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8CEAE-9ACF-4870-96B2-2FDD755B400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88955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8CEAE-9ACF-4870-96B2-2FDD755B400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639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8CEAE-9ACF-4870-96B2-2FDD755B4008}" type="datetimeFigureOut">
              <a:rPr lang="en-IN" smtClean="0"/>
              <a:t>27-02-2025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8139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8CEAE-9ACF-4870-96B2-2FDD755B4008}" type="datetimeFigureOut">
              <a:rPr lang="en-IN" smtClean="0"/>
              <a:t>27-02-2025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132081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8CEAE-9ACF-4870-96B2-2FDD755B4008}" type="datetimeFigureOut">
              <a:rPr lang="en-IN" smtClean="0"/>
              <a:t>27-02-2025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067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4709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688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8CEAE-9ACF-4870-96B2-2FDD755B4008}" type="datetimeFigureOut">
              <a:rPr lang="en-IN" smtClean="0"/>
              <a:t>27-02-2025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4AC96-115D-4CF4-9B0B-0F2A89887B52}" type="slidenum">
              <a:rPr lang="en-IN" smtClean="0"/>
              <a:t>‹#›</a:t>
            </a:fld>
            <a:endParaRPr lang="en-IN"/>
          </a:p>
        </p:txBody>
      </p:sp>
    </p:spTree>
    <p:extLst>
      <p:ext uri="{BB962C8B-B14F-4D97-AF65-F5344CB8AC3E}">
        <p14:creationId xmlns:p14="http://schemas.microsoft.com/office/powerpoint/2010/main" val="377808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4.bin"/><Relationship Id="rId4" Type="http://schemas.openxmlformats.org/officeDocument/2006/relationships/image" Target="../media/image3.bin"/></Relationships>
</file>

<file path=ppt/slides/_rels/slide10.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8.bin"/><Relationship Id="rId3" Type="http://schemas.openxmlformats.org/officeDocument/2006/relationships/image" Target="../media/image5.bin"/><Relationship Id="rId7" Type="http://schemas.openxmlformats.org/officeDocument/2006/relationships/image" Target="../media/image47.bin"/><Relationship Id="rId12" Type="http://schemas.openxmlformats.org/officeDocument/2006/relationships/image" Target="../media/image52.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46.bin"/><Relationship Id="rId11" Type="http://schemas.openxmlformats.org/officeDocument/2006/relationships/image" Target="../media/image51.bin"/><Relationship Id="rId5" Type="http://schemas.openxmlformats.org/officeDocument/2006/relationships/image" Target="../media/image45.bin"/><Relationship Id="rId10" Type="http://schemas.openxmlformats.org/officeDocument/2006/relationships/image" Target="../media/image50.bin"/><Relationship Id="rId4" Type="http://schemas.openxmlformats.org/officeDocument/2006/relationships/image" Target="../media/image44.bin"/><Relationship Id="rId9" Type="http://schemas.openxmlformats.org/officeDocument/2006/relationships/image" Target="../media/image49.bin"/></Relationships>
</file>

<file path=ppt/slides/_rels/slide12.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47.bin"/><Relationship Id="rId3" Type="http://schemas.openxmlformats.org/officeDocument/2006/relationships/image" Target="../media/image5.bin"/><Relationship Id="rId7" Type="http://schemas.openxmlformats.org/officeDocument/2006/relationships/image" Target="../media/image58.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57.bin"/><Relationship Id="rId5" Type="http://schemas.openxmlformats.org/officeDocument/2006/relationships/image" Target="../media/image44.bin"/><Relationship Id="rId4" Type="http://schemas.openxmlformats.org/officeDocument/2006/relationships/image" Target="../media/image56.bin"/><Relationship Id="rId9" Type="http://schemas.openxmlformats.org/officeDocument/2006/relationships/image" Target="../media/image59.bin"/></Relationships>
</file>

<file path=ppt/slides/_rels/slide14.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65.bin"/><Relationship Id="rId3" Type="http://schemas.openxmlformats.org/officeDocument/2006/relationships/image" Target="../media/image5.bin"/><Relationship Id="rId7" Type="http://schemas.openxmlformats.org/officeDocument/2006/relationships/image" Target="../media/image64.bin"/><Relationship Id="rId12" Type="http://schemas.openxmlformats.org/officeDocument/2006/relationships/image" Target="../media/image69.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63.bin"/><Relationship Id="rId11" Type="http://schemas.openxmlformats.org/officeDocument/2006/relationships/image" Target="../media/image68.bin"/><Relationship Id="rId5" Type="http://schemas.openxmlformats.org/officeDocument/2006/relationships/image" Target="../media/image62.bin"/><Relationship Id="rId10" Type="http://schemas.openxmlformats.org/officeDocument/2006/relationships/image" Target="../media/image67.bin"/><Relationship Id="rId4" Type="http://schemas.openxmlformats.org/officeDocument/2006/relationships/image" Target="../media/image61.bin"/><Relationship Id="rId9" Type="http://schemas.openxmlformats.org/officeDocument/2006/relationships/image" Target="../media/image66.bin"/></Relationships>
</file>

<file path=ppt/slides/_rels/slide16.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76.bin"/><Relationship Id="rId3" Type="http://schemas.openxmlformats.org/officeDocument/2006/relationships/image" Target="../media/image5.bin"/><Relationship Id="rId7" Type="http://schemas.openxmlformats.org/officeDocument/2006/relationships/image" Target="../media/image75.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74.bin"/><Relationship Id="rId5" Type="http://schemas.openxmlformats.org/officeDocument/2006/relationships/image" Target="../media/image73.bin"/><Relationship Id="rId4" Type="http://schemas.openxmlformats.org/officeDocument/2006/relationships/image" Target="../media/image72.bin"/><Relationship Id="rId9" Type="http://schemas.openxmlformats.org/officeDocument/2006/relationships/image" Target="../media/image77.bin"/></Relationships>
</file>

<file path=ppt/slides/_rels/slide18.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8" Type="http://schemas.openxmlformats.org/officeDocument/2006/relationships/image" Target="../media/image83.bin"/><Relationship Id="rId3" Type="http://schemas.openxmlformats.org/officeDocument/2006/relationships/image" Target="../media/image5.bin"/><Relationship Id="rId7" Type="http://schemas.openxmlformats.org/officeDocument/2006/relationships/image" Target="../media/image82.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81.bin"/><Relationship Id="rId5" Type="http://schemas.openxmlformats.org/officeDocument/2006/relationships/image" Target="../media/image16.bin"/><Relationship Id="rId4" Type="http://schemas.openxmlformats.org/officeDocument/2006/relationships/image" Target="../media/image80.bin"/></Relationships>
</file>

<file path=ppt/slides/_rels/slide2.xml.rels><?xml version="1.0" encoding="UTF-8" standalone="yes"?>
<Relationships xmlns="http://schemas.openxmlformats.org/package/2006/relationships"><Relationship Id="rId8" Type="http://schemas.openxmlformats.org/officeDocument/2006/relationships/image" Target="../media/image10.bin"/><Relationship Id="rId3" Type="http://schemas.openxmlformats.org/officeDocument/2006/relationships/image" Target="../media/image5.bin"/><Relationship Id="rId7" Type="http://schemas.openxmlformats.org/officeDocument/2006/relationships/image" Target="../media/image9.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8.bin"/><Relationship Id="rId5" Type="http://schemas.openxmlformats.org/officeDocument/2006/relationships/image" Target="../media/image7.bin"/><Relationship Id="rId4" Type="http://schemas.openxmlformats.org/officeDocument/2006/relationships/image" Target="../media/image6.bin"/></Relationships>
</file>

<file path=ppt/slides/_rels/slide20.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88.bin"/><Relationship Id="rId5" Type="http://schemas.openxmlformats.org/officeDocument/2006/relationships/image" Target="../media/image87.bin"/><Relationship Id="rId4" Type="http://schemas.openxmlformats.org/officeDocument/2006/relationships/image" Target="../media/image86.bin"/></Relationships>
</file>

<file path=ppt/slides/_rels/slide22.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23.xml.rels><?xml version="1.0" encoding="UTF-8" standalone="yes"?>
<Relationships xmlns="http://schemas.openxmlformats.org/package/2006/relationships"><Relationship Id="rId3" Type="http://schemas.openxmlformats.org/officeDocument/2006/relationships/image" Target="../media/image5.bin"/><Relationship Id="rId7" Type="http://schemas.openxmlformats.org/officeDocument/2006/relationships/image" Target="../media/image94.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93.bin"/><Relationship Id="rId5" Type="http://schemas.openxmlformats.org/officeDocument/2006/relationships/image" Target="../media/image92.bin"/><Relationship Id="rId4" Type="http://schemas.openxmlformats.org/officeDocument/2006/relationships/image" Target="../media/image91.bin"/></Relationships>
</file>

<file path=ppt/slides/_rels/slide24.xml.rels><?xml version="1.0" encoding="UTF-8" standalone="yes"?>
<Relationships xmlns="http://schemas.openxmlformats.org/package/2006/relationships"><Relationship Id="rId8" Type="http://schemas.openxmlformats.org/officeDocument/2006/relationships/image" Target="../media/image95.bin"/><Relationship Id="rId3" Type="http://schemas.openxmlformats.org/officeDocument/2006/relationships/image" Target="../media/image5.bin"/><Relationship Id="rId7" Type="http://schemas.openxmlformats.org/officeDocument/2006/relationships/image" Target="../media/image94.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93.bin"/><Relationship Id="rId5" Type="http://schemas.openxmlformats.org/officeDocument/2006/relationships/image" Target="../media/image92.bin"/><Relationship Id="rId4" Type="http://schemas.openxmlformats.org/officeDocument/2006/relationships/image" Target="../media/image91.bin"/><Relationship Id="rId9" Type="http://schemas.openxmlformats.org/officeDocument/2006/relationships/image" Target="../media/image96.bin"/></Relationships>
</file>

<file path=ppt/slides/_rels/slide25.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3" Type="http://schemas.openxmlformats.org/officeDocument/2006/relationships/image" Target="../media/image5.bin"/><Relationship Id="rId7" Type="http://schemas.openxmlformats.org/officeDocument/2006/relationships/image" Target="../media/image9.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8.bin"/><Relationship Id="rId5" Type="http://schemas.openxmlformats.org/officeDocument/2006/relationships/image" Target="../media/image7.bin"/><Relationship Id="rId4" Type="http://schemas.openxmlformats.org/officeDocument/2006/relationships/image" Target="../media/image6.bin"/></Relationships>
</file>

<file path=ppt/slides/_rels/slide4.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bin"/><Relationship Id="rId13" Type="http://schemas.openxmlformats.org/officeDocument/2006/relationships/image" Target="../media/image23.bin"/><Relationship Id="rId3" Type="http://schemas.openxmlformats.org/officeDocument/2006/relationships/image" Target="../media/image5.bin"/><Relationship Id="rId7" Type="http://schemas.openxmlformats.org/officeDocument/2006/relationships/image" Target="../media/image17.bin"/><Relationship Id="rId12" Type="http://schemas.openxmlformats.org/officeDocument/2006/relationships/image" Target="../media/image22.bin"/><Relationship Id="rId2" Type="http://schemas.openxmlformats.org/officeDocument/2006/relationships/image" Target="../media/image1.bin"/><Relationship Id="rId16" Type="http://schemas.openxmlformats.org/officeDocument/2006/relationships/image" Target="../media/image26.bin"/><Relationship Id="rId1" Type="http://schemas.openxmlformats.org/officeDocument/2006/relationships/slideLayout" Target="../slideLayouts/slideLayout7.xml"/><Relationship Id="rId6" Type="http://schemas.openxmlformats.org/officeDocument/2006/relationships/image" Target="../media/image16.bin"/><Relationship Id="rId11" Type="http://schemas.openxmlformats.org/officeDocument/2006/relationships/image" Target="../media/image21.bin"/><Relationship Id="rId5" Type="http://schemas.openxmlformats.org/officeDocument/2006/relationships/image" Target="../media/image15.bin"/><Relationship Id="rId15" Type="http://schemas.openxmlformats.org/officeDocument/2006/relationships/image" Target="../media/image25.bin"/><Relationship Id="rId10" Type="http://schemas.openxmlformats.org/officeDocument/2006/relationships/image" Target="../media/image20.bin"/><Relationship Id="rId4" Type="http://schemas.openxmlformats.org/officeDocument/2006/relationships/image" Target="../media/image14.bin"/><Relationship Id="rId9" Type="http://schemas.openxmlformats.org/officeDocument/2006/relationships/image" Target="../media/image19.bin"/><Relationship Id="rId14" Type="http://schemas.openxmlformats.org/officeDocument/2006/relationships/image" Target="../media/image24.bin"/></Relationships>
</file>

<file path=ppt/slides/_rels/slide6.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5.bin"/><Relationship Id="rId7" Type="http://schemas.openxmlformats.org/officeDocument/2006/relationships/image" Target="../media/image33.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32.bin"/><Relationship Id="rId5" Type="http://schemas.openxmlformats.org/officeDocument/2006/relationships/image" Target="../media/image31.bin"/><Relationship Id="rId4" Type="http://schemas.openxmlformats.org/officeDocument/2006/relationships/image" Target="../media/image30.bin"/></Relationships>
</file>

<file path=ppt/slides/_rels/slide8.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0.bin"/><Relationship Id="rId3" Type="http://schemas.openxmlformats.org/officeDocument/2006/relationships/image" Target="../media/image5.bin"/><Relationship Id="rId7" Type="http://schemas.openxmlformats.org/officeDocument/2006/relationships/image" Target="../media/image39.bin"/><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38.bin"/><Relationship Id="rId5" Type="http://schemas.openxmlformats.org/officeDocument/2006/relationships/image" Target="../media/image37.bin"/><Relationship Id="rId4" Type="http://schemas.openxmlformats.org/officeDocument/2006/relationships/image" Target="../media/image36.bin"/><Relationship Id="rId9" Type="http://schemas.openxmlformats.org/officeDocument/2006/relationships/image" Target="../media/image4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13855"/>
            <a:ext cx="18288000" cy="10287000"/>
          </a:xfrm>
          <a:prstGeom prst="rect">
            <a:avLst/>
          </a:prstGeom>
        </p:spPr>
      </p:pic>
      <p:sp>
        <p:nvSpPr>
          <p:cNvPr id="303" name="Awesome Presentation Title-0">
            <a:extLst>
              <a:ext uri="{FF2B5EF4-FFF2-40B4-BE49-F238E27FC236}">
                <a16:creationId xmlns:a16="http://schemas.microsoft.com/office/drawing/2014/main" id="{111B4A49-B930-4A89-A1CD-6CA2B3D95AED}"/>
              </a:ext>
            </a:extLst>
          </p:cNvPr>
          <p:cNvSpPr txBox="1"/>
          <p:nvPr/>
        </p:nvSpPr>
        <p:spPr>
          <a:xfrm>
            <a:off x="762000" y="762000"/>
            <a:ext cx="9424988" cy="1676400"/>
          </a:xfrm>
          <a:prstGeom prst="rect">
            <a:avLst/>
          </a:prstGeom>
          <a:noFill/>
        </p:spPr>
        <p:txBody>
          <a:bodyPr vertOverflow="clip" horzOverflow="clip" wrap="square" lIns="0" tIns="0" rIns="0" bIns="0" rtlCol="0" anchor="t">
            <a:spAutoFit/>
          </a:bodyPr>
          <a:lstStyle/>
          <a:p>
            <a:pPr algn="l">
              <a:lnSpc>
                <a:spcPts val="6480"/>
              </a:lnSpc>
            </a:pPr>
            <a:r>
              <a:rPr lang="en-US" sz="5400" dirty="0">
                <a:solidFill>
                  <a:srgbClr val="313A43">
                    <a:alpha val="100000"/>
                  </a:srgbClr>
                </a:solidFill>
                <a:latin typeface="Lexend Medium" panose="00000700000000000000" pitchFamily="2" charset="0"/>
              </a:rPr>
              <a:t>Enhancing Data Analytics at Atliq Hardwares</a:t>
            </a:r>
          </a:p>
        </p:txBody>
      </p:sp>
      <p:sp>
        <p:nvSpPr>
          <p:cNvPr id="305"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62000" y="2539365"/>
            <a:ext cx="9424988" cy="81915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Atliq Hardwares is expanding its analytics team to drive data-informed decision-making and insights.</a:t>
            </a:r>
          </a:p>
        </p:txBody>
      </p:sp>
      <p:sp>
        <p:nvSpPr>
          <p:cNvPr id="307" name="Presenter Name-434">
            <a:extLst>
              <a:ext uri="{FF2B5EF4-FFF2-40B4-BE49-F238E27FC236}">
                <a16:creationId xmlns:a16="http://schemas.microsoft.com/office/drawing/2014/main" id="{111B4A49-B930-4A89-A1CD-6CA2B3D95AED}"/>
              </a:ext>
            </a:extLst>
          </p:cNvPr>
          <p:cNvSpPr txBox="1"/>
          <p:nvPr/>
        </p:nvSpPr>
        <p:spPr>
          <a:xfrm>
            <a:off x="13258800" y="762000"/>
            <a:ext cx="4300538" cy="485775"/>
          </a:xfrm>
          <a:prstGeom prst="rect">
            <a:avLst/>
          </a:prstGeom>
          <a:noFill/>
        </p:spPr>
        <p:txBody>
          <a:bodyPr vertOverflow="clip" horzOverflow="clip" wrap="square" lIns="0" tIns="0" rIns="0" bIns="0" rtlCol="0" anchor="t">
            <a:spAutoFit/>
          </a:bodyPr>
          <a:lstStyle/>
          <a:p>
            <a:pPr algn="r">
              <a:lnSpc>
                <a:spcPts val="3600"/>
              </a:lnSpc>
            </a:pPr>
            <a:r>
              <a:rPr lang="en-US" sz="3000" dirty="0">
                <a:solidFill>
                  <a:srgbClr val="313A43">
                    <a:alpha val="100000"/>
                  </a:srgbClr>
                </a:solidFill>
                <a:latin typeface="Lexend Medium" panose="00000700000000000000" pitchFamily="2" charset="0"/>
              </a:rPr>
              <a:t>Animesh Daniel</a:t>
            </a:r>
          </a:p>
        </p:txBody>
      </p:sp>
      <p:pic>
        <p:nvPicPr>
          <p:cNvPr id="309" name="coverimage">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3">
            <a:alphaModFix/>
          </a:blip>
          <a:stretch/>
        </p:blipFill>
        <p:spPr>
          <a:xfrm>
            <a:off x="762000" y="5143500"/>
            <a:ext cx="16764000" cy="4381500"/>
          </a:xfrm>
          <a:prstGeom prst="rect">
            <a:avLst/>
          </a:prstGeom>
        </p:spPr>
      </p:pic>
      <p:pic>
        <p:nvPicPr>
          <p:cNvPr id="31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5143500"/>
            <a:ext cx="2286000" cy="4381500"/>
          </a:xfrm>
          <a:prstGeom prst="rect">
            <a:avLst/>
          </a:prstGeom>
        </p:spPr>
      </p:pic>
      <p:pic>
        <p:nvPicPr>
          <p:cNvPr id="313" name="::before">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0" y="5143500"/>
            <a:ext cx="3048000" cy="4381500"/>
          </a:xfrm>
          <a:prstGeom prst="rect">
            <a:avLst/>
          </a:prstGeom>
        </p:spPr>
      </p:pic>
    </p:spTree>
    <p:extLst>
      <p:ext uri="{BB962C8B-B14F-4D97-AF65-F5344CB8AC3E}">
        <p14:creationId xmlns:p14="http://schemas.microsoft.com/office/powerpoint/2010/main" val="364804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73239-4FD2-61FB-06CE-9F870446981B}"/>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F78E6FB5-EA49-ED97-76B0-F5096C5A1017}"/>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30E6B39E-5531-63C5-DED3-0A6A0073B990}"/>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F6FAE9C4-7A2E-BD4A-486C-2FF2A5924DCE}"/>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7744DDBC-8F02-3318-00BA-E7D06A6714E2}"/>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19551B47-512C-26D8-4EE0-0BFA27AA8D1B}"/>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4AC56937-A2CC-1269-6071-EF49BB19456E}"/>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05CAC281-2EB5-8712-246E-72DCCB9FBB49}"/>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F7C0E219-FBB2-C49D-9CBF-C3D80499653E}"/>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3" name="Picture 2">
            <a:extLst>
              <a:ext uri="{FF2B5EF4-FFF2-40B4-BE49-F238E27FC236}">
                <a16:creationId xmlns:a16="http://schemas.microsoft.com/office/drawing/2014/main" id="{54CF262C-5868-4573-209A-9B65BA0ACDB5}"/>
              </a:ext>
            </a:extLst>
          </p:cNvPr>
          <p:cNvPicPr>
            <a:picLocks noChangeAspect="1"/>
          </p:cNvPicPr>
          <p:nvPr/>
        </p:nvPicPr>
        <p:blipFill>
          <a:blip r:embed="rId4"/>
          <a:stretch>
            <a:fillRect/>
          </a:stretch>
        </p:blipFill>
        <p:spPr>
          <a:xfrm>
            <a:off x="762000" y="3989356"/>
            <a:ext cx="5888182" cy="4350095"/>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CB5F75AF-A6AA-95ED-180A-E3A10ED2DDEF}"/>
              </a:ext>
            </a:extLst>
          </p:cNvPr>
          <p:cNvPicPr>
            <a:picLocks noChangeAspect="1"/>
          </p:cNvPicPr>
          <p:nvPr/>
        </p:nvPicPr>
        <p:blipFill>
          <a:blip r:embed="rId5"/>
          <a:stretch>
            <a:fillRect/>
          </a:stretch>
        </p:blipFill>
        <p:spPr>
          <a:xfrm>
            <a:off x="9231293" y="3894106"/>
            <a:ext cx="7766831" cy="444806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50822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66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6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6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303859"/>
            <a:ext cx="3665190" cy="1249561"/>
          </a:xfrm>
          <a:prstGeom prst="rect">
            <a:avLst/>
          </a:prstGeom>
        </p:spPr>
      </p:pic>
      <p:sp>
        <p:nvSpPr>
          <p:cNvPr id="671" name="text-0,0">
            <a:extLst>
              <a:ext uri="{FF2B5EF4-FFF2-40B4-BE49-F238E27FC236}">
                <a16:creationId xmlns:a16="http://schemas.microsoft.com/office/drawing/2014/main" id="{111B4A49-B930-4A89-A1CD-6CA2B3D95AED}"/>
              </a:ext>
            </a:extLst>
          </p:cNvPr>
          <p:cNvSpPr txBox="1"/>
          <p:nvPr/>
        </p:nvSpPr>
        <p:spPr>
          <a:xfrm>
            <a:off x="2128742" y="2759392"/>
            <a:ext cx="120491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Segment</a:t>
            </a:r>
          </a:p>
        </p:txBody>
      </p:sp>
      <p:pic>
        <p:nvPicPr>
          <p:cNvPr id="6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4523780" y="2303859"/>
            <a:ext cx="4979640" cy="1249561"/>
          </a:xfrm>
          <a:prstGeom prst="rect">
            <a:avLst/>
          </a:prstGeom>
        </p:spPr>
      </p:pic>
      <p:sp>
        <p:nvSpPr>
          <p:cNvPr id="675" name="text-0,1">
            <a:extLst>
              <a:ext uri="{FF2B5EF4-FFF2-40B4-BE49-F238E27FC236}">
                <a16:creationId xmlns:a16="http://schemas.microsoft.com/office/drawing/2014/main" id="{111B4A49-B930-4A89-A1CD-6CA2B3D95AED}"/>
              </a:ext>
            </a:extLst>
          </p:cNvPr>
          <p:cNvSpPr txBox="1"/>
          <p:nvPr/>
        </p:nvSpPr>
        <p:spPr>
          <a:xfrm>
            <a:off x="5693950" y="2759392"/>
            <a:ext cx="263366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Product Count 2020</a:t>
            </a:r>
          </a:p>
        </p:txBody>
      </p:sp>
      <p:pic>
        <p:nvPicPr>
          <p:cNvPr id="67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461659" y="2304002"/>
            <a:ext cx="4979640" cy="1249561"/>
          </a:xfrm>
          <a:prstGeom prst="rect">
            <a:avLst/>
          </a:prstGeom>
        </p:spPr>
      </p:pic>
      <p:sp>
        <p:nvSpPr>
          <p:cNvPr id="679" name="text-0,2">
            <a:extLst>
              <a:ext uri="{FF2B5EF4-FFF2-40B4-BE49-F238E27FC236}">
                <a16:creationId xmlns:a16="http://schemas.microsoft.com/office/drawing/2014/main" id="{111B4A49-B930-4A89-A1CD-6CA2B3D95AED}"/>
              </a:ext>
            </a:extLst>
          </p:cNvPr>
          <p:cNvSpPr txBox="1"/>
          <p:nvPr/>
        </p:nvSpPr>
        <p:spPr>
          <a:xfrm>
            <a:off x="10646188" y="2759392"/>
            <a:ext cx="260508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Product Count 2021</a:t>
            </a:r>
          </a:p>
        </p:txBody>
      </p:sp>
      <p:pic>
        <p:nvPicPr>
          <p:cNvPr id="68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4399419" y="2303859"/>
            <a:ext cx="3007965" cy="1249561"/>
          </a:xfrm>
          <a:prstGeom prst="rect">
            <a:avLst/>
          </a:prstGeom>
        </p:spPr>
      </p:pic>
      <p:sp>
        <p:nvSpPr>
          <p:cNvPr id="683" name="text-0,3">
            <a:extLst>
              <a:ext uri="{FF2B5EF4-FFF2-40B4-BE49-F238E27FC236}">
                <a16:creationId xmlns:a16="http://schemas.microsoft.com/office/drawing/2014/main" id="{111B4A49-B930-4A89-A1CD-6CA2B3D95AED}"/>
              </a:ext>
            </a:extLst>
          </p:cNvPr>
          <p:cNvSpPr txBox="1"/>
          <p:nvPr/>
        </p:nvSpPr>
        <p:spPr>
          <a:xfrm>
            <a:off x="15197709" y="2759392"/>
            <a:ext cx="139541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Difference</a:t>
            </a:r>
          </a:p>
        </p:txBody>
      </p:sp>
      <p:pic>
        <p:nvPicPr>
          <p:cNvPr id="68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40" y="3534966"/>
            <a:ext cx="3634681" cy="1203870"/>
          </a:xfrm>
          <a:prstGeom prst="rect">
            <a:avLst/>
          </a:prstGeom>
        </p:spPr>
      </p:pic>
      <p:sp>
        <p:nvSpPr>
          <p:cNvPr id="687" name="Label-1,0">
            <a:extLst>
              <a:ext uri="{FF2B5EF4-FFF2-40B4-BE49-F238E27FC236}">
                <a16:creationId xmlns:a16="http://schemas.microsoft.com/office/drawing/2014/main" id="{111B4A49-B930-4A89-A1CD-6CA2B3D95AED}"/>
              </a:ext>
            </a:extLst>
          </p:cNvPr>
          <p:cNvSpPr txBox="1"/>
          <p:nvPr/>
        </p:nvSpPr>
        <p:spPr>
          <a:xfrm>
            <a:off x="1131570" y="3956971"/>
            <a:ext cx="319563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Accessories</a:t>
            </a:r>
            <a:endParaRPr lang="en-US" sz="1800" spc="-4" dirty="0">
              <a:solidFill>
                <a:srgbClr val="313A43">
                  <a:alpha val="100000"/>
                </a:srgbClr>
              </a:solidFill>
              <a:latin typeface="Inter" panose="00000700000000000000" pitchFamily="2" charset="0"/>
            </a:endParaRPr>
          </a:p>
        </p:txBody>
      </p:sp>
      <p:pic>
        <p:nvPicPr>
          <p:cNvPr id="68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4523780" y="3534966"/>
            <a:ext cx="4949131" cy="1203870"/>
          </a:xfrm>
          <a:prstGeom prst="rect">
            <a:avLst/>
          </a:prstGeom>
        </p:spPr>
      </p:pic>
      <p:sp>
        <p:nvSpPr>
          <p:cNvPr id="691" name="Label-1,1">
            <a:extLst>
              <a:ext uri="{FF2B5EF4-FFF2-40B4-BE49-F238E27FC236}">
                <a16:creationId xmlns:a16="http://schemas.microsoft.com/office/drawing/2014/main" id="{111B4A49-B930-4A89-A1CD-6CA2B3D95AED}"/>
              </a:ext>
            </a:extLst>
          </p:cNvPr>
          <p:cNvSpPr txBox="1"/>
          <p:nvPr/>
        </p:nvSpPr>
        <p:spPr>
          <a:xfrm>
            <a:off x="4752499" y="3956971"/>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69</a:t>
            </a:r>
          </a:p>
        </p:txBody>
      </p:sp>
      <p:pic>
        <p:nvPicPr>
          <p:cNvPr id="69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461659" y="3535013"/>
            <a:ext cx="4949131" cy="1203870"/>
          </a:xfrm>
          <a:prstGeom prst="rect">
            <a:avLst/>
          </a:prstGeom>
        </p:spPr>
      </p:pic>
      <p:sp>
        <p:nvSpPr>
          <p:cNvPr id="695" name="Label-1,2">
            <a:extLst>
              <a:ext uri="{FF2B5EF4-FFF2-40B4-BE49-F238E27FC236}">
                <a16:creationId xmlns:a16="http://schemas.microsoft.com/office/drawing/2014/main" id="{111B4A49-B930-4A89-A1CD-6CA2B3D95AED}"/>
              </a:ext>
            </a:extLst>
          </p:cNvPr>
          <p:cNvSpPr txBox="1"/>
          <p:nvPr/>
        </p:nvSpPr>
        <p:spPr>
          <a:xfrm>
            <a:off x="9690259" y="3956971"/>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103</a:t>
            </a:r>
          </a:p>
        </p:txBody>
      </p:sp>
      <p:pic>
        <p:nvPicPr>
          <p:cNvPr id="69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4399419" y="3534966"/>
            <a:ext cx="2977456" cy="1203870"/>
          </a:xfrm>
          <a:prstGeom prst="rect">
            <a:avLst/>
          </a:prstGeom>
        </p:spPr>
      </p:pic>
      <p:sp>
        <p:nvSpPr>
          <p:cNvPr id="699" name="Label-1,3">
            <a:extLst>
              <a:ext uri="{FF2B5EF4-FFF2-40B4-BE49-F238E27FC236}">
                <a16:creationId xmlns:a16="http://schemas.microsoft.com/office/drawing/2014/main" id="{111B4A49-B930-4A89-A1CD-6CA2B3D95AED}"/>
              </a:ext>
            </a:extLst>
          </p:cNvPr>
          <p:cNvSpPr txBox="1"/>
          <p:nvPr/>
        </p:nvSpPr>
        <p:spPr>
          <a:xfrm>
            <a:off x="14628019" y="3956971"/>
            <a:ext cx="253841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34</a:t>
            </a:r>
          </a:p>
        </p:txBody>
      </p:sp>
      <p:pic>
        <p:nvPicPr>
          <p:cNvPr id="70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4727829"/>
            <a:ext cx="3634681" cy="1203870"/>
          </a:xfrm>
          <a:prstGeom prst="rect">
            <a:avLst/>
          </a:prstGeom>
        </p:spPr>
      </p:pic>
      <p:sp>
        <p:nvSpPr>
          <p:cNvPr id="703" name="Label-2,0">
            <a:extLst>
              <a:ext uri="{FF2B5EF4-FFF2-40B4-BE49-F238E27FC236}">
                <a16:creationId xmlns:a16="http://schemas.microsoft.com/office/drawing/2014/main" id="{111B4A49-B930-4A89-A1CD-6CA2B3D95AED}"/>
              </a:ext>
            </a:extLst>
          </p:cNvPr>
          <p:cNvSpPr txBox="1"/>
          <p:nvPr/>
        </p:nvSpPr>
        <p:spPr>
          <a:xfrm>
            <a:off x="1131570" y="5149786"/>
            <a:ext cx="31956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Notebook</a:t>
            </a:r>
          </a:p>
        </p:txBody>
      </p:sp>
      <p:pic>
        <p:nvPicPr>
          <p:cNvPr id="7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4523899" y="4727829"/>
            <a:ext cx="4949131" cy="1203870"/>
          </a:xfrm>
          <a:prstGeom prst="rect">
            <a:avLst/>
          </a:prstGeom>
        </p:spPr>
      </p:pic>
      <p:sp>
        <p:nvSpPr>
          <p:cNvPr id="707" name="Label-2,1">
            <a:extLst>
              <a:ext uri="{FF2B5EF4-FFF2-40B4-BE49-F238E27FC236}">
                <a16:creationId xmlns:a16="http://schemas.microsoft.com/office/drawing/2014/main" id="{111B4A49-B930-4A89-A1CD-6CA2B3D95AED}"/>
              </a:ext>
            </a:extLst>
          </p:cNvPr>
          <p:cNvSpPr txBox="1"/>
          <p:nvPr/>
        </p:nvSpPr>
        <p:spPr>
          <a:xfrm>
            <a:off x="4752499" y="5149786"/>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92</a:t>
            </a:r>
          </a:p>
        </p:txBody>
      </p:sp>
      <p:pic>
        <p:nvPicPr>
          <p:cNvPr id="70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461659" y="4727829"/>
            <a:ext cx="4949131" cy="1203870"/>
          </a:xfrm>
          <a:prstGeom prst="rect">
            <a:avLst/>
          </a:prstGeom>
        </p:spPr>
      </p:pic>
      <p:sp>
        <p:nvSpPr>
          <p:cNvPr id="711" name="Label-2,2">
            <a:extLst>
              <a:ext uri="{FF2B5EF4-FFF2-40B4-BE49-F238E27FC236}">
                <a16:creationId xmlns:a16="http://schemas.microsoft.com/office/drawing/2014/main" id="{111B4A49-B930-4A89-A1CD-6CA2B3D95AED}"/>
              </a:ext>
            </a:extLst>
          </p:cNvPr>
          <p:cNvSpPr txBox="1"/>
          <p:nvPr/>
        </p:nvSpPr>
        <p:spPr>
          <a:xfrm>
            <a:off x="9690259" y="5149786"/>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108</a:t>
            </a:r>
          </a:p>
        </p:txBody>
      </p:sp>
      <p:pic>
        <p:nvPicPr>
          <p:cNvPr id="7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4399419" y="4727829"/>
            <a:ext cx="2977456" cy="1203870"/>
          </a:xfrm>
          <a:prstGeom prst="rect">
            <a:avLst/>
          </a:prstGeom>
        </p:spPr>
      </p:pic>
      <p:sp>
        <p:nvSpPr>
          <p:cNvPr id="715" name="Label-2,3">
            <a:extLst>
              <a:ext uri="{FF2B5EF4-FFF2-40B4-BE49-F238E27FC236}">
                <a16:creationId xmlns:a16="http://schemas.microsoft.com/office/drawing/2014/main" id="{111B4A49-B930-4A89-A1CD-6CA2B3D95AED}"/>
              </a:ext>
            </a:extLst>
          </p:cNvPr>
          <p:cNvSpPr txBox="1"/>
          <p:nvPr/>
        </p:nvSpPr>
        <p:spPr>
          <a:xfrm>
            <a:off x="14628019" y="5149786"/>
            <a:ext cx="253841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16</a:t>
            </a:r>
          </a:p>
        </p:txBody>
      </p:sp>
      <p:pic>
        <p:nvPicPr>
          <p:cNvPr id="71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5920740"/>
            <a:ext cx="3634681" cy="1203870"/>
          </a:xfrm>
          <a:prstGeom prst="rect">
            <a:avLst/>
          </a:prstGeom>
        </p:spPr>
      </p:pic>
      <p:sp>
        <p:nvSpPr>
          <p:cNvPr id="719" name="Label-3,0">
            <a:extLst>
              <a:ext uri="{FF2B5EF4-FFF2-40B4-BE49-F238E27FC236}">
                <a16:creationId xmlns:a16="http://schemas.microsoft.com/office/drawing/2014/main" id="{111B4A49-B930-4A89-A1CD-6CA2B3D95AED}"/>
              </a:ext>
            </a:extLst>
          </p:cNvPr>
          <p:cNvSpPr txBox="1"/>
          <p:nvPr/>
        </p:nvSpPr>
        <p:spPr>
          <a:xfrm>
            <a:off x="1131570" y="6342698"/>
            <a:ext cx="319563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Peripherals</a:t>
            </a:r>
            <a:endParaRPr lang="en-US" sz="1800" spc="-4" dirty="0">
              <a:solidFill>
                <a:srgbClr val="313A43">
                  <a:alpha val="100000"/>
                </a:srgbClr>
              </a:solidFill>
              <a:latin typeface="Inter" panose="00000700000000000000" pitchFamily="2" charset="0"/>
            </a:endParaRPr>
          </a:p>
        </p:txBody>
      </p:sp>
      <p:pic>
        <p:nvPicPr>
          <p:cNvPr id="72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4523899" y="5920740"/>
            <a:ext cx="4949131" cy="1203870"/>
          </a:xfrm>
          <a:prstGeom prst="rect">
            <a:avLst/>
          </a:prstGeom>
        </p:spPr>
      </p:pic>
      <p:sp>
        <p:nvSpPr>
          <p:cNvPr id="723" name="Label-3,1">
            <a:extLst>
              <a:ext uri="{FF2B5EF4-FFF2-40B4-BE49-F238E27FC236}">
                <a16:creationId xmlns:a16="http://schemas.microsoft.com/office/drawing/2014/main" id="{111B4A49-B930-4A89-A1CD-6CA2B3D95AED}"/>
              </a:ext>
            </a:extLst>
          </p:cNvPr>
          <p:cNvSpPr txBox="1"/>
          <p:nvPr/>
        </p:nvSpPr>
        <p:spPr>
          <a:xfrm>
            <a:off x="4752499" y="6342698"/>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59</a:t>
            </a:r>
            <a:endParaRPr lang="en-US" sz="1800" spc="-4" dirty="0">
              <a:solidFill>
                <a:srgbClr val="313A43">
                  <a:alpha val="100000"/>
                </a:srgbClr>
              </a:solidFill>
              <a:latin typeface="Inter" panose="00000700000000000000" pitchFamily="2" charset="0"/>
            </a:endParaRPr>
          </a:p>
        </p:txBody>
      </p:sp>
      <p:pic>
        <p:nvPicPr>
          <p:cNvPr id="7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461659" y="5920740"/>
            <a:ext cx="4949131" cy="1203870"/>
          </a:xfrm>
          <a:prstGeom prst="rect">
            <a:avLst/>
          </a:prstGeom>
        </p:spPr>
      </p:pic>
      <p:sp>
        <p:nvSpPr>
          <p:cNvPr id="727" name="Label-3,2">
            <a:extLst>
              <a:ext uri="{FF2B5EF4-FFF2-40B4-BE49-F238E27FC236}">
                <a16:creationId xmlns:a16="http://schemas.microsoft.com/office/drawing/2014/main" id="{111B4A49-B930-4A89-A1CD-6CA2B3D95AED}"/>
              </a:ext>
            </a:extLst>
          </p:cNvPr>
          <p:cNvSpPr txBox="1"/>
          <p:nvPr/>
        </p:nvSpPr>
        <p:spPr>
          <a:xfrm>
            <a:off x="9690259" y="6342698"/>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75</a:t>
            </a:r>
          </a:p>
        </p:txBody>
      </p:sp>
      <p:pic>
        <p:nvPicPr>
          <p:cNvPr id="7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4399419" y="5920740"/>
            <a:ext cx="2977456" cy="1203870"/>
          </a:xfrm>
          <a:prstGeom prst="rect">
            <a:avLst/>
          </a:prstGeom>
        </p:spPr>
      </p:pic>
      <p:sp>
        <p:nvSpPr>
          <p:cNvPr id="731" name="Label-3,3">
            <a:extLst>
              <a:ext uri="{FF2B5EF4-FFF2-40B4-BE49-F238E27FC236}">
                <a16:creationId xmlns:a16="http://schemas.microsoft.com/office/drawing/2014/main" id="{111B4A49-B930-4A89-A1CD-6CA2B3D95AED}"/>
              </a:ext>
            </a:extLst>
          </p:cNvPr>
          <p:cNvSpPr txBox="1"/>
          <p:nvPr/>
        </p:nvSpPr>
        <p:spPr>
          <a:xfrm>
            <a:off x="14628019" y="6342698"/>
            <a:ext cx="253841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16</a:t>
            </a:r>
          </a:p>
        </p:txBody>
      </p:sp>
      <p:pic>
        <p:nvPicPr>
          <p:cNvPr id="7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7113651"/>
            <a:ext cx="3634681" cy="1203870"/>
          </a:xfrm>
          <a:prstGeom prst="rect">
            <a:avLst/>
          </a:prstGeom>
        </p:spPr>
      </p:pic>
      <p:sp>
        <p:nvSpPr>
          <p:cNvPr id="735" name="Label-4,0">
            <a:extLst>
              <a:ext uri="{FF2B5EF4-FFF2-40B4-BE49-F238E27FC236}">
                <a16:creationId xmlns:a16="http://schemas.microsoft.com/office/drawing/2014/main" id="{111B4A49-B930-4A89-A1CD-6CA2B3D95AED}"/>
              </a:ext>
            </a:extLst>
          </p:cNvPr>
          <p:cNvSpPr txBox="1"/>
          <p:nvPr/>
        </p:nvSpPr>
        <p:spPr>
          <a:xfrm>
            <a:off x="1131570" y="7535608"/>
            <a:ext cx="319563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Desktop</a:t>
            </a:r>
            <a:endParaRPr lang="en-US" sz="1800" spc="-4" dirty="0">
              <a:solidFill>
                <a:srgbClr val="313A43">
                  <a:alpha val="100000"/>
                </a:srgbClr>
              </a:solidFill>
              <a:latin typeface="Inter" panose="00000700000000000000" pitchFamily="2" charset="0"/>
            </a:endParaRPr>
          </a:p>
        </p:txBody>
      </p:sp>
      <p:pic>
        <p:nvPicPr>
          <p:cNvPr id="7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4523899" y="7113651"/>
            <a:ext cx="4949131" cy="1203870"/>
          </a:xfrm>
          <a:prstGeom prst="rect">
            <a:avLst/>
          </a:prstGeom>
        </p:spPr>
      </p:pic>
      <p:sp>
        <p:nvSpPr>
          <p:cNvPr id="739" name="Label-4,1">
            <a:extLst>
              <a:ext uri="{FF2B5EF4-FFF2-40B4-BE49-F238E27FC236}">
                <a16:creationId xmlns:a16="http://schemas.microsoft.com/office/drawing/2014/main" id="{111B4A49-B930-4A89-A1CD-6CA2B3D95AED}"/>
              </a:ext>
            </a:extLst>
          </p:cNvPr>
          <p:cNvSpPr txBox="1"/>
          <p:nvPr/>
        </p:nvSpPr>
        <p:spPr>
          <a:xfrm>
            <a:off x="4752499" y="7535608"/>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7</a:t>
            </a:r>
          </a:p>
        </p:txBody>
      </p:sp>
      <p:pic>
        <p:nvPicPr>
          <p:cNvPr id="7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461659" y="7113651"/>
            <a:ext cx="4949131" cy="1203870"/>
          </a:xfrm>
          <a:prstGeom prst="rect">
            <a:avLst/>
          </a:prstGeom>
        </p:spPr>
      </p:pic>
      <p:sp>
        <p:nvSpPr>
          <p:cNvPr id="743" name="Label-4,2">
            <a:extLst>
              <a:ext uri="{FF2B5EF4-FFF2-40B4-BE49-F238E27FC236}">
                <a16:creationId xmlns:a16="http://schemas.microsoft.com/office/drawing/2014/main" id="{111B4A49-B930-4A89-A1CD-6CA2B3D95AED}"/>
              </a:ext>
            </a:extLst>
          </p:cNvPr>
          <p:cNvSpPr txBox="1"/>
          <p:nvPr/>
        </p:nvSpPr>
        <p:spPr>
          <a:xfrm>
            <a:off x="9690259" y="7535608"/>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22</a:t>
            </a:r>
          </a:p>
        </p:txBody>
      </p:sp>
      <p:pic>
        <p:nvPicPr>
          <p:cNvPr id="74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4399419" y="7113651"/>
            <a:ext cx="2977456" cy="1203870"/>
          </a:xfrm>
          <a:prstGeom prst="rect">
            <a:avLst/>
          </a:prstGeom>
        </p:spPr>
      </p:pic>
      <p:sp>
        <p:nvSpPr>
          <p:cNvPr id="747" name="Label-4,3">
            <a:extLst>
              <a:ext uri="{FF2B5EF4-FFF2-40B4-BE49-F238E27FC236}">
                <a16:creationId xmlns:a16="http://schemas.microsoft.com/office/drawing/2014/main" id="{111B4A49-B930-4A89-A1CD-6CA2B3D95AED}"/>
              </a:ext>
            </a:extLst>
          </p:cNvPr>
          <p:cNvSpPr txBox="1"/>
          <p:nvPr/>
        </p:nvSpPr>
        <p:spPr>
          <a:xfrm>
            <a:off x="14628019" y="7535608"/>
            <a:ext cx="253841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15</a:t>
            </a:r>
          </a:p>
        </p:txBody>
      </p:sp>
      <p:pic>
        <p:nvPicPr>
          <p:cNvPr id="74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902940" y="8306544"/>
            <a:ext cx="3634681" cy="1203870"/>
          </a:xfrm>
          <a:prstGeom prst="rect">
            <a:avLst/>
          </a:prstGeom>
        </p:spPr>
      </p:pic>
      <p:sp>
        <p:nvSpPr>
          <p:cNvPr id="751" name="Label-5,0">
            <a:extLst>
              <a:ext uri="{FF2B5EF4-FFF2-40B4-BE49-F238E27FC236}">
                <a16:creationId xmlns:a16="http://schemas.microsoft.com/office/drawing/2014/main" id="{111B4A49-B930-4A89-A1CD-6CA2B3D95AED}"/>
              </a:ext>
            </a:extLst>
          </p:cNvPr>
          <p:cNvSpPr txBox="1"/>
          <p:nvPr/>
        </p:nvSpPr>
        <p:spPr>
          <a:xfrm>
            <a:off x="1131570" y="8728520"/>
            <a:ext cx="31956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Storage</a:t>
            </a:r>
          </a:p>
        </p:txBody>
      </p:sp>
      <p:pic>
        <p:nvPicPr>
          <p:cNvPr id="75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4523780" y="8306544"/>
            <a:ext cx="4949131" cy="1203870"/>
          </a:xfrm>
          <a:prstGeom prst="rect">
            <a:avLst/>
          </a:prstGeom>
        </p:spPr>
      </p:pic>
      <p:sp>
        <p:nvSpPr>
          <p:cNvPr id="755" name="Label-5,1">
            <a:extLst>
              <a:ext uri="{FF2B5EF4-FFF2-40B4-BE49-F238E27FC236}">
                <a16:creationId xmlns:a16="http://schemas.microsoft.com/office/drawing/2014/main" id="{111B4A49-B930-4A89-A1CD-6CA2B3D95AED}"/>
              </a:ext>
            </a:extLst>
          </p:cNvPr>
          <p:cNvSpPr txBox="1"/>
          <p:nvPr/>
        </p:nvSpPr>
        <p:spPr>
          <a:xfrm>
            <a:off x="4752499" y="8728520"/>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12</a:t>
            </a:r>
            <a:endParaRPr lang="en-US" sz="1800" spc="-4" dirty="0">
              <a:solidFill>
                <a:srgbClr val="313A43">
                  <a:alpha val="100000"/>
                </a:srgbClr>
              </a:solidFill>
              <a:latin typeface="Inter" panose="00000700000000000000" pitchFamily="2" charset="0"/>
            </a:endParaRPr>
          </a:p>
        </p:txBody>
      </p:sp>
      <p:pic>
        <p:nvPicPr>
          <p:cNvPr id="7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9461659" y="8306562"/>
            <a:ext cx="4949131" cy="1203870"/>
          </a:xfrm>
          <a:prstGeom prst="rect">
            <a:avLst/>
          </a:prstGeom>
        </p:spPr>
      </p:pic>
      <p:sp>
        <p:nvSpPr>
          <p:cNvPr id="759" name="Label-5,2">
            <a:extLst>
              <a:ext uri="{FF2B5EF4-FFF2-40B4-BE49-F238E27FC236}">
                <a16:creationId xmlns:a16="http://schemas.microsoft.com/office/drawing/2014/main" id="{111B4A49-B930-4A89-A1CD-6CA2B3D95AED}"/>
              </a:ext>
            </a:extLst>
          </p:cNvPr>
          <p:cNvSpPr txBox="1"/>
          <p:nvPr/>
        </p:nvSpPr>
        <p:spPr>
          <a:xfrm>
            <a:off x="9690259" y="8728520"/>
            <a:ext cx="45100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a:t>
            </a:r>
            <a:r>
              <a:rPr lang="en-US" spc="-4" dirty="0">
                <a:solidFill>
                  <a:srgbClr val="313A43">
                    <a:alpha val="100000"/>
                  </a:srgbClr>
                </a:solidFill>
                <a:latin typeface="Inter" panose="00000700000000000000" pitchFamily="2" charset="0"/>
              </a:rPr>
              <a:t>7</a:t>
            </a:r>
            <a:endParaRPr lang="en-US" sz="1800" spc="-4" dirty="0">
              <a:solidFill>
                <a:srgbClr val="313A43">
                  <a:alpha val="100000"/>
                </a:srgbClr>
              </a:solidFill>
              <a:latin typeface="Inter" panose="00000700000000000000" pitchFamily="2" charset="0"/>
            </a:endParaRPr>
          </a:p>
        </p:txBody>
      </p:sp>
      <p:pic>
        <p:nvPicPr>
          <p:cNvPr id="76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2">
            <a:alphaModFix/>
          </a:blip>
          <a:stretch/>
        </p:blipFill>
        <p:spPr>
          <a:xfrm>
            <a:off x="14399419" y="8306544"/>
            <a:ext cx="2977456" cy="1203870"/>
          </a:xfrm>
          <a:prstGeom prst="rect">
            <a:avLst/>
          </a:prstGeom>
        </p:spPr>
      </p:pic>
      <p:sp>
        <p:nvSpPr>
          <p:cNvPr id="763" name="Label-5,3">
            <a:extLst>
              <a:ext uri="{FF2B5EF4-FFF2-40B4-BE49-F238E27FC236}">
                <a16:creationId xmlns:a16="http://schemas.microsoft.com/office/drawing/2014/main" id="{111B4A49-B930-4A89-A1CD-6CA2B3D95AED}"/>
              </a:ext>
            </a:extLst>
          </p:cNvPr>
          <p:cNvSpPr txBox="1"/>
          <p:nvPr/>
        </p:nvSpPr>
        <p:spPr>
          <a:xfrm>
            <a:off x="14628019" y="8728520"/>
            <a:ext cx="25384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5</a:t>
            </a:r>
            <a:endParaRPr lang="en-US" sz="1800" spc="-4" dirty="0">
              <a:solidFill>
                <a:srgbClr val="313A43">
                  <a:alpha val="100000"/>
                </a:srgbClr>
              </a:solidFill>
              <a:latin typeface="Inter" panose="00000700000000000000" pitchFamily="2" charset="0"/>
            </a:endParaRPr>
          </a:p>
        </p:txBody>
      </p:sp>
      <p:sp>
        <p:nvSpPr>
          <p:cNvPr id="765" name="Click here to edit title-445">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Segment with Most Increase in Unique Products</a:t>
            </a:r>
          </a:p>
        </p:txBody>
      </p:sp>
      <p:sp>
        <p:nvSpPr>
          <p:cNvPr id="767" name="Click here to edit subtitle-407">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Analysis of Product Growth Across Different Segments for 2021</a:t>
            </a:r>
          </a:p>
        </p:txBody>
      </p:sp>
    </p:spTree>
    <p:extLst>
      <p:ext uri="{BB962C8B-B14F-4D97-AF65-F5344CB8AC3E}">
        <p14:creationId xmlns:p14="http://schemas.microsoft.com/office/powerpoint/2010/main" val="364804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853A-43B5-11FC-6693-07EE0B5B2262}"/>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2115A6FC-00A4-F88A-0432-033055783A36}"/>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4B598A25-D2D9-94E6-7BAD-DC5DF0BF6D3B}"/>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856BFD21-95EB-3411-4759-ABA21F62C8C0}"/>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52F62843-B068-4F3A-BCCE-EF7596883045}"/>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E7A49395-59EB-0388-06D1-0951CB2A3121}"/>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4CB4201D-F6EC-28EA-4CC2-1789DB8D0013}"/>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BFCC9F72-CE7D-20D4-9176-090C50744C51}"/>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C48C9836-1BB0-0625-50F0-2C6330ED4D88}"/>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4" name="Picture 3">
            <a:extLst>
              <a:ext uri="{FF2B5EF4-FFF2-40B4-BE49-F238E27FC236}">
                <a16:creationId xmlns:a16="http://schemas.microsoft.com/office/drawing/2014/main" id="{5D0AB160-0B46-17DC-3FF1-4EED950CD2F4}"/>
              </a:ext>
            </a:extLst>
          </p:cNvPr>
          <p:cNvPicPr>
            <a:picLocks noChangeAspect="1"/>
          </p:cNvPicPr>
          <p:nvPr/>
        </p:nvPicPr>
        <p:blipFill>
          <a:blip r:embed="rId4"/>
          <a:srcRect r="10362"/>
          <a:stretch/>
        </p:blipFill>
        <p:spPr>
          <a:xfrm>
            <a:off x="761810" y="2181225"/>
            <a:ext cx="7789041" cy="6696075"/>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9DF25F5F-FB70-FDAE-4D27-BDDD02FD02BA}"/>
              </a:ext>
            </a:extLst>
          </p:cNvPr>
          <p:cNvPicPr>
            <a:picLocks noChangeAspect="1"/>
          </p:cNvPicPr>
          <p:nvPr/>
        </p:nvPicPr>
        <p:blipFill>
          <a:blip r:embed="rId5"/>
          <a:stretch>
            <a:fillRect/>
          </a:stretch>
        </p:blipFill>
        <p:spPr>
          <a:xfrm>
            <a:off x="9515625" y="2281382"/>
            <a:ext cx="4892464" cy="1303133"/>
          </a:xfrm>
          <a:prstGeom prst="rect">
            <a:avLst/>
          </a:prstGeom>
        </p:spPr>
      </p:pic>
      <p:pic>
        <p:nvPicPr>
          <p:cNvPr id="11" name="Picture 10">
            <a:extLst>
              <a:ext uri="{FF2B5EF4-FFF2-40B4-BE49-F238E27FC236}">
                <a16:creationId xmlns:a16="http://schemas.microsoft.com/office/drawing/2014/main" id="{918E6458-5B8B-65D9-9BDA-36F87DE80C49}"/>
              </a:ext>
            </a:extLst>
          </p:cNvPr>
          <p:cNvPicPr>
            <a:picLocks noChangeAspect="1"/>
          </p:cNvPicPr>
          <p:nvPr/>
        </p:nvPicPr>
        <p:blipFill>
          <a:blip r:embed="rId6"/>
          <a:stretch>
            <a:fillRect/>
          </a:stretch>
        </p:blipFill>
        <p:spPr>
          <a:xfrm>
            <a:off x="9515625" y="4820604"/>
            <a:ext cx="7482499" cy="405669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6108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7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7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303859"/>
            <a:ext cx="5474940" cy="1249561"/>
          </a:xfrm>
          <a:prstGeom prst="rect">
            <a:avLst/>
          </a:prstGeom>
        </p:spPr>
      </p:pic>
      <p:sp>
        <p:nvSpPr>
          <p:cNvPr id="776" name="text-0,0">
            <a:extLst>
              <a:ext uri="{FF2B5EF4-FFF2-40B4-BE49-F238E27FC236}">
                <a16:creationId xmlns:a16="http://schemas.microsoft.com/office/drawing/2014/main" id="{111B4A49-B930-4A89-A1CD-6CA2B3D95AED}"/>
              </a:ext>
            </a:extLst>
          </p:cNvPr>
          <p:cNvSpPr txBox="1"/>
          <p:nvPr/>
        </p:nvSpPr>
        <p:spPr>
          <a:xfrm>
            <a:off x="2725293" y="2759392"/>
            <a:ext cx="18240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Product Code</a:t>
            </a:r>
          </a:p>
        </p:txBody>
      </p:sp>
      <p:pic>
        <p:nvPicPr>
          <p:cNvPr id="7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334506" y="2304002"/>
            <a:ext cx="3665190" cy="1249561"/>
          </a:xfrm>
          <a:prstGeom prst="rect">
            <a:avLst/>
          </a:prstGeom>
        </p:spPr>
      </p:pic>
      <p:sp>
        <p:nvSpPr>
          <p:cNvPr id="780" name="text-0,1">
            <a:extLst>
              <a:ext uri="{FF2B5EF4-FFF2-40B4-BE49-F238E27FC236}">
                <a16:creationId xmlns:a16="http://schemas.microsoft.com/office/drawing/2014/main" id="{111B4A49-B930-4A89-A1CD-6CA2B3D95AED}"/>
              </a:ext>
            </a:extLst>
          </p:cNvPr>
          <p:cNvSpPr txBox="1"/>
          <p:nvPr/>
        </p:nvSpPr>
        <p:spPr>
          <a:xfrm>
            <a:off x="7628763" y="2759392"/>
            <a:ext cx="10620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Product</a:t>
            </a:r>
          </a:p>
        </p:txBody>
      </p:sp>
      <p:pic>
        <p:nvPicPr>
          <p:cNvPr id="78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955416" y="2303859"/>
            <a:ext cx="7456140" cy="1249561"/>
          </a:xfrm>
          <a:prstGeom prst="rect">
            <a:avLst/>
          </a:prstGeom>
        </p:spPr>
      </p:pic>
      <p:sp>
        <p:nvSpPr>
          <p:cNvPr id="784" name="text-0,2">
            <a:extLst>
              <a:ext uri="{FF2B5EF4-FFF2-40B4-BE49-F238E27FC236}">
                <a16:creationId xmlns:a16="http://schemas.microsoft.com/office/drawing/2014/main" id="{111B4A49-B930-4A89-A1CD-6CA2B3D95AED}"/>
              </a:ext>
            </a:extLst>
          </p:cNvPr>
          <p:cNvSpPr txBox="1"/>
          <p:nvPr/>
        </p:nvSpPr>
        <p:spPr>
          <a:xfrm>
            <a:off x="12358021" y="2759392"/>
            <a:ext cx="263366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Manufacturing Cost</a:t>
            </a:r>
          </a:p>
        </p:txBody>
      </p:sp>
      <p:pic>
        <p:nvPicPr>
          <p:cNvPr id="78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40" y="3534966"/>
            <a:ext cx="5444431" cy="1203870"/>
          </a:xfrm>
          <a:prstGeom prst="rect">
            <a:avLst/>
          </a:prstGeom>
        </p:spPr>
      </p:pic>
      <p:sp>
        <p:nvSpPr>
          <p:cNvPr id="788" name="Label-1,0">
            <a:extLst>
              <a:ext uri="{FF2B5EF4-FFF2-40B4-BE49-F238E27FC236}">
                <a16:creationId xmlns:a16="http://schemas.microsoft.com/office/drawing/2014/main" id="{111B4A49-B930-4A89-A1CD-6CA2B3D95AED}"/>
              </a:ext>
            </a:extLst>
          </p:cNvPr>
          <p:cNvSpPr txBox="1"/>
          <p:nvPr/>
        </p:nvSpPr>
        <p:spPr>
          <a:xfrm>
            <a:off x="1131570" y="3956971"/>
            <a:ext cx="5005388" cy="329001"/>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A2118150101</a:t>
            </a:r>
            <a:endParaRPr lang="en-US" spc="-4" dirty="0">
              <a:solidFill>
                <a:srgbClr val="313A43">
                  <a:alpha val="100000"/>
                </a:srgbClr>
              </a:solidFill>
              <a:latin typeface="Inter" panose="00000700000000000000" pitchFamily="2" charset="0"/>
            </a:endParaRPr>
          </a:p>
        </p:txBody>
      </p:sp>
      <p:pic>
        <p:nvPicPr>
          <p:cNvPr id="79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6334506" y="3535013"/>
            <a:ext cx="3634681" cy="1203870"/>
          </a:xfrm>
          <a:prstGeom prst="rect">
            <a:avLst/>
          </a:prstGeom>
        </p:spPr>
      </p:pic>
      <p:sp>
        <p:nvSpPr>
          <p:cNvPr id="792" name="Label-1,1">
            <a:extLst>
              <a:ext uri="{FF2B5EF4-FFF2-40B4-BE49-F238E27FC236}">
                <a16:creationId xmlns:a16="http://schemas.microsoft.com/office/drawing/2014/main" id="{111B4A49-B930-4A89-A1CD-6CA2B3D95AED}"/>
              </a:ext>
            </a:extLst>
          </p:cNvPr>
          <p:cNvSpPr txBox="1"/>
          <p:nvPr/>
        </p:nvSpPr>
        <p:spPr>
          <a:xfrm>
            <a:off x="6563106" y="3956971"/>
            <a:ext cx="3195638" cy="330219"/>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AQ Master wired x1 </a:t>
            </a:r>
            <a:r>
              <a:rPr lang="en-US" spc="-4" dirty="0" err="1">
                <a:solidFill>
                  <a:srgbClr val="313A43">
                    <a:alpha val="100000"/>
                  </a:srgbClr>
                </a:solidFill>
                <a:latin typeface="Inter" panose="00000700000000000000" pitchFamily="2" charset="0"/>
              </a:rPr>
              <a:t>Ms</a:t>
            </a:r>
            <a:endParaRPr lang="en-US" spc="-4" dirty="0">
              <a:solidFill>
                <a:srgbClr val="313A43">
                  <a:alpha val="100000"/>
                </a:srgbClr>
              </a:solidFill>
              <a:latin typeface="Inter" panose="00000700000000000000" pitchFamily="2" charset="0"/>
            </a:endParaRPr>
          </a:p>
        </p:txBody>
      </p:sp>
      <p:pic>
        <p:nvPicPr>
          <p:cNvPr id="79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955416" y="3534966"/>
            <a:ext cx="7425631" cy="1203870"/>
          </a:xfrm>
          <a:prstGeom prst="rect">
            <a:avLst/>
          </a:prstGeom>
        </p:spPr>
      </p:pic>
      <p:sp>
        <p:nvSpPr>
          <p:cNvPr id="796" name="Label-1,2">
            <a:extLst>
              <a:ext uri="{FF2B5EF4-FFF2-40B4-BE49-F238E27FC236}">
                <a16:creationId xmlns:a16="http://schemas.microsoft.com/office/drawing/2014/main" id="{111B4A49-B930-4A89-A1CD-6CA2B3D95AED}"/>
              </a:ext>
            </a:extLst>
          </p:cNvPr>
          <p:cNvSpPr txBox="1"/>
          <p:nvPr/>
        </p:nvSpPr>
        <p:spPr>
          <a:xfrm>
            <a:off x="10184035" y="3956971"/>
            <a:ext cx="69865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t>
            </a:r>
            <a:r>
              <a:rPr lang="en-US" spc="-4" dirty="0">
                <a:solidFill>
                  <a:srgbClr val="313A43">
                    <a:alpha val="100000"/>
                  </a:srgbClr>
                </a:solidFill>
                <a:latin typeface="Inter" panose="00000700000000000000" pitchFamily="2" charset="0"/>
              </a:rPr>
              <a:t>0.89</a:t>
            </a:r>
            <a:endParaRPr lang="en-US" sz="1800" spc="-4" dirty="0">
              <a:solidFill>
                <a:srgbClr val="313A43">
                  <a:alpha val="100000"/>
                </a:srgbClr>
              </a:solidFill>
              <a:latin typeface="Inter" panose="00000700000000000000" pitchFamily="2" charset="0"/>
            </a:endParaRPr>
          </a:p>
        </p:txBody>
      </p:sp>
      <p:pic>
        <p:nvPicPr>
          <p:cNvPr id="79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4727829"/>
            <a:ext cx="5444431" cy="1203870"/>
          </a:xfrm>
          <a:prstGeom prst="rect">
            <a:avLst/>
          </a:prstGeom>
        </p:spPr>
      </p:pic>
      <p:sp>
        <p:nvSpPr>
          <p:cNvPr id="800" name="Label-2,0">
            <a:extLst>
              <a:ext uri="{FF2B5EF4-FFF2-40B4-BE49-F238E27FC236}">
                <a16:creationId xmlns:a16="http://schemas.microsoft.com/office/drawing/2014/main" id="{111B4A49-B930-4A89-A1CD-6CA2B3D95AED}"/>
              </a:ext>
            </a:extLst>
          </p:cNvPr>
          <p:cNvSpPr txBox="1"/>
          <p:nvPr/>
        </p:nvSpPr>
        <p:spPr>
          <a:xfrm>
            <a:off x="1131570" y="5149786"/>
            <a:ext cx="5005388" cy="330219"/>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A6120110206</a:t>
            </a:r>
          </a:p>
        </p:txBody>
      </p:sp>
      <p:pic>
        <p:nvPicPr>
          <p:cNvPr id="8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6334506" y="4727829"/>
            <a:ext cx="3634681" cy="1203870"/>
          </a:xfrm>
          <a:prstGeom prst="rect">
            <a:avLst/>
          </a:prstGeom>
        </p:spPr>
      </p:pic>
      <p:sp>
        <p:nvSpPr>
          <p:cNvPr id="804" name="Label-2,1">
            <a:extLst>
              <a:ext uri="{FF2B5EF4-FFF2-40B4-BE49-F238E27FC236}">
                <a16:creationId xmlns:a16="http://schemas.microsoft.com/office/drawing/2014/main" id="{111B4A49-B930-4A89-A1CD-6CA2B3D95AED}"/>
              </a:ext>
            </a:extLst>
          </p:cNvPr>
          <p:cNvSpPr txBox="1"/>
          <p:nvPr/>
        </p:nvSpPr>
        <p:spPr>
          <a:xfrm>
            <a:off x="6563106" y="5149786"/>
            <a:ext cx="3195638" cy="330219"/>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AQ HOME Allin1 Gen 2</a:t>
            </a:r>
          </a:p>
        </p:txBody>
      </p:sp>
      <p:pic>
        <p:nvPicPr>
          <p:cNvPr id="8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955435" y="4727829"/>
            <a:ext cx="7425631" cy="1203870"/>
          </a:xfrm>
          <a:prstGeom prst="rect">
            <a:avLst/>
          </a:prstGeom>
        </p:spPr>
      </p:pic>
      <p:sp>
        <p:nvSpPr>
          <p:cNvPr id="808" name="Label-2,2">
            <a:extLst>
              <a:ext uri="{FF2B5EF4-FFF2-40B4-BE49-F238E27FC236}">
                <a16:creationId xmlns:a16="http://schemas.microsoft.com/office/drawing/2014/main" id="{111B4A49-B930-4A89-A1CD-6CA2B3D95AED}"/>
              </a:ext>
            </a:extLst>
          </p:cNvPr>
          <p:cNvSpPr txBox="1"/>
          <p:nvPr/>
        </p:nvSpPr>
        <p:spPr>
          <a:xfrm>
            <a:off x="10184035" y="5149786"/>
            <a:ext cx="69865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t>
            </a:r>
            <a:r>
              <a:rPr lang="en-US" spc="-4" dirty="0">
                <a:solidFill>
                  <a:srgbClr val="313A43">
                    <a:alpha val="100000"/>
                  </a:srgbClr>
                </a:solidFill>
                <a:latin typeface="Inter" panose="00000700000000000000" pitchFamily="2" charset="0"/>
              </a:rPr>
              <a:t>240.5</a:t>
            </a:r>
            <a:endParaRPr lang="en-US" sz="1800" spc="-4" dirty="0">
              <a:solidFill>
                <a:srgbClr val="313A43">
                  <a:alpha val="100000"/>
                </a:srgbClr>
              </a:solidFill>
              <a:latin typeface="Inter" panose="00000700000000000000" pitchFamily="2" charset="0"/>
            </a:endParaRPr>
          </a:p>
        </p:txBody>
      </p:sp>
      <p:pic>
        <p:nvPicPr>
          <p:cNvPr id="81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6334506" y="5920740"/>
            <a:ext cx="3634681" cy="1203870"/>
          </a:xfrm>
          <a:prstGeom prst="rect">
            <a:avLst/>
          </a:prstGeom>
        </p:spPr>
      </p:pic>
      <p:pic>
        <p:nvPicPr>
          <p:cNvPr id="8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955435" y="5920740"/>
            <a:ext cx="7425631" cy="1203870"/>
          </a:xfrm>
          <a:prstGeom prst="rect">
            <a:avLst/>
          </a:prstGeom>
        </p:spPr>
      </p:pic>
      <p:sp>
        <p:nvSpPr>
          <p:cNvPr id="846" name="Click here to edit title-488">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Manufacturing Costs Overview</a:t>
            </a:r>
          </a:p>
        </p:txBody>
      </p:sp>
      <p:sp>
        <p:nvSpPr>
          <p:cNvPr id="848" name="Click here to edit subtitle-460">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Comparison of Products Based on Manufacturing Costs</a:t>
            </a:r>
          </a:p>
        </p:txBody>
      </p:sp>
    </p:spTree>
    <p:extLst>
      <p:ext uri="{BB962C8B-B14F-4D97-AF65-F5344CB8AC3E}">
        <p14:creationId xmlns:p14="http://schemas.microsoft.com/office/powerpoint/2010/main" val="364804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0C3E-5D8A-CE83-4F35-1389867AB715}"/>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E35E357E-4337-9C62-8152-2F02894619C4}"/>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6E8C6E0B-0433-71BE-6F1C-CD76DBA5BB7E}"/>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D2F4F080-00A9-0D95-8FB3-972E82E46E13}"/>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DC72161F-8626-D014-1ACC-F81B6DC49657}"/>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03ECB0BE-337A-33FF-4FF8-0391773D20D8}"/>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FD93532E-165F-D65C-78B2-C2263B2BDCD9}"/>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AAC7AF80-D638-8BE0-312A-D17AAE05FC75}"/>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00D46B55-1122-8406-F01B-FDEA41BDBF69}"/>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4" name="Picture 3">
            <a:extLst>
              <a:ext uri="{FF2B5EF4-FFF2-40B4-BE49-F238E27FC236}">
                <a16:creationId xmlns:a16="http://schemas.microsoft.com/office/drawing/2014/main" id="{D3BA55D6-D9E2-2941-C53D-6A3E6C75F493}"/>
              </a:ext>
            </a:extLst>
          </p:cNvPr>
          <p:cNvPicPr>
            <a:picLocks noChangeAspect="1"/>
          </p:cNvPicPr>
          <p:nvPr/>
        </p:nvPicPr>
        <p:blipFill>
          <a:blip r:embed="rId4"/>
          <a:stretch>
            <a:fillRect/>
          </a:stretch>
        </p:blipFill>
        <p:spPr>
          <a:xfrm>
            <a:off x="762000" y="3592695"/>
            <a:ext cx="9109598" cy="41658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72902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5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5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85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688728"/>
            <a:ext cx="4322415" cy="1192411"/>
          </a:xfrm>
          <a:prstGeom prst="rect">
            <a:avLst/>
          </a:prstGeom>
        </p:spPr>
      </p:pic>
      <p:sp>
        <p:nvSpPr>
          <p:cNvPr id="857" name="text-0,0">
            <a:extLst>
              <a:ext uri="{FF2B5EF4-FFF2-40B4-BE49-F238E27FC236}">
                <a16:creationId xmlns:a16="http://schemas.microsoft.com/office/drawing/2014/main" id="{111B4A49-B930-4A89-A1CD-6CA2B3D95AED}"/>
              </a:ext>
            </a:extLst>
          </p:cNvPr>
          <p:cNvSpPr txBox="1"/>
          <p:nvPr/>
        </p:nvSpPr>
        <p:spPr>
          <a:xfrm>
            <a:off x="2033492" y="3111818"/>
            <a:ext cx="20526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Customer Code</a:t>
            </a:r>
          </a:p>
        </p:txBody>
      </p:sp>
      <p:pic>
        <p:nvPicPr>
          <p:cNvPr id="85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182344" y="2688728"/>
            <a:ext cx="4655790" cy="1192411"/>
          </a:xfrm>
          <a:prstGeom prst="rect">
            <a:avLst/>
          </a:prstGeom>
        </p:spPr>
      </p:pic>
      <p:sp>
        <p:nvSpPr>
          <p:cNvPr id="861" name="text-0,1">
            <a:extLst>
              <a:ext uri="{FF2B5EF4-FFF2-40B4-BE49-F238E27FC236}">
                <a16:creationId xmlns:a16="http://schemas.microsoft.com/office/drawing/2014/main" id="{111B4A49-B930-4A89-A1CD-6CA2B3D95AED}"/>
              </a:ext>
            </a:extLst>
          </p:cNvPr>
          <p:cNvSpPr txBox="1"/>
          <p:nvPr/>
        </p:nvSpPr>
        <p:spPr>
          <a:xfrm>
            <a:off x="6420612" y="3111818"/>
            <a:ext cx="21669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Customer Name</a:t>
            </a:r>
          </a:p>
        </p:txBody>
      </p:sp>
      <p:pic>
        <p:nvPicPr>
          <p:cNvPr id="8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790805" y="2688728"/>
            <a:ext cx="7618065" cy="1192411"/>
          </a:xfrm>
          <a:prstGeom prst="rect">
            <a:avLst/>
          </a:prstGeom>
        </p:spPr>
      </p:pic>
      <p:sp>
        <p:nvSpPr>
          <p:cNvPr id="865" name="text-0,2">
            <a:extLst>
              <a:ext uri="{FF2B5EF4-FFF2-40B4-BE49-F238E27FC236}">
                <a16:creationId xmlns:a16="http://schemas.microsoft.com/office/drawing/2014/main" id="{111B4A49-B930-4A89-A1CD-6CA2B3D95AED}"/>
              </a:ext>
            </a:extLst>
          </p:cNvPr>
          <p:cNvSpPr txBox="1"/>
          <p:nvPr/>
        </p:nvSpPr>
        <p:spPr>
          <a:xfrm>
            <a:off x="11628215" y="3111818"/>
            <a:ext cx="392906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Average Discount Percentage</a:t>
            </a:r>
          </a:p>
        </p:txBody>
      </p:sp>
      <p:pic>
        <p:nvPicPr>
          <p:cNvPr id="86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40" y="3854947"/>
            <a:ext cx="4291906" cy="1146720"/>
          </a:xfrm>
          <a:prstGeom prst="rect">
            <a:avLst/>
          </a:prstGeom>
        </p:spPr>
      </p:pic>
      <p:sp>
        <p:nvSpPr>
          <p:cNvPr id="869" name="Label-1,0">
            <a:extLst>
              <a:ext uri="{FF2B5EF4-FFF2-40B4-BE49-F238E27FC236}">
                <a16:creationId xmlns:a16="http://schemas.microsoft.com/office/drawing/2014/main" id="{111B4A49-B930-4A89-A1CD-6CA2B3D95AED}"/>
              </a:ext>
            </a:extLst>
          </p:cNvPr>
          <p:cNvSpPr txBox="1"/>
          <p:nvPr/>
        </p:nvSpPr>
        <p:spPr>
          <a:xfrm>
            <a:off x="1131570" y="4244626"/>
            <a:ext cx="3852862" cy="276999"/>
          </a:xfrm>
          <a:prstGeom prst="rect">
            <a:avLst/>
          </a:prstGeom>
          <a:noFill/>
        </p:spPr>
        <p:txBody>
          <a:bodyPr vertOverflow="clip" horzOverflow="clip" wrap="square" lIns="0" tIns="0" rIns="0" bIns="0" rtlCol="0" anchor="t">
            <a:spAutoFit/>
          </a:bodyPr>
          <a:lstStyle/>
          <a:p>
            <a:pPr algn="ctr"/>
            <a:r>
              <a:rPr lang="en-IN" spc="-4" dirty="0">
                <a:solidFill>
                  <a:srgbClr val="313A43">
                    <a:alpha val="100000"/>
                  </a:srgbClr>
                </a:solidFill>
                <a:latin typeface="Inter" panose="00000700000000000000" pitchFamily="2" charset="0"/>
              </a:rPr>
              <a:t>90002009</a:t>
            </a:r>
          </a:p>
        </p:txBody>
      </p:sp>
      <p:pic>
        <p:nvPicPr>
          <p:cNvPr id="87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182344" y="3854947"/>
            <a:ext cx="4625281" cy="1146720"/>
          </a:xfrm>
          <a:prstGeom prst="rect">
            <a:avLst/>
          </a:prstGeom>
        </p:spPr>
      </p:pic>
      <p:sp>
        <p:nvSpPr>
          <p:cNvPr id="873" name="Label-1,1">
            <a:extLst>
              <a:ext uri="{FF2B5EF4-FFF2-40B4-BE49-F238E27FC236}">
                <a16:creationId xmlns:a16="http://schemas.microsoft.com/office/drawing/2014/main" id="{111B4A49-B930-4A89-A1CD-6CA2B3D95AED}"/>
              </a:ext>
            </a:extLst>
          </p:cNvPr>
          <p:cNvSpPr txBox="1"/>
          <p:nvPr/>
        </p:nvSpPr>
        <p:spPr>
          <a:xfrm>
            <a:off x="5410962" y="4244626"/>
            <a:ext cx="4186238" cy="276999"/>
          </a:xfrm>
          <a:prstGeom prst="rect">
            <a:avLst/>
          </a:prstGeom>
          <a:noFill/>
        </p:spPr>
        <p:txBody>
          <a:bodyPr vertOverflow="clip" horzOverflow="clip" wrap="square" lIns="0" tIns="0" rIns="0" bIns="0" rtlCol="0" anchor="t">
            <a:spAutoFit/>
          </a:bodyPr>
          <a:lstStyle/>
          <a:p>
            <a:pPr algn="ctr"/>
            <a:r>
              <a:rPr lang="en-IN" spc="-4" dirty="0">
                <a:solidFill>
                  <a:srgbClr val="313A43">
                    <a:alpha val="100000"/>
                  </a:srgbClr>
                </a:solidFill>
                <a:latin typeface="Inter" panose="00000700000000000000" pitchFamily="2" charset="0"/>
              </a:rPr>
              <a:t>Flipkart</a:t>
            </a:r>
          </a:p>
        </p:txBody>
      </p:sp>
      <p:pic>
        <p:nvPicPr>
          <p:cNvPr id="87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790805" y="3854947"/>
            <a:ext cx="7587556" cy="1146720"/>
          </a:xfrm>
          <a:prstGeom prst="rect">
            <a:avLst/>
          </a:prstGeom>
        </p:spPr>
      </p:pic>
      <p:sp>
        <p:nvSpPr>
          <p:cNvPr id="877" name="Label-1,2">
            <a:extLst>
              <a:ext uri="{FF2B5EF4-FFF2-40B4-BE49-F238E27FC236}">
                <a16:creationId xmlns:a16="http://schemas.microsoft.com/office/drawing/2014/main" id="{111B4A49-B930-4A89-A1CD-6CA2B3D95AED}"/>
              </a:ext>
            </a:extLst>
          </p:cNvPr>
          <p:cNvSpPr txBox="1"/>
          <p:nvPr/>
        </p:nvSpPr>
        <p:spPr>
          <a:xfrm>
            <a:off x="10019443" y="4244626"/>
            <a:ext cx="71485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30.83</a:t>
            </a:r>
            <a:r>
              <a:rPr lang="en-US" sz="1800" spc="-4" dirty="0">
                <a:solidFill>
                  <a:srgbClr val="313A43">
                    <a:alpha val="100000"/>
                  </a:srgbClr>
                </a:solidFill>
                <a:latin typeface="Inter" panose="00000700000000000000" pitchFamily="2" charset="0"/>
              </a:rPr>
              <a:t>%</a:t>
            </a:r>
          </a:p>
        </p:txBody>
      </p:sp>
      <p:pic>
        <p:nvPicPr>
          <p:cNvPr id="87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4983099"/>
            <a:ext cx="4291906" cy="1146720"/>
          </a:xfrm>
          <a:prstGeom prst="rect">
            <a:avLst/>
          </a:prstGeom>
        </p:spPr>
      </p:pic>
      <p:sp>
        <p:nvSpPr>
          <p:cNvPr id="881" name="Label-2,0">
            <a:extLst>
              <a:ext uri="{FF2B5EF4-FFF2-40B4-BE49-F238E27FC236}">
                <a16:creationId xmlns:a16="http://schemas.microsoft.com/office/drawing/2014/main" id="{111B4A49-B930-4A89-A1CD-6CA2B3D95AED}"/>
              </a:ext>
            </a:extLst>
          </p:cNvPr>
          <p:cNvSpPr txBox="1"/>
          <p:nvPr/>
        </p:nvSpPr>
        <p:spPr>
          <a:xfrm>
            <a:off x="1131570" y="5372672"/>
            <a:ext cx="3852862"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90002006</a:t>
            </a:r>
          </a:p>
        </p:txBody>
      </p:sp>
      <p:pic>
        <p:nvPicPr>
          <p:cNvPr id="88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182362" y="4983099"/>
            <a:ext cx="4625281" cy="1146720"/>
          </a:xfrm>
          <a:prstGeom prst="rect">
            <a:avLst/>
          </a:prstGeom>
        </p:spPr>
      </p:pic>
      <p:sp>
        <p:nvSpPr>
          <p:cNvPr id="885" name="Label-2,1">
            <a:extLst>
              <a:ext uri="{FF2B5EF4-FFF2-40B4-BE49-F238E27FC236}">
                <a16:creationId xmlns:a16="http://schemas.microsoft.com/office/drawing/2014/main" id="{111B4A49-B930-4A89-A1CD-6CA2B3D95AED}"/>
              </a:ext>
            </a:extLst>
          </p:cNvPr>
          <p:cNvSpPr txBox="1"/>
          <p:nvPr/>
        </p:nvSpPr>
        <p:spPr>
          <a:xfrm>
            <a:off x="5410962" y="5372672"/>
            <a:ext cx="4186238" cy="324576"/>
          </a:xfrm>
          <a:prstGeom prst="rect">
            <a:avLst/>
          </a:prstGeom>
          <a:noFill/>
        </p:spPr>
        <p:txBody>
          <a:bodyPr vertOverflow="clip" horzOverflow="clip" wrap="square" lIns="0" tIns="0" rIns="0" bIns="0" rtlCol="0" anchor="t">
            <a:spAutoFit/>
          </a:bodyPr>
          <a:lstStyle/>
          <a:p>
            <a:pPr algn="ctr">
              <a:lnSpc>
                <a:spcPts val="2808"/>
              </a:lnSpc>
            </a:pPr>
            <a:r>
              <a:rPr lang="en-US" spc="-4" dirty="0" err="1">
                <a:solidFill>
                  <a:srgbClr val="313A43">
                    <a:alpha val="100000"/>
                  </a:srgbClr>
                </a:solidFill>
                <a:latin typeface="Inter" panose="00000700000000000000" pitchFamily="2" charset="0"/>
              </a:rPr>
              <a:t>Viveks</a:t>
            </a:r>
            <a:endParaRPr lang="en-US" sz="1800" spc="-4" dirty="0">
              <a:solidFill>
                <a:srgbClr val="313A43">
                  <a:alpha val="100000"/>
                </a:srgbClr>
              </a:solidFill>
              <a:latin typeface="Inter" panose="00000700000000000000" pitchFamily="2" charset="0"/>
            </a:endParaRPr>
          </a:p>
        </p:txBody>
      </p:sp>
      <p:pic>
        <p:nvPicPr>
          <p:cNvPr id="88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790843" y="4983099"/>
            <a:ext cx="7587556" cy="1146720"/>
          </a:xfrm>
          <a:prstGeom prst="rect">
            <a:avLst/>
          </a:prstGeom>
        </p:spPr>
      </p:pic>
      <p:sp>
        <p:nvSpPr>
          <p:cNvPr id="889" name="Label-2,2">
            <a:extLst>
              <a:ext uri="{FF2B5EF4-FFF2-40B4-BE49-F238E27FC236}">
                <a16:creationId xmlns:a16="http://schemas.microsoft.com/office/drawing/2014/main" id="{111B4A49-B930-4A89-A1CD-6CA2B3D95AED}"/>
              </a:ext>
            </a:extLst>
          </p:cNvPr>
          <p:cNvSpPr txBox="1"/>
          <p:nvPr/>
        </p:nvSpPr>
        <p:spPr>
          <a:xfrm>
            <a:off x="10019443" y="5372672"/>
            <a:ext cx="71485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30.38</a:t>
            </a:r>
            <a:r>
              <a:rPr lang="en-US" sz="1800" spc="-4" dirty="0">
                <a:solidFill>
                  <a:srgbClr val="313A43">
                    <a:alpha val="100000"/>
                  </a:srgbClr>
                </a:solidFill>
                <a:latin typeface="Inter" panose="00000700000000000000" pitchFamily="2" charset="0"/>
              </a:rPr>
              <a:t>%</a:t>
            </a:r>
          </a:p>
        </p:txBody>
      </p:sp>
      <p:pic>
        <p:nvPicPr>
          <p:cNvPr id="89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6111240"/>
            <a:ext cx="4291906" cy="1146720"/>
          </a:xfrm>
          <a:prstGeom prst="rect">
            <a:avLst/>
          </a:prstGeom>
        </p:spPr>
      </p:pic>
      <p:sp>
        <p:nvSpPr>
          <p:cNvPr id="893" name="Label-3,0">
            <a:extLst>
              <a:ext uri="{FF2B5EF4-FFF2-40B4-BE49-F238E27FC236}">
                <a16:creationId xmlns:a16="http://schemas.microsoft.com/office/drawing/2014/main" id="{111B4A49-B930-4A89-A1CD-6CA2B3D95AED}"/>
              </a:ext>
            </a:extLst>
          </p:cNvPr>
          <p:cNvSpPr txBox="1"/>
          <p:nvPr/>
        </p:nvSpPr>
        <p:spPr>
          <a:xfrm>
            <a:off x="1131570" y="6500812"/>
            <a:ext cx="3852862"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90002003</a:t>
            </a:r>
          </a:p>
        </p:txBody>
      </p:sp>
      <p:pic>
        <p:nvPicPr>
          <p:cNvPr id="89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182362" y="6111240"/>
            <a:ext cx="4625281" cy="1146720"/>
          </a:xfrm>
          <a:prstGeom prst="rect">
            <a:avLst/>
          </a:prstGeom>
        </p:spPr>
      </p:pic>
      <p:sp>
        <p:nvSpPr>
          <p:cNvPr id="897" name="Label-3,1">
            <a:extLst>
              <a:ext uri="{FF2B5EF4-FFF2-40B4-BE49-F238E27FC236}">
                <a16:creationId xmlns:a16="http://schemas.microsoft.com/office/drawing/2014/main" id="{111B4A49-B930-4A89-A1CD-6CA2B3D95AED}"/>
              </a:ext>
            </a:extLst>
          </p:cNvPr>
          <p:cNvSpPr txBox="1"/>
          <p:nvPr/>
        </p:nvSpPr>
        <p:spPr>
          <a:xfrm>
            <a:off x="5410962" y="6500812"/>
            <a:ext cx="41862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Ezone</a:t>
            </a:r>
          </a:p>
        </p:txBody>
      </p:sp>
      <p:pic>
        <p:nvPicPr>
          <p:cNvPr id="89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790843" y="6111240"/>
            <a:ext cx="7587556" cy="1146720"/>
          </a:xfrm>
          <a:prstGeom prst="rect">
            <a:avLst/>
          </a:prstGeom>
        </p:spPr>
      </p:pic>
      <p:sp>
        <p:nvSpPr>
          <p:cNvPr id="901" name="Label-3,2">
            <a:extLst>
              <a:ext uri="{FF2B5EF4-FFF2-40B4-BE49-F238E27FC236}">
                <a16:creationId xmlns:a16="http://schemas.microsoft.com/office/drawing/2014/main" id="{111B4A49-B930-4A89-A1CD-6CA2B3D95AED}"/>
              </a:ext>
            </a:extLst>
          </p:cNvPr>
          <p:cNvSpPr txBox="1"/>
          <p:nvPr/>
        </p:nvSpPr>
        <p:spPr>
          <a:xfrm>
            <a:off x="10019443" y="6500812"/>
            <a:ext cx="71485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30.28</a:t>
            </a:r>
            <a:r>
              <a:rPr lang="en-US" sz="1800" spc="-4" dirty="0">
                <a:solidFill>
                  <a:srgbClr val="313A43">
                    <a:alpha val="100000"/>
                  </a:srgbClr>
                </a:solidFill>
                <a:latin typeface="Inter" panose="00000700000000000000" pitchFamily="2" charset="0"/>
              </a:rPr>
              <a:t>%</a:t>
            </a:r>
          </a:p>
        </p:txBody>
      </p:sp>
      <p:pic>
        <p:nvPicPr>
          <p:cNvPr id="90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7239381"/>
            <a:ext cx="4291906" cy="1146720"/>
          </a:xfrm>
          <a:prstGeom prst="rect">
            <a:avLst/>
          </a:prstGeom>
        </p:spPr>
      </p:pic>
      <p:sp>
        <p:nvSpPr>
          <p:cNvPr id="905" name="Label-4,0">
            <a:extLst>
              <a:ext uri="{FF2B5EF4-FFF2-40B4-BE49-F238E27FC236}">
                <a16:creationId xmlns:a16="http://schemas.microsoft.com/office/drawing/2014/main" id="{111B4A49-B930-4A89-A1CD-6CA2B3D95AED}"/>
              </a:ext>
            </a:extLst>
          </p:cNvPr>
          <p:cNvSpPr txBox="1"/>
          <p:nvPr/>
        </p:nvSpPr>
        <p:spPr>
          <a:xfrm>
            <a:off x="1131570" y="7628954"/>
            <a:ext cx="3852862"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90002002</a:t>
            </a:r>
            <a:endParaRPr lang="en-US" sz="1800" spc="-4" dirty="0">
              <a:solidFill>
                <a:srgbClr val="313A43">
                  <a:alpha val="100000"/>
                </a:srgbClr>
              </a:solidFill>
              <a:latin typeface="Inter" panose="00000700000000000000" pitchFamily="2" charset="0"/>
            </a:endParaRPr>
          </a:p>
        </p:txBody>
      </p:sp>
      <p:pic>
        <p:nvPicPr>
          <p:cNvPr id="90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182362" y="7239381"/>
            <a:ext cx="4625281" cy="1146720"/>
          </a:xfrm>
          <a:prstGeom prst="rect">
            <a:avLst/>
          </a:prstGeom>
        </p:spPr>
      </p:pic>
      <p:sp>
        <p:nvSpPr>
          <p:cNvPr id="909" name="Label-4,1">
            <a:extLst>
              <a:ext uri="{FF2B5EF4-FFF2-40B4-BE49-F238E27FC236}">
                <a16:creationId xmlns:a16="http://schemas.microsoft.com/office/drawing/2014/main" id="{111B4A49-B930-4A89-A1CD-6CA2B3D95AED}"/>
              </a:ext>
            </a:extLst>
          </p:cNvPr>
          <p:cNvSpPr txBox="1"/>
          <p:nvPr/>
        </p:nvSpPr>
        <p:spPr>
          <a:xfrm>
            <a:off x="5410962" y="7628954"/>
            <a:ext cx="41862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Croma</a:t>
            </a:r>
          </a:p>
        </p:txBody>
      </p:sp>
      <p:pic>
        <p:nvPicPr>
          <p:cNvPr id="91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790843" y="7239381"/>
            <a:ext cx="7587556" cy="1146720"/>
          </a:xfrm>
          <a:prstGeom prst="rect">
            <a:avLst/>
          </a:prstGeom>
        </p:spPr>
      </p:pic>
      <p:sp>
        <p:nvSpPr>
          <p:cNvPr id="913" name="Label-4,2">
            <a:extLst>
              <a:ext uri="{FF2B5EF4-FFF2-40B4-BE49-F238E27FC236}">
                <a16:creationId xmlns:a16="http://schemas.microsoft.com/office/drawing/2014/main" id="{111B4A49-B930-4A89-A1CD-6CA2B3D95AED}"/>
              </a:ext>
            </a:extLst>
          </p:cNvPr>
          <p:cNvSpPr txBox="1"/>
          <p:nvPr/>
        </p:nvSpPr>
        <p:spPr>
          <a:xfrm>
            <a:off x="10019443" y="7628954"/>
            <a:ext cx="71485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30.25</a:t>
            </a:r>
            <a:r>
              <a:rPr lang="en-US" sz="1800" spc="-4" dirty="0">
                <a:solidFill>
                  <a:srgbClr val="313A43">
                    <a:alpha val="100000"/>
                  </a:srgbClr>
                </a:solidFill>
                <a:latin typeface="Inter" panose="00000700000000000000" pitchFamily="2" charset="0"/>
              </a:rPr>
              <a:t>%</a:t>
            </a:r>
          </a:p>
        </p:txBody>
      </p:sp>
      <p:pic>
        <p:nvPicPr>
          <p:cNvPr id="91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902940" y="8367415"/>
            <a:ext cx="4291906" cy="1146720"/>
          </a:xfrm>
          <a:prstGeom prst="rect">
            <a:avLst/>
          </a:prstGeom>
        </p:spPr>
      </p:pic>
      <p:sp>
        <p:nvSpPr>
          <p:cNvPr id="917" name="Label-5,0">
            <a:extLst>
              <a:ext uri="{FF2B5EF4-FFF2-40B4-BE49-F238E27FC236}">
                <a16:creationId xmlns:a16="http://schemas.microsoft.com/office/drawing/2014/main" id="{111B4A49-B930-4A89-A1CD-6CA2B3D95AED}"/>
              </a:ext>
            </a:extLst>
          </p:cNvPr>
          <p:cNvSpPr txBox="1"/>
          <p:nvPr/>
        </p:nvSpPr>
        <p:spPr>
          <a:xfrm>
            <a:off x="1131570" y="8757094"/>
            <a:ext cx="3852862"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90002016</a:t>
            </a:r>
            <a:endParaRPr lang="en-US" sz="1800" spc="-4" dirty="0">
              <a:solidFill>
                <a:srgbClr val="313A43">
                  <a:alpha val="100000"/>
                </a:srgbClr>
              </a:solidFill>
              <a:latin typeface="Inter" panose="00000700000000000000" pitchFamily="2" charset="0"/>
            </a:endParaRPr>
          </a:p>
        </p:txBody>
      </p:sp>
      <p:pic>
        <p:nvPicPr>
          <p:cNvPr id="91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5182344" y="8367415"/>
            <a:ext cx="4625281" cy="1146720"/>
          </a:xfrm>
          <a:prstGeom prst="rect">
            <a:avLst/>
          </a:prstGeom>
        </p:spPr>
      </p:pic>
      <p:sp>
        <p:nvSpPr>
          <p:cNvPr id="921" name="Label-5,1">
            <a:extLst>
              <a:ext uri="{FF2B5EF4-FFF2-40B4-BE49-F238E27FC236}">
                <a16:creationId xmlns:a16="http://schemas.microsoft.com/office/drawing/2014/main" id="{111B4A49-B930-4A89-A1CD-6CA2B3D95AED}"/>
              </a:ext>
            </a:extLst>
          </p:cNvPr>
          <p:cNvSpPr txBox="1"/>
          <p:nvPr/>
        </p:nvSpPr>
        <p:spPr>
          <a:xfrm>
            <a:off x="5410962" y="8757094"/>
            <a:ext cx="41862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Amazon</a:t>
            </a:r>
          </a:p>
        </p:txBody>
      </p:sp>
      <p:pic>
        <p:nvPicPr>
          <p:cNvPr id="92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2">
            <a:alphaModFix/>
          </a:blip>
          <a:stretch/>
        </p:blipFill>
        <p:spPr>
          <a:xfrm>
            <a:off x="9790805" y="8367415"/>
            <a:ext cx="7587556" cy="1146720"/>
          </a:xfrm>
          <a:prstGeom prst="rect">
            <a:avLst/>
          </a:prstGeom>
        </p:spPr>
      </p:pic>
      <p:sp>
        <p:nvSpPr>
          <p:cNvPr id="925" name="Label-5,2">
            <a:extLst>
              <a:ext uri="{FF2B5EF4-FFF2-40B4-BE49-F238E27FC236}">
                <a16:creationId xmlns:a16="http://schemas.microsoft.com/office/drawing/2014/main" id="{111B4A49-B930-4A89-A1CD-6CA2B3D95AED}"/>
              </a:ext>
            </a:extLst>
          </p:cNvPr>
          <p:cNvSpPr txBox="1"/>
          <p:nvPr/>
        </p:nvSpPr>
        <p:spPr>
          <a:xfrm>
            <a:off x="10019443" y="8757094"/>
            <a:ext cx="7148512"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30.33</a:t>
            </a:r>
            <a:r>
              <a:rPr lang="en-US" sz="1800" spc="-4" dirty="0">
                <a:solidFill>
                  <a:srgbClr val="313A43">
                    <a:alpha val="100000"/>
                  </a:srgbClr>
                </a:solidFill>
                <a:latin typeface="Inter" panose="00000700000000000000" pitchFamily="2" charset="0"/>
              </a:rPr>
              <a:t>%</a:t>
            </a:r>
          </a:p>
        </p:txBody>
      </p:sp>
      <p:sp>
        <p:nvSpPr>
          <p:cNvPr id="927" name="Click here to edit title-472">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Top Customers by Discount for FY 2021</a:t>
            </a:r>
          </a:p>
        </p:txBody>
      </p:sp>
      <p:sp>
        <p:nvSpPr>
          <p:cNvPr id="929" name="Click here to edit subtitle-455">
            <a:extLst>
              <a:ext uri="{FF2B5EF4-FFF2-40B4-BE49-F238E27FC236}">
                <a16:creationId xmlns:a16="http://schemas.microsoft.com/office/drawing/2014/main" id="{111B4A49-B930-4A89-A1CD-6CA2B3D95AED}"/>
              </a:ext>
            </a:extLst>
          </p:cNvPr>
          <p:cNvSpPr txBox="1"/>
          <p:nvPr/>
        </p:nvSpPr>
        <p:spPr>
          <a:xfrm>
            <a:off x="762000" y="1409700"/>
            <a:ext cx="13254038" cy="790575"/>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 detailed report showcasing the top 5 customers who benefited from discounts in the Indian market during fiscal year 2021.</a:t>
            </a:r>
          </a:p>
        </p:txBody>
      </p:sp>
    </p:spTree>
    <p:extLst>
      <p:ext uri="{BB962C8B-B14F-4D97-AF65-F5344CB8AC3E}">
        <p14:creationId xmlns:p14="http://schemas.microsoft.com/office/powerpoint/2010/main" val="364804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6225D-464F-756C-6C37-2A0BFEB647E7}"/>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F78E3CE2-B0FD-64ED-8F06-4B30ACFBD918}"/>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7639E3E0-8882-192D-0922-912D2EF7C3A3}"/>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F9E0382A-7D28-0A6B-94BE-C16252DD1819}"/>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3CFE3FE0-9C80-7020-52AD-13A5223EE0FC}"/>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2881D1E4-CFBD-A64B-FA85-30384D8DC047}"/>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942D0AB2-0551-0DB7-87C4-14EB1717987E}"/>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D3F0FD0E-DB28-DCF6-0117-AAF06251DC66}"/>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F36DBCDA-F6D4-ABF4-2C24-225918D53F3F}"/>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3" name="Picture 2">
            <a:extLst>
              <a:ext uri="{FF2B5EF4-FFF2-40B4-BE49-F238E27FC236}">
                <a16:creationId xmlns:a16="http://schemas.microsoft.com/office/drawing/2014/main" id="{3D5D45DC-021B-D88B-E73D-D450AA139D85}"/>
              </a:ext>
            </a:extLst>
          </p:cNvPr>
          <p:cNvPicPr>
            <a:picLocks noChangeAspect="1"/>
          </p:cNvPicPr>
          <p:nvPr/>
        </p:nvPicPr>
        <p:blipFill>
          <a:blip r:embed="rId4"/>
          <a:stretch>
            <a:fillRect/>
          </a:stretch>
        </p:blipFill>
        <p:spPr>
          <a:xfrm>
            <a:off x="762000" y="2986853"/>
            <a:ext cx="7779482" cy="5630674"/>
          </a:xfrm>
          <a:prstGeom prst="rect">
            <a:avLst/>
          </a:prstGeom>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4E044785-BE62-960D-54C0-37F8265B71C9}"/>
              </a:ext>
            </a:extLst>
          </p:cNvPr>
          <p:cNvPicPr>
            <a:picLocks noChangeAspect="1"/>
          </p:cNvPicPr>
          <p:nvPr/>
        </p:nvPicPr>
        <p:blipFill>
          <a:blip r:embed="rId5"/>
          <a:stretch>
            <a:fillRect/>
          </a:stretch>
        </p:blipFill>
        <p:spPr>
          <a:xfrm>
            <a:off x="10065564" y="3715948"/>
            <a:ext cx="7900947" cy="360791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84081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9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93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9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626519"/>
            <a:ext cx="4493865" cy="849511"/>
          </a:xfrm>
          <a:prstGeom prst="rect">
            <a:avLst/>
          </a:prstGeom>
        </p:spPr>
      </p:pic>
      <p:sp>
        <p:nvSpPr>
          <p:cNvPr id="938" name="text-0,0">
            <a:extLst>
              <a:ext uri="{FF2B5EF4-FFF2-40B4-BE49-F238E27FC236}">
                <a16:creationId xmlns:a16="http://schemas.microsoft.com/office/drawing/2014/main" id="{111B4A49-B930-4A89-A1CD-6CA2B3D95AED}"/>
              </a:ext>
            </a:extLst>
          </p:cNvPr>
          <p:cNvSpPr txBox="1"/>
          <p:nvPr/>
        </p:nvSpPr>
        <p:spPr>
          <a:xfrm>
            <a:off x="2648712" y="2878074"/>
            <a:ext cx="9858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Month</a:t>
            </a:r>
          </a:p>
        </p:txBody>
      </p:sp>
      <p:pic>
        <p:nvPicPr>
          <p:cNvPr id="94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346948" y="2626519"/>
            <a:ext cx="3827115" cy="849511"/>
          </a:xfrm>
          <a:prstGeom prst="rect">
            <a:avLst/>
          </a:prstGeom>
        </p:spPr>
      </p:pic>
      <p:sp>
        <p:nvSpPr>
          <p:cNvPr id="942" name="text-0,1">
            <a:extLst>
              <a:ext uri="{FF2B5EF4-FFF2-40B4-BE49-F238E27FC236}">
                <a16:creationId xmlns:a16="http://schemas.microsoft.com/office/drawing/2014/main" id="{111B4A49-B930-4A89-A1CD-6CA2B3D95AED}"/>
              </a:ext>
            </a:extLst>
          </p:cNvPr>
          <p:cNvSpPr txBox="1"/>
          <p:nvPr/>
        </p:nvSpPr>
        <p:spPr>
          <a:xfrm>
            <a:off x="6763512" y="2878074"/>
            <a:ext cx="9858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Year</a:t>
            </a:r>
          </a:p>
        </p:txBody>
      </p:sp>
      <p:pic>
        <p:nvPicPr>
          <p:cNvPr id="9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132540" y="2626519"/>
            <a:ext cx="8275290" cy="849511"/>
          </a:xfrm>
          <a:prstGeom prst="rect">
            <a:avLst/>
          </a:prstGeom>
        </p:spPr>
      </p:pic>
      <p:sp>
        <p:nvSpPr>
          <p:cNvPr id="946" name="text-0,2">
            <a:extLst>
              <a:ext uri="{FF2B5EF4-FFF2-40B4-BE49-F238E27FC236}">
                <a16:creationId xmlns:a16="http://schemas.microsoft.com/office/drawing/2014/main" id="{111B4A49-B930-4A89-A1CD-6CA2B3D95AED}"/>
              </a:ext>
            </a:extLst>
          </p:cNvPr>
          <p:cNvSpPr txBox="1"/>
          <p:nvPr/>
        </p:nvSpPr>
        <p:spPr>
          <a:xfrm>
            <a:off x="11936920" y="2878074"/>
            <a:ext cx="265271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313A43">
                    <a:alpha val="100000"/>
                  </a:srgbClr>
                </a:solidFill>
                <a:latin typeface="Lexend Medium" panose="00000700000000000000" pitchFamily="2" charset="0"/>
              </a:rPr>
              <a:t>Gross Sales Amount</a:t>
            </a:r>
          </a:p>
        </p:txBody>
      </p:sp>
      <p:pic>
        <p:nvPicPr>
          <p:cNvPr id="94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40" y="3449538"/>
            <a:ext cx="4463356" cy="832396"/>
          </a:xfrm>
          <a:prstGeom prst="rect">
            <a:avLst/>
          </a:prstGeom>
        </p:spPr>
      </p:pic>
      <p:sp>
        <p:nvSpPr>
          <p:cNvPr id="950" name="Label-1,0">
            <a:extLst>
              <a:ext uri="{FF2B5EF4-FFF2-40B4-BE49-F238E27FC236}">
                <a16:creationId xmlns:a16="http://schemas.microsoft.com/office/drawing/2014/main" id="{111B4A49-B930-4A89-A1CD-6CA2B3D95AED}"/>
              </a:ext>
            </a:extLst>
          </p:cNvPr>
          <p:cNvSpPr txBox="1"/>
          <p:nvPr/>
        </p:nvSpPr>
        <p:spPr>
          <a:xfrm>
            <a:off x="1131570" y="3685794"/>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January</a:t>
            </a:r>
          </a:p>
        </p:txBody>
      </p:sp>
      <p:pic>
        <p:nvPicPr>
          <p:cNvPr id="9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48" y="3449538"/>
            <a:ext cx="3796606" cy="832396"/>
          </a:xfrm>
          <a:prstGeom prst="rect">
            <a:avLst/>
          </a:prstGeom>
        </p:spPr>
      </p:pic>
      <p:sp>
        <p:nvSpPr>
          <p:cNvPr id="954" name="Label-1,1">
            <a:extLst>
              <a:ext uri="{FF2B5EF4-FFF2-40B4-BE49-F238E27FC236}">
                <a16:creationId xmlns:a16="http://schemas.microsoft.com/office/drawing/2014/main" id="{111B4A49-B930-4A89-A1CD-6CA2B3D95AED}"/>
              </a:ext>
            </a:extLst>
          </p:cNvPr>
          <p:cNvSpPr txBox="1"/>
          <p:nvPr/>
        </p:nvSpPr>
        <p:spPr>
          <a:xfrm>
            <a:off x="5575554" y="3685794"/>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9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40" y="3449538"/>
            <a:ext cx="8244781" cy="832396"/>
          </a:xfrm>
          <a:prstGeom prst="rect">
            <a:avLst/>
          </a:prstGeom>
        </p:spPr>
      </p:pic>
      <p:sp>
        <p:nvSpPr>
          <p:cNvPr id="958" name="Label-1,2">
            <a:extLst>
              <a:ext uri="{FF2B5EF4-FFF2-40B4-BE49-F238E27FC236}">
                <a16:creationId xmlns:a16="http://schemas.microsoft.com/office/drawing/2014/main" id="{111B4A49-B930-4A89-A1CD-6CA2B3D95AED}"/>
              </a:ext>
            </a:extLst>
          </p:cNvPr>
          <p:cNvSpPr txBox="1"/>
          <p:nvPr/>
        </p:nvSpPr>
        <p:spPr>
          <a:xfrm>
            <a:off x="9361170" y="3685794"/>
            <a:ext cx="7805738" cy="329001"/>
          </a:xfrm>
          <a:prstGeom prst="rect">
            <a:avLst/>
          </a:prstGeom>
          <a:noFill/>
        </p:spPr>
        <p:txBody>
          <a:bodyPr vertOverflow="clip" horzOverflow="clip" wrap="square" lIns="0" tIns="0" rIns="0" bIns="0" rtlCol="0" anchor="t">
            <a:spAutoFit/>
          </a:bodyPr>
          <a:lstStyle>
            <a:defPPr>
              <a:defRPr lang="en-US"/>
            </a:defPPr>
            <a:lvl1pPr algn="ctr">
              <a:lnSpc>
                <a:spcPts val="2808"/>
              </a:lnSpc>
              <a:defRPr spc="-4">
                <a:solidFill>
                  <a:srgbClr val="313A43">
                    <a:alpha val="100000"/>
                  </a:srgbClr>
                </a:solidFill>
                <a:latin typeface="Inter" panose="00000700000000000000" pitchFamily="2" charset="0"/>
              </a:defRPr>
            </a:lvl1pPr>
          </a:lstStyle>
          <a:p>
            <a:r>
              <a:rPr lang="en-US" dirty="0"/>
              <a:t>$</a:t>
            </a:r>
            <a:r>
              <a:rPr lang="en-IN" dirty="0"/>
              <a:t>9584951.94</a:t>
            </a:r>
          </a:p>
        </p:txBody>
      </p:sp>
      <p:pic>
        <p:nvPicPr>
          <p:cNvPr id="9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4271010"/>
            <a:ext cx="4463356" cy="832396"/>
          </a:xfrm>
          <a:prstGeom prst="rect">
            <a:avLst/>
          </a:prstGeom>
        </p:spPr>
      </p:pic>
      <p:sp>
        <p:nvSpPr>
          <p:cNvPr id="962" name="Label-2,0">
            <a:extLst>
              <a:ext uri="{FF2B5EF4-FFF2-40B4-BE49-F238E27FC236}">
                <a16:creationId xmlns:a16="http://schemas.microsoft.com/office/drawing/2014/main" id="{111B4A49-B930-4A89-A1CD-6CA2B3D95AED}"/>
              </a:ext>
            </a:extLst>
          </p:cNvPr>
          <p:cNvSpPr txBox="1"/>
          <p:nvPr/>
        </p:nvSpPr>
        <p:spPr>
          <a:xfrm>
            <a:off x="1131570" y="4507230"/>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February</a:t>
            </a:r>
          </a:p>
        </p:txBody>
      </p:sp>
      <p:pic>
        <p:nvPicPr>
          <p:cNvPr id="9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4271010"/>
            <a:ext cx="3796606" cy="832396"/>
          </a:xfrm>
          <a:prstGeom prst="rect">
            <a:avLst/>
          </a:prstGeom>
        </p:spPr>
      </p:pic>
      <p:sp>
        <p:nvSpPr>
          <p:cNvPr id="966" name="Label-2,1">
            <a:extLst>
              <a:ext uri="{FF2B5EF4-FFF2-40B4-BE49-F238E27FC236}">
                <a16:creationId xmlns:a16="http://schemas.microsoft.com/office/drawing/2014/main" id="{111B4A49-B930-4A89-A1CD-6CA2B3D95AED}"/>
              </a:ext>
            </a:extLst>
          </p:cNvPr>
          <p:cNvSpPr txBox="1"/>
          <p:nvPr/>
        </p:nvSpPr>
        <p:spPr>
          <a:xfrm>
            <a:off x="5575554" y="4507230"/>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9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4271010"/>
            <a:ext cx="8244781" cy="832396"/>
          </a:xfrm>
          <a:prstGeom prst="rect">
            <a:avLst/>
          </a:prstGeom>
        </p:spPr>
      </p:pic>
      <p:sp>
        <p:nvSpPr>
          <p:cNvPr id="970" name="Label-2,2">
            <a:extLst>
              <a:ext uri="{FF2B5EF4-FFF2-40B4-BE49-F238E27FC236}">
                <a16:creationId xmlns:a16="http://schemas.microsoft.com/office/drawing/2014/main" id="{111B4A49-B930-4A89-A1CD-6CA2B3D95AED}"/>
              </a:ext>
            </a:extLst>
          </p:cNvPr>
          <p:cNvSpPr txBox="1"/>
          <p:nvPr/>
        </p:nvSpPr>
        <p:spPr>
          <a:xfrm>
            <a:off x="9361170" y="4507230"/>
            <a:ext cx="7805738" cy="329001"/>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t>
            </a:r>
            <a:r>
              <a:rPr lang="en-IN" spc="-4" dirty="0">
                <a:solidFill>
                  <a:srgbClr val="313A43">
                    <a:alpha val="100000"/>
                  </a:srgbClr>
                </a:solidFill>
                <a:latin typeface="Inter" panose="00000700000000000000" pitchFamily="2" charset="0"/>
              </a:rPr>
              <a:t>8083995.55</a:t>
            </a:r>
          </a:p>
        </p:txBody>
      </p:sp>
      <p:pic>
        <p:nvPicPr>
          <p:cNvPr id="97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5092446"/>
            <a:ext cx="4463356" cy="832396"/>
          </a:xfrm>
          <a:prstGeom prst="rect">
            <a:avLst/>
          </a:prstGeom>
        </p:spPr>
      </p:pic>
      <p:sp>
        <p:nvSpPr>
          <p:cNvPr id="974" name="Label-3,0">
            <a:extLst>
              <a:ext uri="{FF2B5EF4-FFF2-40B4-BE49-F238E27FC236}">
                <a16:creationId xmlns:a16="http://schemas.microsoft.com/office/drawing/2014/main" id="{111B4A49-B930-4A89-A1CD-6CA2B3D95AED}"/>
              </a:ext>
            </a:extLst>
          </p:cNvPr>
          <p:cNvSpPr txBox="1"/>
          <p:nvPr/>
        </p:nvSpPr>
        <p:spPr>
          <a:xfrm>
            <a:off x="1131570" y="5328666"/>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March</a:t>
            </a:r>
          </a:p>
        </p:txBody>
      </p:sp>
      <p:pic>
        <p:nvPicPr>
          <p:cNvPr id="97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5092446"/>
            <a:ext cx="3796606" cy="832396"/>
          </a:xfrm>
          <a:prstGeom prst="rect">
            <a:avLst/>
          </a:prstGeom>
        </p:spPr>
      </p:pic>
      <p:sp>
        <p:nvSpPr>
          <p:cNvPr id="978" name="Label-3,1">
            <a:extLst>
              <a:ext uri="{FF2B5EF4-FFF2-40B4-BE49-F238E27FC236}">
                <a16:creationId xmlns:a16="http://schemas.microsoft.com/office/drawing/2014/main" id="{111B4A49-B930-4A89-A1CD-6CA2B3D95AED}"/>
              </a:ext>
            </a:extLst>
          </p:cNvPr>
          <p:cNvSpPr txBox="1"/>
          <p:nvPr/>
        </p:nvSpPr>
        <p:spPr>
          <a:xfrm>
            <a:off x="5575554" y="5328666"/>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9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5092446"/>
            <a:ext cx="8244781" cy="832396"/>
          </a:xfrm>
          <a:prstGeom prst="rect">
            <a:avLst/>
          </a:prstGeom>
        </p:spPr>
      </p:pic>
      <p:sp>
        <p:nvSpPr>
          <p:cNvPr id="982" name="Label-3,2">
            <a:extLst>
              <a:ext uri="{FF2B5EF4-FFF2-40B4-BE49-F238E27FC236}">
                <a16:creationId xmlns:a16="http://schemas.microsoft.com/office/drawing/2014/main" id="{111B4A49-B930-4A89-A1CD-6CA2B3D95AED}"/>
              </a:ext>
            </a:extLst>
          </p:cNvPr>
          <p:cNvSpPr txBox="1"/>
          <p:nvPr/>
        </p:nvSpPr>
        <p:spPr>
          <a:xfrm>
            <a:off x="9361170" y="5328666"/>
            <a:ext cx="7805738" cy="329001"/>
          </a:xfrm>
          <a:prstGeom prst="rect">
            <a:avLst/>
          </a:prstGeom>
          <a:noFill/>
        </p:spPr>
        <p:txBody>
          <a:bodyPr vertOverflow="clip" horzOverflow="clip" wrap="square" lIns="0" tIns="0" rIns="0" bIns="0" rtlCol="0" anchor="t">
            <a:spAutoFit/>
          </a:bodyPr>
          <a:lstStyle>
            <a:defPPr>
              <a:defRPr lang="en-US"/>
            </a:defPPr>
            <a:lvl1pPr algn="ctr">
              <a:lnSpc>
                <a:spcPts val="2808"/>
              </a:lnSpc>
              <a:defRPr spc="-4">
                <a:solidFill>
                  <a:srgbClr val="313A43">
                    <a:alpha val="100000"/>
                  </a:srgbClr>
                </a:solidFill>
                <a:latin typeface="Inter" panose="00000700000000000000" pitchFamily="2" charset="0"/>
              </a:defRPr>
            </a:lvl1pPr>
          </a:lstStyle>
          <a:p>
            <a:r>
              <a:rPr lang="en-US" dirty="0"/>
              <a:t>$</a:t>
            </a:r>
            <a:r>
              <a:rPr lang="en-IN" dirty="0"/>
              <a:t>766976.45</a:t>
            </a:r>
          </a:p>
        </p:txBody>
      </p:sp>
      <p:pic>
        <p:nvPicPr>
          <p:cNvPr id="98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5913882"/>
            <a:ext cx="4463356" cy="832396"/>
          </a:xfrm>
          <a:prstGeom prst="rect">
            <a:avLst/>
          </a:prstGeom>
        </p:spPr>
      </p:pic>
      <p:sp>
        <p:nvSpPr>
          <p:cNvPr id="986" name="Label-4,0">
            <a:extLst>
              <a:ext uri="{FF2B5EF4-FFF2-40B4-BE49-F238E27FC236}">
                <a16:creationId xmlns:a16="http://schemas.microsoft.com/office/drawing/2014/main" id="{111B4A49-B930-4A89-A1CD-6CA2B3D95AED}"/>
              </a:ext>
            </a:extLst>
          </p:cNvPr>
          <p:cNvSpPr txBox="1"/>
          <p:nvPr/>
        </p:nvSpPr>
        <p:spPr>
          <a:xfrm>
            <a:off x="1131570" y="6150102"/>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April</a:t>
            </a:r>
          </a:p>
        </p:txBody>
      </p:sp>
      <p:pic>
        <p:nvPicPr>
          <p:cNvPr id="98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5913882"/>
            <a:ext cx="3796606" cy="832396"/>
          </a:xfrm>
          <a:prstGeom prst="rect">
            <a:avLst/>
          </a:prstGeom>
        </p:spPr>
      </p:pic>
      <p:sp>
        <p:nvSpPr>
          <p:cNvPr id="990" name="Label-4,1">
            <a:extLst>
              <a:ext uri="{FF2B5EF4-FFF2-40B4-BE49-F238E27FC236}">
                <a16:creationId xmlns:a16="http://schemas.microsoft.com/office/drawing/2014/main" id="{111B4A49-B930-4A89-A1CD-6CA2B3D95AED}"/>
              </a:ext>
            </a:extLst>
          </p:cNvPr>
          <p:cNvSpPr txBox="1"/>
          <p:nvPr/>
        </p:nvSpPr>
        <p:spPr>
          <a:xfrm>
            <a:off x="5575554" y="6150102"/>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99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5913882"/>
            <a:ext cx="8244781" cy="832396"/>
          </a:xfrm>
          <a:prstGeom prst="rect">
            <a:avLst/>
          </a:prstGeom>
        </p:spPr>
      </p:pic>
      <p:sp>
        <p:nvSpPr>
          <p:cNvPr id="994" name="Label-4,2">
            <a:extLst>
              <a:ext uri="{FF2B5EF4-FFF2-40B4-BE49-F238E27FC236}">
                <a16:creationId xmlns:a16="http://schemas.microsoft.com/office/drawing/2014/main" id="{111B4A49-B930-4A89-A1CD-6CA2B3D95AED}"/>
              </a:ext>
            </a:extLst>
          </p:cNvPr>
          <p:cNvSpPr txBox="1"/>
          <p:nvPr/>
        </p:nvSpPr>
        <p:spPr>
          <a:xfrm>
            <a:off x="9361170" y="6150102"/>
            <a:ext cx="7805738" cy="329001"/>
          </a:xfrm>
          <a:prstGeom prst="rect">
            <a:avLst/>
          </a:prstGeom>
          <a:noFill/>
        </p:spPr>
        <p:txBody>
          <a:bodyPr vertOverflow="clip" horzOverflow="clip" wrap="square" lIns="0" tIns="0" rIns="0" bIns="0" rtlCol="0" anchor="t">
            <a:spAutoFit/>
          </a:bodyPr>
          <a:lstStyle>
            <a:defPPr>
              <a:defRPr lang="en-US"/>
            </a:defPPr>
            <a:lvl1pPr algn="ctr">
              <a:lnSpc>
                <a:spcPts val="2808"/>
              </a:lnSpc>
              <a:defRPr spc="-4">
                <a:solidFill>
                  <a:srgbClr val="313A43">
                    <a:alpha val="100000"/>
                  </a:srgbClr>
                </a:solidFill>
                <a:latin typeface="Inter" panose="00000700000000000000" pitchFamily="2" charset="0"/>
              </a:defRPr>
            </a:lvl1pPr>
          </a:lstStyle>
          <a:p>
            <a:r>
              <a:rPr lang="en-US" dirty="0"/>
              <a:t>$</a:t>
            </a:r>
            <a:r>
              <a:rPr lang="en-IN" dirty="0"/>
              <a:t>800071.95</a:t>
            </a:r>
          </a:p>
        </p:txBody>
      </p:sp>
      <p:pic>
        <p:nvPicPr>
          <p:cNvPr id="99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6735223"/>
            <a:ext cx="4463356" cy="832396"/>
          </a:xfrm>
          <a:prstGeom prst="rect">
            <a:avLst/>
          </a:prstGeom>
        </p:spPr>
      </p:pic>
      <p:sp>
        <p:nvSpPr>
          <p:cNvPr id="998" name="Label-5,0">
            <a:extLst>
              <a:ext uri="{FF2B5EF4-FFF2-40B4-BE49-F238E27FC236}">
                <a16:creationId xmlns:a16="http://schemas.microsoft.com/office/drawing/2014/main" id="{111B4A49-B930-4A89-A1CD-6CA2B3D95AED}"/>
              </a:ext>
            </a:extLst>
          </p:cNvPr>
          <p:cNvSpPr txBox="1"/>
          <p:nvPr/>
        </p:nvSpPr>
        <p:spPr>
          <a:xfrm>
            <a:off x="1131570" y="6971443"/>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May</a:t>
            </a:r>
          </a:p>
        </p:txBody>
      </p:sp>
      <p:pic>
        <p:nvPicPr>
          <p:cNvPr id="10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6735223"/>
            <a:ext cx="3796606" cy="832396"/>
          </a:xfrm>
          <a:prstGeom prst="rect">
            <a:avLst/>
          </a:prstGeom>
        </p:spPr>
      </p:pic>
      <p:sp>
        <p:nvSpPr>
          <p:cNvPr id="1002" name="Label-5,1">
            <a:extLst>
              <a:ext uri="{FF2B5EF4-FFF2-40B4-BE49-F238E27FC236}">
                <a16:creationId xmlns:a16="http://schemas.microsoft.com/office/drawing/2014/main" id="{111B4A49-B930-4A89-A1CD-6CA2B3D95AED}"/>
              </a:ext>
            </a:extLst>
          </p:cNvPr>
          <p:cNvSpPr txBox="1"/>
          <p:nvPr/>
        </p:nvSpPr>
        <p:spPr>
          <a:xfrm>
            <a:off x="5575554" y="6971443"/>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10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6735223"/>
            <a:ext cx="8244781" cy="832396"/>
          </a:xfrm>
          <a:prstGeom prst="rect">
            <a:avLst/>
          </a:prstGeom>
        </p:spPr>
      </p:pic>
      <p:sp>
        <p:nvSpPr>
          <p:cNvPr id="1006" name="Label-5,2">
            <a:extLst>
              <a:ext uri="{FF2B5EF4-FFF2-40B4-BE49-F238E27FC236}">
                <a16:creationId xmlns:a16="http://schemas.microsoft.com/office/drawing/2014/main" id="{111B4A49-B930-4A89-A1CD-6CA2B3D95AED}"/>
              </a:ext>
            </a:extLst>
          </p:cNvPr>
          <p:cNvSpPr txBox="1"/>
          <p:nvPr/>
        </p:nvSpPr>
        <p:spPr>
          <a:xfrm>
            <a:off x="9361170" y="6971443"/>
            <a:ext cx="7805738" cy="329001"/>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t>
            </a:r>
            <a:r>
              <a:rPr lang="en-IN" spc="-4" dirty="0">
                <a:solidFill>
                  <a:srgbClr val="313A43">
                    <a:alpha val="100000"/>
                  </a:srgbClr>
                </a:solidFill>
                <a:latin typeface="Inter" panose="00000700000000000000" pitchFamily="2" charset="0"/>
              </a:rPr>
              <a:t>1586964.48</a:t>
            </a:r>
          </a:p>
        </p:txBody>
      </p:sp>
      <p:pic>
        <p:nvPicPr>
          <p:cNvPr id="100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7556659"/>
            <a:ext cx="4463356" cy="832396"/>
          </a:xfrm>
          <a:prstGeom prst="rect">
            <a:avLst/>
          </a:prstGeom>
        </p:spPr>
      </p:pic>
      <p:sp>
        <p:nvSpPr>
          <p:cNvPr id="1010" name="Label-6,0">
            <a:extLst>
              <a:ext uri="{FF2B5EF4-FFF2-40B4-BE49-F238E27FC236}">
                <a16:creationId xmlns:a16="http://schemas.microsoft.com/office/drawing/2014/main" id="{111B4A49-B930-4A89-A1CD-6CA2B3D95AED}"/>
              </a:ext>
            </a:extLst>
          </p:cNvPr>
          <p:cNvSpPr txBox="1"/>
          <p:nvPr/>
        </p:nvSpPr>
        <p:spPr>
          <a:xfrm>
            <a:off x="1131570" y="7792879"/>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June</a:t>
            </a:r>
          </a:p>
        </p:txBody>
      </p:sp>
      <p:pic>
        <p:nvPicPr>
          <p:cNvPr id="101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7556659"/>
            <a:ext cx="3796606" cy="832396"/>
          </a:xfrm>
          <a:prstGeom prst="rect">
            <a:avLst/>
          </a:prstGeom>
        </p:spPr>
      </p:pic>
      <p:sp>
        <p:nvSpPr>
          <p:cNvPr id="1014" name="Label-6,1">
            <a:extLst>
              <a:ext uri="{FF2B5EF4-FFF2-40B4-BE49-F238E27FC236}">
                <a16:creationId xmlns:a16="http://schemas.microsoft.com/office/drawing/2014/main" id="{111B4A49-B930-4A89-A1CD-6CA2B3D95AED}"/>
              </a:ext>
            </a:extLst>
          </p:cNvPr>
          <p:cNvSpPr txBox="1"/>
          <p:nvPr/>
        </p:nvSpPr>
        <p:spPr>
          <a:xfrm>
            <a:off x="5575554" y="7792879"/>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10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7556659"/>
            <a:ext cx="8244781" cy="832396"/>
          </a:xfrm>
          <a:prstGeom prst="rect">
            <a:avLst/>
          </a:prstGeom>
        </p:spPr>
      </p:pic>
      <p:sp>
        <p:nvSpPr>
          <p:cNvPr id="1018" name="Label-6,2">
            <a:extLst>
              <a:ext uri="{FF2B5EF4-FFF2-40B4-BE49-F238E27FC236}">
                <a16:creationId xmlns:a16="http://schemas.microsoft.com/office/drawing/2014/main" id="{111B4A49-B930-4A89-A1CD-6CA2B3D95AED}"/>
              </a:ext>
            </a:extLst>
          </p:cNvPr>
          <p:cNvSpPr txBox="1"/>
          <p:nvPr/>
        </p:nvSpPr>
        <p:spPr>
          <a:xfrm>
            <a:off x="9361170" y="7792879"/>
            <a:ext cx="7805738" cy="329001"/>
          </a:xfrm>
          <a:prstGeom prst="rect">
            <a:avLst/>
          </a:prstGeom>
          <a:noFill/>
        </p:spPr>
        <p:txBody>
          <a:bodyPr vertOverflow="clip" horzOverflow="clip" wrap="square" lIns="0" tIns="0" rIns="0" bIns="0" rtlCol="0" anchor="t">
            <a:spAutoFit/>
          </a:bodyPr>
          <a:lstStyle>
            <a:defPPr>
              <a:defRPr lang="en-US"/>
            </a:defPPr>
            <a:lvl1pPr algn="ctr">
              <a:lnSpc>
                <a:spcPts val="2808"/>
              </a:lnSpc>
              <a:defRPr spc="-4">
                <a:solidFill>
                  <a:srgbClr val="313A43">
                    <a:alpha val="100000"/>
                  </a:srgbClr>
                </a:solidFill>
                <a:latin typeface="Inter" panose="00000700000000000000" pitchFamily="2" charset="0"/>
              </a:defRPr>
            </a:lvl1pPr>
          </a:lstStyle>
          <a:p>
            <a:r>
              <a:rPr lang="en-US" dirty="0"/>
              <a:t>$</a:t>
            </a:r>
            <a:r>
              <a:rPr lang="en-IN" dirty="0"/>
              <a:t>3429736.57</a:t>
            </a:r>
          </a:p>
        </p:txBody>
      </p:sp>
      <p:pic>
        <p:nvPicPr>
          <p:cNvPr id="10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02970" y="8378095"/>
            <a:ext cx="4463356" cy="832396"/>
          </a:xfrm>
          <a:prstGeom prst="rect">
            <a:avLst/>
          </a:prstGeom>
        </p:spPr>
      </p:pic>
      <p:sp>
        <p:nvSpPr>
          <p:cNvPr id="1022" name="Label-7,0">
            <a:extLst>
              <a:ext uri="{FF2B5EF4-FFF2-40B4-BE49-F238E27FC236}">
                <a16:creationId xmlns:a16="http://schemas.microsoft.com/office/drawing/2014/main" id="{111B4A49-B930-4A89-A1CD-6CA2B3D95AED}"/>
              </a:ext>
            </a:extLst>
          </p:cNvPr>
          <p:cNvSpPr txBox="1"/>
          <p:nvPr/>
        </p:nvSpPr>
        <p:spPr>
          <a:xfrm>
            <a:off x="1131570" y="8614315"/>
            <a:ext cx="4024312"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July</a:t>
            </a:r>
          </a:p>
        </p:txBody>
      </p:sp>
      <p:pic>
        <p:nvPicPr>
          <p:cNvPr id="102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5346954" y="8378095"/>
            <a:ext cx="3796606" cy="832396"/>
          </a:xfrm>
          <a:prstGeom prst="rect">
            <a:avLst/>
          </a:prstGeom>
        </p:spPr>
      </p:pic>
      <p:sp>
        <p:nvSpPr>
          <p:cNvPr id="1026" name="Label-7,1">
            <a:extLst>
              <a:ext uri="{FF2B5EF4-FFF2-40B4-BE49-F238E27FC236}">
                <a16:creationId xmlns:a16="http://schemas.microsoft.com/office/drawing/2014/main" id="{111B4A49-B930-4A89-A1CD-6CA2B3D95AED}"/>
              </a:ext>
            </a:extLst>
          </p:cNvPr>
          <p:cNvSpPr txBox="1"/>
          <p:nvPr/>
        </p:nvSpPr>
        <p:spPr>
          <a:xfrm>
            <a:off x="5575554" y="8614315"/>
            <a:ext cx="3357562"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2020</a:t>
            </a:r>
          </a:p>
        </p:txBody>
      </p:sp>
      <p:pic>
        <p:nvPicPr>
          <p:cNvPr id="102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9132570" y="8378095"/>
            <a:ext cx="8244781" cy="832396"/>
          </a:xfrm>
          <a:prstGeom prst="rect">
            <a:avLst/>
          </a:prstGeom>
        </p:spPr>
      </p:pic>
      <p:sp>
        <p:nvSpPr>
          <p:cNvPr id="1030" name="Label-7,2">
            <a:extLst>
              <a:ext uri="{FF2B5EF4-FFF2-40B4-BE49-F238E27FC236}">
                <a16:creationId xmlns:a16="http://schemas.microsoft.com/office/drawing/2014/main" id="{111B4A49-B930-4A89-A1CD-6CA2B3D95AED}"/>
              </a:ext>
            </a:extLst>
          </p:cNvPr>
          <p:cNvSpPr txBox="1"/>
          <p:nvPr/>
        </p:nvSpPr>
        <p:spPr>
          <a:xfrm>
            <a:off x="9361170" y="8614315"/>
            <a:ext cx="7805738" cy="329001"/>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t>
            </a:r>
            <a:r>
              <a:rPr lang="en-IN" spc="-4" dirty="0">
                <a:solidFill>
                  <a:srgbClr val="313A43">
                    <a:alpha val="100000"/>
                  </a:srgbClr>
                </a:solidFill>
                <a:latin typeface="Inter" panose="00000700000000000000" pitchFamily="2" charset="0"/>
              </a:rPr>
              <a:t>5151815.40</a:t>
            </a:r>
          </a:p>
        </p:txBody>
      </p:sp>
      <p:sp>
        <p:nvSpPr>
          <p:cNvPr id="1032" name="Click here to edit title-470">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Gross Sales Report for Atliq Exclusive</a:t>
            </a:r>
          </a:p>
        </p:txBody>
      </p:sp>
      <p:sp>
        <p:nvSpPr>
          <p:cNvPr id="1034" name="Click here to edit subtitle-446">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Monthly Sales Data</a:t>
            </a:r>
          </a:p>
        </p:txBody>
      </p:sp>
    </p:spTree>
    <p:extLst>
      <p:ext uri="{BB962C8B-B14F-4D97-AF65-F5344CB8AC3E}">
        <p14:creationId xmlns:p14="http://schemas.microsoft.com/office/powerpoint/2010/main" val="364804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B0B12-3A16-85A2-6D07-A4C6D8FAD320}"/>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93AE2BBD-379D-47C4-9BDD-4299339DDFAE}"/>
              </a:ext>
            </a:extLst>
          </p:cNvPr>
          <p:cNvPicPr>
            <a:picLocks noChangeAspect="1"/>
          </p:cNvPicPr>
          <p:nvPr/>
        </p:nvPicPr>
        <p:blipFill rotWithShape="1">
          <a:blip r:embed="rId2">
            <a:alphaModFix/>
          </a:blip>
          <a:stretch/>
        </p:blipFill>
        <p:spPr>
          <a:xfrm>
            <a:off x="0" y="-55418"/>
            <a:ext cx="18288000" cy="10287000"/>
          </a:xfrm>
          <a:prstGeom prst="rect">
            <a:avLst/>
          </a:prstGeom>
        </p:spPr>
      </p:pic>
      <p:pic>
        <p:nvPicPr>
          <p:cNvPr id="1335" name="Rect">
            <a:extLst>
              <a:ext uri="{FF2B5EF4-FFF2-40B4-BE49-F238E27FC236}">
                <a16:creationId xmlns:a16="http://schemas.microsoft.com/office/drawing/2014/main" id="{D7D65EB1-BC60-E6C2-06D9-D717BCA604B7}"/>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F72EB806-B6FF-7060-DCA6-36DC35126F89}"/>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096EC9B7-3445-FEF7-6B96-3B2194D7662F}"/>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3DF94A3F-8F82-49A6-FF82-7E0449774991}"/>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83ADDB70-7BC7-9DB4-52B1-0B684614509E}"/>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C7F3BC73-CCC6-FEBC-0DD2-C4C2F6225F7C}"/>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5BEC1CF6-87C2-7F50-8B7A-585CF4ACADFE}"/>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4" name="Picture 3">
            <a:extLst>
              <a:ext uri="{FF2B5EF4-FFF2-40B4-BE49-F238E27FC236}">
                <a16:creationId xmlns:a16="http://schemas.microsoft.com/office/drawing/2014/main" id="{4F411155-39F8-CF78-3BAB-D327C2E5EA3F}"/>
              </a:ext>
            </a:extLst>
          </p:cNvPr>
          <p:cNvPicPr>
            <a:picLocks noChangeAspect="1"/>
          </p:cNvPicPr>
          <p:nvPr/>
        </p:nvPicPr>
        <p:blipFill>
          <a:blip r:embed="rId4"/>
          <a:stretch>
            <a:fillRect/>
          </a:stretch>
        </p:blipFill>
        <p:spPr>
          <a:xfrm>
            <a:off x="761999" y="3348836"/>
            <a:ext cx="8672945" cy="4224644"/>
          </a:xfrm>
          <a:prstGeom prst="rect">
            <a:avLst/>
          </a:prstGeom>
          <a:effectLst>
            <a:outerShdw blurRad="50800" dist="38100" algn="l" rotWithShape="0">
              <a:prstClr val="black">
                <a:alpha val="40000"/>
              </a:prstClr>
            </a:outerShdw>
          </a:effectLst>
        </p:spPr>
      </p:pic>
      <p:pic>
        <p:nvPicPr>
          <p:cNvPr id="3" name="Picture 2">
            <a:extLst>
              <a:ext uri="{FF2B5EF4-FFF2-40B4-BE49-F238E27FC236}">
                <a16:creationId xmlns:a16="http://schemas.microsoft.com/office/drawing/2014/main" id="{A4F45F10-EA40-5DED-7890-B595B7FF5704}"/>
              </a:ext>
            </a:extLst>
          </p:cNvPr>
          <p:cNvPicPr>
            <a:picLocks noChangeAspect="1"/>
          </p:cNvPicPr>
          <p:nvPr/>
        </p:nvPicPr>
        <p:blipFill>
          <a:blip r:embed="rId5"/>
          <a:stretch>
            <a:fillRect/>
          </a:stretch>
        </p:blipFill>
        <p:spPr>
          <a:xfrm>
            <a:off x="12758256" y="1514405"/>
            <a:ext cx="3497157" cy="8717177"/>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5083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11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120" name="$50-0">
            <a:extLst>
              <a:ext uri="{FF2B5EF4-FFF2-40B4-BE49-F238E27FC236}">
                <a16:creationId xmlns:a16="http://schemas.microsoft.com/office/drawing/2014/main" id="{111B4A49-B930-4A89-A1CD-6CA2B3D95AED}"/>
              </a:ext>
            </a:extLst>
          </p:cNvPr>
          <p:cNvSpPr txBox="1"/>
          <p:nvPr/>
        </p:nvSpPr>
        <p:spPr>
          <a:xfrm>
            <a:off x="762000" y="4178618"/>
            <a:ext cx="382428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C7D9DF">
                    <a:alpha val="100000"/>
                  </a:srgbClr>
                </a:solidFill>
                <a:latin typeface="Lexend" panose="00000700000000000000" pitchFamily="2" charset="0"/>
              </a:rPr>
              <a:t>Q1 2020: 3.4M units</a:t>
            </a:r>
          </a:p>
        </p:txBody>
      </p:sp>
      <p:sp>
        <p:nvSpPr>
          <p:cNvPr id="1121" name="Primary Heading-0">
            <a:extLst>
              <a:ext uri="{FF2B5EF4-FFF2-40B4-BE49-F238E27FC236}">
                <a16:creationId xmlns:a16="http://schemas.microsoft.com/office/drawing/2014/main" id="{111B4A49-B930-4A89-A1CD-6CA2B3D95AED}"/>
              </a:ext>
            </a:extLst>
          </p:cNvPr>
          <p:cNvSpPr txBox="1"/>
          <p:nvPr/>
        </p:nvSpPr>
        <p:spPr>
          <a:xfrm>
            <a:off x="762000" y="2824162"/>
            <a:ext cx="3824288" cy="647700"/>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Q1 2020 shows a notable sales figure</a:t>
            </a:r>
          </a:p>
        </p:txBody>
      </p:sp>
      <p:sp>
        <p:nvSpPr>
          <p:cNvPr id="1123" name="Description of a primary heading-0">
            <a:extLst>
              <a:ext uri="{FF2B5EF4-FFF2-40B4-BE49-F238E27FC236}">
                <a16:creationId xmlns:a16="http://schemas.microsoft.com/office/drawing/2014/main" id="{111B4A49-B930-4A89-A1CD-6CA2B3D95AED}"/>
              </a:ext>
            </a:extLst>
          </p:cNvPr>
          <p:cNvSpPr txBox="1"/>
          <p:nvPr/>
        </p:nvSpPr>
        <p:spPr>
          <a:xfrm>
            <a:off x="762000" y="6526340"/>
            <a:ext cx="3824288" cy="215265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In the first quarter of 2020, a total of </a:t>
            </a:r>
            <a:r>
              <a:rPr lang="en-US" spc="-4" dirty="0">
                <a:solidFill>
                  <a:srgbClr val="313A43">
                    <a:alpha val="100000"/>
                  </a:srgbClr>
                </a:solidFill>
                <a:latin typeface="Inter" panose="00000700000000000000" pitchFamily="2" charset="0"/>
              </a:rPr>
              <a:t>3</a:t>
            </a:r>
            <a:r>
              <a:rPr lang="en-US" sz="1800" spc="-4" dirty="0">
                <a:solidFill>
                  <a:srgbClr val="313A43">
                    <a:alpha val="100000"/>
                  </a:srgbClr>
                </a:solidFill>
                <a:latin typeface="Inter" panose="00000700000000000000" pitchFamily="2" charset="0"/>
              </a:rPr>
              <a:t>.4M units were sold, indicating a strong start to the year. This data suggests effective marketing strategies in place during this period.</a:t>
            </a:r>
          </a:p>
        </p:txBody>
      </p:sp>
      <p:pic>
        <p:nvPicPr>
          <p:cNvPr id="11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654623"/>
            <a:ext cx="1133475" cy="28575"/>
          </a:xfrm>
          <a:prstGeom prst="rect">
            <a:avLst/>
          </a:prstGeom>
        </p:spPr>
      </p:pic>
      <p:pic>
        <p:nvPicPr>
          <p:cNvPr id="1127"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3654742"/>
            <a:ext cx="762000" cy="28575"/>
          </a:xfrm>
          <a:prstGeom prst="rect">
            <a:avLst/>
          </a:prstGeom>
        </p:spPr>
      </p:pic>
      <p:sp>
        <p:nvSpPr>
          <p:cNvPr id="1129" name="$50-1">
            <a:extLst>
              <a:ext uri="{FF2B5EF4-FFF2-40B4-BE49-F238E27FC236}">
                <a16:creationId xmlns:a16="http://schemas.microsoft.com/office/drawing/2014/main" id="{111B4A49-B930-4A89-A1CD-6CA2B3D95AED}"/>
              </a:ext>
            </a:extLst>
          </p:cNvPr>
          <p:cNvSpPr txBox="1"/>
          <p:nvPr/>
        </p:nvSpPr>
        <p:spPr>
          <a:xfrm>
            <a:off x="5086350" y="4176712"/>
            <a:ext cx="382428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6F7F96">
                    <a:alpha val="100000"/>
                  </a:srgbClr>
                </a:solidFill>
                <a:latin typeface="Lexend" panose="00000700000000000000" pitchFamily="2" charset="0"/>
              </a:rPr>
              <a:t>Q2 2020: 5.2M units</a:t>
            </a:r>
          </a:p>
        </p:txBody>
      </p:sp>
      <p:sp>
        <p:nvSpPr>
          <p:cNvPr id="1130" name="Primary Heading-1">
            <a:extLst>
              <a:ext uri="{FF2B5EF4-FFF2-40B4-BE49-F238E27FC236}">
                <a16:creationId xmlns:a16="http://schemas.microsoft.com/office/drawing/2014/main" id="{111B4A49-B930-4A89-A1CD-6CA2B3D95AED}"/>
              </a:ext>
            </a:extLst>
          </p:cNvPr>
          <p:cNvSpPr txBox="1"/>
          <p:nvPr/>
        </p:nvSpPr>
        <p:spPr>
          <a:xfrm>
            <a:off x="5086350" y="2824162"/>
            <a:ext cx="3824288"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Sales in Q2 2020</a:t>
            </a:r>
          </a:p>
        </p:txBody>
      </p:sp>
      <p:sp>
        <p:nvSpPr>
          <p:cNvPr id="1132" name="Description of a primary heading-1">
            <a:extLst>
              <a:ext uri="{FF2B5EF4-FFF2-40B4-BE49-F238E27FC236}">
                <a16:creationId xmlns:a16="http://schemas.microsoft.com/office/drawing/2014/main" id="{111B4A49-B930-4A89-A1CD-6CA2B3D95AED}"/>
              </a:ext>
            </a:extLst>
          </p:cNvPr>
          <p:cNvSpPr txBox="1"/>
          <p:nvPr/>
        </p:nvSpPr>
        <p:spPr>
          <a:xfrm>
            <a:off x="5086350" y="6524434"/>
            <a:ext cx="3824288" cy="2124364"/>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The second quarter saw a remarkable surge, with 5.2M units sold. This growth could be attributed to expanded distribution channels or the launch of a new product line</a:t>
            </a:r>
            <a:r>
              <a:rPr lang="en-US" dirty="0"/>
              <a:t>.</a:t>
            </a:r>
            <a:endParaRPr lang="en-US" sz="1800" spc="-4" dirty="0">
              <a:solidFill>
                <a:srgbClr val="313A43">
                  <a:alpha val="100000"/>
                </a:srgbClr>
              </a:solidFill>
              <a:latin typeface="Inter" panose="00000700000000000000" pitchFamily="2" charset="0"/>
            </a:endParaRPr>
          </a:p>
        </p:txBody>
      </p:sp>
      <p:pic>
        <p:nvPicPr>
          <p:cNvPr id="11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5086350" y="3652838"/>
            <a:ext cx="1133475" cy="28575"/>
          </a:xfrm>
          <a:prstGeom prst="rect">
            <a:avLst/>
          </a:prstGeom>
        </p:spPr>
      </p:pic>
      <p:pic>
        <p:nvPicPr>
          <p:cNvPr id="1136"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086350" y="3652838"/>
            <a:ext cx="762000" cy="28575"/>
          </a:xfrm>
          <a:prstGeom prst="rect">
            <a:avLst/>
          </a:prstGeom>
        </p:spPr>
      </p:pic>
      <p:sp>
        <p:nvSpPr>
          <p:cNvPr id="1138" name="$50-2">
            <a:extLst>
              <a:ext uri="{FF2B5EF4-FFF2-40B4-BE49-F238E27FC236}">
                <a16:creationId xmlns:a16="http://schemas.microsoft.com/office/drawing/2014/main" id="{111B4A49-B930-4A89-A1CD-6CA2B3D95AED}"/>
              </a:ext>
            </a:extLst>
          </p:cNvPr>
          <p:cNvSpPr txBox="1"/>
          <p:nvPr/>
        </p:nvSpPr>
        <p:spPr>
          <a:xfrm>
            <a:off x="9410700" y="4176712"/>
            <a:ext cx="382428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86ADBA">
                    <a:alpha val="100000"/>
                  </a:srgbClr>
                </a:solidFill>
                <a:latin typeface="Lexend" panose="00000700000000000000" pitchFamily="2" charset="0"/>
              </a:rPr>
              <a:t>Q3 2020: 8.4M units</a:t>
            </a:r>
          </a:p>
        </p:txBody>
      </p:sp>
      <p:sp>
        <p:nvSpPr>
          <p:cNvPr id="1139" name="Primary Heading-2">
            <a:extLst>
              <a:ext uri="{FF2B5EF4-FFF2-40B4-BE49-F238E27FC236}">
                <a16:creationId xmlns:a16="http://schemas.microsoft.com/office/drawing/2014/main" id="{111B4A49-B930-4A89-A1CD-6CA2B3D95AED}"/>
              </a:ext>
            </a:extLst>
          </p:cNvPr>
          <p:cNvSpPr txBox="1"/>
          <p:nvPr/>
        </p:nvSpPr>
        <p:spPr>
          <a:xfrm>
            <a:off x="9410700" y="2824162"/>
            <a:ext cx="3824288" cy="641201"/>
          </a:xfrm>
          <a:prstGeom prst="rect">
            <a:avLst/>
          </a:prstGeom>
          <a:noFill/>
        </p:spPr>
        <p:txBody>
          <a:bodyPr vertOverflow="clip" horzOverflow="clip" wrap="square" lIns="0" tIns="0" rIns="0" bIns="0" rtlCol="0" anchor="t">
            <a:spAutoFit/>
          </a:bodyPr>
          <a:lstStyle/>
          <a:p>
            <a:pPr>
              <a:lnSpc>
                <a:spcPts val="2520"/>
              </a:lnSpc>
            </a:pPr>
            <a:r>
              <a:rPr lang="en-US" sz="2100" dirty="0">
                <a:solidFill>
                  <a:srgbClr val="313A43">
                    <a:alpha val="100000"/>
                  </a:srgbClr>
                </a:solidFill>
                <a:latin typeface="Lexend Medium" panose="00000700000000000000" pitchFamily="2" charset="0"/>
              </a:rPr>
              <a:t>Sales peak in Q3 2020</a:t>
            </a:r>
          </a:p>
          <a:p>
            <a:pPr algn="l">
              <a:lnSpc>
                <a:spcPts val="2520"/>
              </a:lnSpc>
            </a:pPr>
            <a:endParaRPr lang="en-US" sz="2100" dirty="0">
              <a:solidFill>
                <a:srgbClr val="313A43">
                  <a:alpha val="100000"/>
                </a:srgbClr>
              </a:solidFill>
              <a:latin typeface="Lexend Medium" panose="00000700000000000000" pitchFamily="2" charset="0"/>
            </a:endParaRPr>
          </a:p>
        </p:txBody>
      </p:sp>
      <p:sp>
        <p:nvSpPr>
          <p:cNvPr id="1141" name="Description of a primary heading-2">
            <a:extLst>
              <a:ext uri="{FF2B5EF4-FFF2-40B4-BE49-F238E27FC236}">
                <a16:creationId xmlns:a16="http://schemas.microsoft.com/office/drawing/2014/main" id="{111B4A49-B930-4A89-A1CD-6CA2B3D95AED}"/>
              </a:ext>
            </a:extLst>
          </p:cNvPr>
          <p:cNvSpPr txBox="1"/>
          <p:nvPr/>
        </p:nvSpPr>
        <p:spPr>
          <a:xfrm>
            <a:off x="9410700" y="6524434"/>
            <a:ext cx="3824288" cy="2119939"/>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The third quarter recorded an impressive 8.4M units sold, marking the highest sales volume of the year. This spike could be attributed to seasonal demand or successful promotional campaigns.</a:t>
            </a:r>
          </a:p>
        </p:txBody>
      </p:sp>
      <p:pic>
        <p:nvPicPr>
          <p:cNvPr id="11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410700" y="3652838"/>
            <a:ext cx="1133475" cy="28575"/>
          </a:xfrm>
          <a:prstGeom prst="rect">
            <a:avLst/>
          </a:prstGeom>
        </p:spPr>
      </p:pic>
      <p:pic>
        <p:nvPicPr>
          <p:cNvPr id="1145"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410700" y="3652838"/>
            <a:ext cx="762000" cy="28575"/>
          </a:xfrm>
          <a:prstGeom prst="rect">
            <a:avLst/>
          </a:prstGeom>
        </p:spPr>
      </p:pic>
      <p:sp>
        <p:nvSpPr>
          <p:cNvPr id="1147" name="$50-3">
            <a:extLst>
              <a:ext uri="{FF2B5EF4-FFF2-40B4-BE49-F238E27FC236}">
                <a16:creationId xmlns:a16="http://schemas.microsoft.com/office/drawing/2014/main" id="{111B4A49-B930-4A89-A1CD-6CA2B3D95AED}"/>
              </a:ext>
            </a:extLst>
          </p:cNvPr>
          <p:cNvSpPr txBox="1"/>
          <p:nvPr/>
        </p:nvSpPr>
        <p:spPr>
          <a:xfrm>
            <a:off x="13735050" y="4176712"/>
            <a:ext cx="382428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434D5C">
                    <a:alpha val="100000"/>
                  </a:srgbClr>
                </a:solidFill>
                <a:latin typeface="Lexend" panose="00000700000000000000" pitchFamily="2" charset="0"/>
              </a:rPr>
              <a:t>Q4 2020: 3.7M units</a:t>
            </a:r>
          </a:p>
        </p:txBody>
      </p:sp>
      <p:sp>
        <p:nvSpPr>
          <p:cNvPr id="1148" name="Primary Heading-3">
            <a:extLst>
              <a:ext uri="{FF2B5EF4-FFF2-40B4-BE49-F238E27FC236}">
                <a16:creationId xmlns:a16="http://schemas.microsoft.com/office/drawing/2014/main" id="{111B4A49-B930-4A89-A1CD-6CA2B3D95AED}"/>
              </a:ext>
            </a:extLst>
          </p:cNvPr>
          <p:cNvSpPr txBox="1"/>
          <p:nvPr/>
        </p:nvSpPr>
        <p:spPr>
          <a:xfrm>
            <a:off x="13735050" y="2824162"/>
            <a:ext cx="3824288" cy="641201"/>
          </a:xfrm>
          <a:prstGeom prst="rect">
            <a:avLst/>
          </a:prstGeom>
          <a:noFill/>
        </p:spPr>
        <p:txBody>
          <a:bodyPr vertOverflow="clip" horzOverflow="clip" wrap="square" lIns="0" tIns="0" rIns="0" bIns="0" rtlCol="0" anchor="t">
            <a:spAutoFit/>
          </a:bodyPr>
          <a:lstStyle/>
          <a:p>
            <a:pPr>
              <a:lnSpc>
                <a:spcPts val="2520"/>
              </a:lnSpc>
            </a:pPr>
            <a:r>
              <a:rPr lang="en-US" sz="2100" dirty="0">
                <a:solidFill>
                  <a:srgbClr val="313A43">
                    <a:alpha val="100000"/>
                  </a:srgbClr>
                </a:solidFill>
                <a:latin typeface="Lexend Medium" panose="00000700000000000000" pitchFamily="2" charset="0"/>
              </a:rPr>
              <a:t>Sales drop in Q4 2020</a:t>
            </a:r>
          </a:p>
          <a:p>
            <a:pPr algn="l">
              <a:lnSpc>
                <a:spcPts val="2520"/>
              </a:lnSpc>
            </a:pPr>
            <a:endParaRPr lang="en-US" sz="2100" dirty="0">
              <a:solidFill>
                <a:srgbClr val="313A43">
                  <a:alpha val="100000"/>
                </a:srgbClr>
              </a:solidFill>
              <a:latin typeface="Lexend Medium" panose="00000700000000000000" pitchFamily="2" charset="0"/>
            </a:endParaRPr>
          </a:p>
        </p:txBody>
      </p:sp>
      <p:sp>
        <p:nvSpPr>
          <p:cNvPr id="1150" name="Description of a primary heading-3">
            <a:extLst>
              <a:ext uri="{FF2B5EF4-FFF2-40B4-BE49-F238E27FC236}">
                <a16:creationId xmlns:a16="http://schemas.microsoft.com/office/drawing/2014/main" id="{111B4A49-B930-4A89-A1CD-6CA2B3D95AED}"/>
              </a:ext>
            </a:extLst>
          </p:cNvPr>
          <p:cNvSpPr txBox="1"/>
          <p:nvPr/>
        </p:nvSpPr>
        <p:spPr>
          <a:xfrm>
            <a:off x="13735050" y="6524434"/>
            <a:ext cx="3824288" cy="2479012"/>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Sales dipped to 3</a:t>
            </a:r>
            <a:r>
              <a:rPr lang="en-US" spc="-4" dirty="0">
                <a:solidFill>
                  <a:srgbClr val="313A43">
                    <a:alpha val="100000"/>
                  </a:srgbClr>
                </a:solidFill>
                <a:latin typeface="Inter" panose="00000700000000000000" pitchFamily="2" charset="0"/>
              </a:rPr>
              <a:t>.7M</a:t>
            </a:r>
            <a:r>
              <a:rPr lang="en-US" sz="1800" spc="-4" dirty="0">
                <a:solidFill>
                  <a:srgbClr val="313A43">
                    <a:alpha val="100000"/>
                  </a:srgbClr>
                </a:solidFill>
                <a:latin typeface="Inter" panose="00000700000000000000" pitchFamily="2" charset="0"/>
              </a:rPr>
              <a:t> units in the fourth quarter, which may indicate market saturation or the impact of external economic factors. Analyzing customer feedback during this time could provide insights for recovery.</a:t>
            </a:r>
          </a:p>
        </p:txBody>
      </p:sp>
      <p:pic>
        <p:nvPicPr>
          <p:cNvPr id="11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13735050" y="3652838"/>
            <a:ext cx="1133475" cy="28575"/>
          </a:xfrm>
          <a:prstGeom prst="rect">
            <a:avLst/>
          </a:prstGeom>
        </p:spPr>
      </p:pic>
      <p:pic>
        <p:nvPicPr>
          <p:cNvPr id="1154"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3735050" y="3652838"/>
            <a:ext cx="762000" cy="28575"/>
          </a:xfrm>
          <a:prstGeom prst="rect">
            <a:avLst/>
          </a:prstGeom>
        </p:spPr>
      </p:pic>
      <p:sp>
        <p:nvSpPr>
          <p:cNvPr id="1156" name="Click here to edit title-479">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Maximum Sold Quantity by Quarter</a:t>
            </a:r>
          </a:p>
        </p:txBody>
      </p:sp>
      <p:sp>
        <p:nvSpPr>
          <p:cNvPr id="1158" name="Click here to edit subtitle-455">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Analyzing the Total Sold Quantity by Quarter in 2020</a:t>
            </a:r>
          </a:p>
        </p:txBody>
      </p:sp>
    </p:spTree>
    <p:extLst>
      <p:ext uri="{BB962C8B-B14F-4D97-AF65-F5344CB8AC3E}">
        <p14:creationId xmlns:p14="http://schemas.microsoft.com/office/powerpoint/2010/main" val="364804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175" y="0"/>
            <a:ext cx="1647825" cy="2181225"/>
          </a:xfrm>
          <a:prstGeom prst="rect">
            <a:avLst/>
          </a:prstGeom>
        </p:spPr>
      </p:pic>
      <p:pic>
        <p:nvPicPr>
          <p:cNvPr id="31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771584"/>
            <a:ext cx="419100" cy="419100"/>
          </a:xfrm>
          <a:prstGeom prst="rect">
            <a:avLst/>
          </a:prstGeom>
        </p:spPr>
      </p:pic>
      <p:sp>
        <p:nvSpPr>
          <p:cNvPr id="321" name="-0">
            <a:extLst>
              <a:ext uri="{FF2B5EF4-FFF2-40B4-BE49-F238E27FC236}">
                <a16:creationId xmlns:a16="http://schemas.microsoft.com/office/drawing/2014/main" id="{111B4A49-B930-4A89-A1CD-6CA2B3D95AED}"/>
              </a:ext>
            </a:extLst>
          </p:cNvPr>
          <p:cNvSpPr txBox="1"/>
          <p:nvPr/>
        </p:nvSpPr>
        <p:spPr>
          <a:xfrm>
            <a:off x="835533" y="2816066"/>
            <a:ext cx="30956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000000">
                    <a:alpha val="100000"/>
                  </a:srgbClr>
                </a:solidFill>
                <a:latin typeface="Lexend" panose="00000700000000000000" pitchFamily="2" charset="0"/>
              </a:rPr>
              <a:t>01</a:t>
            </a:r>
          </a:p>
        </p:txBody>
      </p:sp>
      <p:sp>
        <p:nvSpPr>
          <p:cNvPr id="323" name="Primary Heading-0">
            <a:extLst>
              <a:ext uri="{FF2B5EF4-FFF2-40B4-BE49-F238E27FC236}">
                <a16:creationId xmlns:a16="http://schemas.microsoft.com/office/drawing/2014/main" id="{111B4A49-B930-4A89-A1CD-6CA2B3D95AED}"/>
              </a:ext>
            </a:extLst>
          </p:cNvPr>
          <p:cNvSpPr txBox="1"/>
          <p:nvPr/>
        </p:nvSpPr>
        <p:spPr>
          <a:xfrm>
            <a:off x="1363980" y="2771584"/>
            <a:ext cx="7548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Company Overview</a:t>
            </a:r>
          </a:p>
        </p:txBody>
      </p:sp>
      <p:sp>
        <p:nvSpPr>
          <p:cNvPr id="325" name="Description of a primary heading-0">
            <a:extLst>
              <a:ext uri="{FF2B5EF4-FFF2-40B4-BE49-F238E27FC236}">
                <a16:creationId xmlns:a16="http://schemas.microsoft.com/office/drawing/2014/main" id="{111B4A49-B930-4A89-A1CD-6CA2B3D95AED}"/>
              </a:ext>
            </a:extLst>
          </p:cNvPr>
          <p:cNvSpPr txBox="1"/>
          <p:nvPr/>
        </p:nvSpPr>
        <p:spPr>
          <a:xfrm>
            <a:off x="1363980" y="3167824"/>
            <a:ext cx="7548562" cy="1438275"/>
          </a:xfrm>
          <a:prstGeom prst="rect">
            <a:avLst/>
          </a:prstGeom>
          <a:noFill/>
        </p:spPr>
        <p:txBody>
          <a:bodyPr vertOverflow="clip" horzOverflow="clip" wrap="square" lIns="0" tIns="0" rIns="0" bIns="0" rtlCol="0" anchor="t">
            <a:spAutoFit/>
          </a:bodyPr>
          <a:lstStyle/>
          <a:p>
            <a:pPr algn="l">
              <a:lnSpc>
                <a:spcPts val="2808"/>
              </a:lnSpc>
            </a:pPr>
            <a:r>
              <a:rPr lang="en-US" sz="1800" spc="-4" dirty="0" err="1">
                <a:solidFill>
                  <a:srgbClr val="313A43">
                    <a:alpha val="100000"/>
                  </a:srgbClr>
                </a:solidFill>
                <a:latin typeface="Inter" panose="00000700000000000000" pitchFamily="2" charset="0"/>
              </a:rPr>
              <a:t>Atliq</a:t>
            </a:r>
            <a:r>
              <a:rPr lang="en-US" sz="1800" spc="-4" dirty="0">
                <a:solidFill>
                  <a:srgbClr val="313A43">
                    <a:alpha val="100000"/>
                  </a:srgbClr>
                </a:solidFill>
                <a:latin typeface="Inter" panose="00000700000000000000" pitchFamily="2" charset="0"/>
              </a:rPr>
              <a:t> </a:t>
            </a:r>
            <a:r>
              <a:rPr lang="en-US" sz="1800" spc="-4" dirty="0" err="1">
                <a:solidFill>
                  <a:srgbClr val="313A43">
                    <a:alpha val="100000"/>
                  </a:srgbClr>
                </a:solidFill>
                <a:latin typeface="Inter" panose="00000700000000000000" pitchFamily="2" charset="0"/>
              </a:rPr>
              <a:t>Hardwares</a:t>
            </a:r>
            <a:r>
              <a:rPr lang="en-US" sz="1800" spc="-4" dirty="0">
                <a:solidFill>
                  <a:srgbClr val="313A43">
                    <a:alpha val="100000"/>
                  </a:srgbClr>
                </a:solidFill>
                <a:latin typeface="Inter" panose="00000700000000000000" pitchFamily="2" charset="0"/>
              </a:rPr>
              <a:t> stands as a prominent producer of computer hardware in India, recognized for its innovative solutions and quality products. The company has successfully expanded its reach into international markets, establishing a strong global presence.</a:t>
            </a:r>
          </a:p>
        </p:txBody>
      </p:sp>
      <p:pic>
        <p:nvPicPr>
          <p:cNvPr id="3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4784693"/>
            <a:ext cx="419100" cy="419100"/>
          </a:xfrm>
          <a:prstGeom prst="rect">
            <a:avLst/>
          </a:prstGeom>
        </p:spPr>
      </p:pic>
      <p:sp>
        <p:nvSpPr>
          <p:cNvPr id="329" name="-1">
            <a:extLst>
              <a:ext uri="{FF2B5EF4-FFF2-40B4-BE49-F238E27FC236}">
                <a16:creationId xmlns:a16="http://schemas.microsoft.com/office/drawing/2014/main" id="{111B4A49-B930-4A89-A1CD-6CA2B3D95AED}"/>
              </a:ext>
            </a:extLst>
          </p:cNvPr>
          <p:cNvSpPr txBox="1"/>
          <p:nvPr/>
        </p:nvSpPr>
        <p:spPr>
          <a:xfrm>
            <a:off x="837057" y="4829175"/>
            <a:ext cx="300038"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FFFFFF">
                    <a:alpha val="100000"/>
                  </a:srgbClr>
                </a:solidFill>
                <a:latin typeface="Lexend" panose="00000700000000000000" pitchFamily="2" charset="0"/>
              </a:rPr>
              <a:t>02</a:t>
            </a:r>
          </a:p>
        </p:txBody>
      </p:sp>
      <p:sp>
        <p:nvSpPr>
          <p:cNvPr id="331" name="Primary Heading-1">
            <a:extLst>
              <a:ext uri="{FF2B5EF4-FFF2-40B4-BE49-F238E27FC236}">
                <a16:creationId xmlns:a16="http://schemas.microsoft.com/office/drawing/2014/main" id="{111B4A49-B930-4A89-A1CD-6CA2B3D95AED}"/>
              </a:ext>
            </a:extLst>
          </p:cNvPr>
          <p:cNvSpPr txBox="1"/>
          <p:nvPr/>
        </p:nvSpPr>
        <p:spPr>
          <a:xfrm>
            <a:off x="1363980" y="4784693"/>
            <a:ext cx="7548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Insights Needed</a:t>
            </a:r>
          </a:p>
        </p:txBody>
      </p:sp>
      <p:sp>
        <p:nvSpPr>
          <p:cNvPr id="333" name="Description of a primary heading-1">
            <a:extLst>
              <a:ext uri="{FF2B5EF4-FFF2-40B4-BE49-F238E27FC236}">
                <a16:creationId xmlns:a16="http://schemas.microsoft.com/office/drawing/2014/main" id="{111B4A49-B930-4A89-A1CD-6CA2B3D95AED}"/>
              </a:ext>
            </a:extLst>
          </p:cNvPr>
          <p:cNvSpPr txBox="1"/>
          <p:nvPr/>
        </p:nvSpPr>
        <p:spPr>
          <a:xfrm>
            <a:off x="1363980" y="5180933"/>
            <a:ext cx="7548562" cy="1438275"/>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The management team at Atliq Hardwares has identified a critical gap in their decision-making process. They require enhanced insights to enable swift, data-informed decisions that can drive the company’s strategic initiatives and operational efficiency.</a:t>
            </a:r>
          </a:p>
        </p:txBody>
      </p:sp>
      <p:pic>
        <p:nvPicPr>
          <p:cNvPr id="33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62000" y="6797802"/>
            <a:ext cx="419100" cy="419100"/>
          </a:xfrm>
          <a:prstGeom prst="rect">
            <a:avLst/>
          </a:prstGeom>
        </p:spPr>
      </p:pic>
      <p:sp>
        <p:nvSpPr>
          <p:cNvPr id="337" name="-2">
            <a:extLst>
              <a:ext uri="{FF2B5EF4-FFF2-40B4-BE49-F238E27FC236}">
                <a16:creationId xmlns:a16="http://schemas.microsoft.com/office/drawing/2014/main" id="{111B4A49-B930-4A89-A1CD-6CA2B3D95AED}"/>
              </a:ext>
            </a:extLst>
          </p:cNvPr>
          <p:cNvSpPr txBox="1"/>
          <p:nvPr/>
        </p:nvSpPr>
        <p:spPr>
          <a:xfrm>
            <a:off x="832294" y="6842284"/>
            <a:ext cx="30956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000000">
                    <a:alpha val="100000"/>
                  </a:srgbClr>
                </a:solidFill>
                <a:latin typeface="Lexend" panose="00000700000000000000" pitchFamily="2" charset="0"/>
              </a:rPr>
              <a:t>03</a:t>
            </a:r>
          </a:p>
        </p:txBody>
      </p:sp>
      <p:sp>
        <p:nvSpPr>
          <p:cNvPr id="339" name="Primary Heading-2">
            <a:extLst>
              <a:ext uri="{FF2B5EF4-FFF2-40B4-BE49-F238E27FC236}">
                <a16:creationId xmlns:a16="http://schemas.microsoft.com/office/drawing/2014/main" id="{111B4A49-B930-4A89-A1CD-6CA2B3D95AED}"/>
              </a:ext>
            </a:extLst>
          </p:cNvPr>
          <p:cNvSpPr txBox="1"/>
          <p:nvPr/>
        </p:nvSpPr>
        <p:spPr>
          <a:xfrm>
            <a:off x="1363980" y="6797802"/>
            <a:ext cx="7548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Expansion Plans for Data Analytics Team</a:t>
            </a:r>
          </a:p>
        </p:txBody>
      </p:sp>
      <p:sp>
        <p:nvSpPr>
          <p:cNvPr id="341" name="Description of a primary heading-2">
            <a:extLst>
              <a:ext uri="{FF2B5EF4-FFF2-40B4-BE49-F238E27FC236}">
                <a16:creationId xmlns:a16="http://schemas.microsoft.com/office/drawing/2014/main" id="{111B4A49-B930-4A89-A1CD-6CA2B3D95AED}"/>
              </a:ext>
            </a:extLst>
          </p:cNvPr>
          <p:cNvSpPr txBox="1"/>
          <p:nvPr/>
        </p:nvSpPr>
        <p:spPr>
          <a:xfrm>
            <a:off x="1363980" y="7194042"/>
            <a:ext cx="7548562" cy="1438275"/>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In response to the identified need, Atliq Hardwares plans to expand its data analytics team significantly. This growth is aimed at equipping the company with the analytical capabilities necessary to leverage data for competitive advantage.</a:t>
            </a:r>
          </a:p>
        </p:txBody>
      </p:sp>
      <p:pic>
        <p:nvPicPr>
          <p:cNvPr id="3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410700" y="2771584"/>
            <a:ext cx="419100" cy="419100"/>
          </a:xfrm>
          <a:prstGeom prst="rect">
            <a:avLst/>
          </a:prstGeom>
        </p:spPr>
      </p:pic>
      <p:sp>
        <p:nvSpPr>
          <p:cNvPr id="345" name="-3">
            <a:extLst>
              <a:ext uri="{FF2B5EF4-FFF2-40B4-BE49-F238E27FC236}">
                <a16:creationId xmlns:a16="http://schemas.microsoft.com/office/drawing/2014/main" id="{111B4A49-B930-4A89-A1CD-6CA2B3D95AED}"/>
              </a:ext>
            </a:extLst>
          </p:cNvPr>
          <p:cNvSpPr txBox="1"/>
          <p:nvPr/>
        </p:nvSpPr>
        <p:spPr>
          <a:xfrm>
            <a:off x="9473089" y="2816066"/>
            <a:ext cx="32861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FFFFFF">
                    <a:alpha val="100000"/>
                  </a:srgbClr>
                </a:solidFill>
                <a:latin typeface="Lexend" panose="00000700000000000000" pitchFamily="2" charset="0"/>
              </a:rPr>
              <a:t>04</a:t>
            </a:r>
          </a:p>
        </p:txBody>
      </p:sp>
      <p:sp>
        <p:nvSpPr>
          <p:cNvPr id="347" name="Primary Heading-3">
            <a:extLst>
              <a:ext uri="{FF2B5EF4-FFF2-40B4-BE49-F238E27FC236}">
                <a16:creationId xmlns:a16="http://schemas.microsoft.com/office/drawing/2014/main" id="{111B4A49-B930-4A89-A1CD-6CA2B3D95AED}"/>
              </a:ext>
            </a:extLst>
          </p:cNvPr>
          <p:cNvSpPr txBox="1"/>
          <p:nvPr/>
        </p:nvSpPr>
        <p:spPr>
          <a:xfrm>
            <a:off x="10012680" y="2771584"/>
            <a:ext cx="7548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Hiring Criteria</a:t>
            </a:r>
          </a:p>
        </p:txBody>
      </p:sp>
      <p:sp>
        <p:nvSpPr>
          <p:cNvPr id="349" name="Description of a primary heading-3">
            <a:extLst>
              <a:ext uri="{FF2B5EF4-FFF2-40B4-BE49-F238E27FC236}">
                <a16:creationId xmlns:a16="http://schemas.microsoft.com/office/drawing/2014/main" id="{111B4A49-B930-4A89-A1CD-6CA2B3D95AED}"/>
              </a:ext>
            </a:extLst>
          </p:cNvPr>
          <p:cNvSpPr txBox="1"/>
          <p:nvPr/>
        </p:nvSpPr>
        <p:spPr>
          <a:xfrm>
            <a:off x="10012680" y="3167824"/>
            <a:ext cx="7548562" cy="179070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Tony Sharma, the Director of Data Analytics, is looking to recruit junior data analysts who possess a balanced skill set. Candidates must demonstrate strong technical expertise in data analysis tools and programming, alongside essential soft skills such as communication and teamwork.</a:t>
            </a:r>
          </a:p>
        </p:txBody>
      </p:sp>
      <p:pic>
        <p:nvPicPr>
          <p:cNvPr id="35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410700" y="5141214"/>
            <a:ext cx="419100" cy="419100"/>
          </a:xfrm>
          <a:prstGeom prst="rect">
            <a:avLst/>
          </a:prstGeom>
        </p:spPr>
      </p:pic>
      <p:sp>
        <p:nvSpPr>
          <p:cNvPr id="353" name="-4">
            <a:extLst>
              <a:ext uri="{FF2B5EF4-FFF2-40B4-BE49-F238E27FC236}">
                <a16:creationId xmlns:a16="http://schemas.microsoft.com/office/drawing/2014/main" id="{111B4A49-B930-4A89-A1CD-6CA2B3D95AED}"/>
              </a:ext>
            </a:extLst>
          </p:cNvPr>
          <p:cNvSpPr txBox="1"/>
          <p:nvPr/>
        </p:nvSpPr>
        <p:spPr>
          <a:xfrm>
            <a:off x="9480328" y="5185791"/>
            <a:ext cx="30956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FFFFFF">
                    <a:alpha val="100000"/>
                  </a:srgbClr>
                </a:solidFill>
                <a:latin typeface="Lexend" panose="00000700000000000000" pitchFamily="2" charset="0"/>
              </a:rPr>
              <a:t>05</a:t>
            </a:r>
          </a:p>
        </p:txBody>
      </p:sp>
      <p:sp>
        <p:nvSpPr>
          <p:cNvPr id="355" name="Primary Heading-4">
            <a:extLst>
              <a:ext uri="{FF2B5EF4-FFF2-40B4-BE49-F238E27FC236}">
                <a16:creationId xmlns:a16="http://schemas.microsoft.com/office/drawing/2014/main" id="{111B4A49-B930-4A89-A1CD-6CA2B3D95AED}"/>
              </a:ext>
            </a:extLst>
          </p:cNvPr>
          <p:cNvSpPr txBox="1"/>
          <p:nvPr/>
        </p:nvSpPr>
        <p:spPr>
          <a:xfrm>
            <a:off x="10012680" y="5141214"/>
            <a:ext cx="7548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SQL Challenge for Assessing Skills</a:t>
            </a:r>
          </a:p>
        </p:txBody>
      </p:sp>
      <p:sp>
        <p:nvSpPr>
          <p:cNvPr id="357" name="Description of a primary heading-4">
            <a:extLst>
              <a:ext uri="{FF2B5EF4-FFF2-40B4-BE49-F238E27FC236}">
                <a16:creationId xmlns:a16="http://schemas.microsoft.com/office/drawing/2014/main" id="{111B4A49-B930-4A89-A1CD-6CA2B3D95AED}"/>
              </a:ext>
            </a:extLst>
          </p:cNvPr>
          <p:cNvSpPr txBox="1"/>
          <p:nvPr/>
        </p:nvSpPr>
        <p:spPr>
          <a:xfrm>
            <a:off x="10012680" y="5537454"/>
            <a:ext cx="7548562" cy="179070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To effectively evaluate potential hires, Tony Sharma has devised a SQL challenge. This practical assessment will not only test candidates' technical abilities in SQL but also provide insights into their problem-solving approaches and soft skills during collaborative tasks.</a:t>
            </a:r>
          </a:p>
        </p:txBody>
      </p:sp>
      <p:sp>
        <p:nvSpPr>
          <p:cNvPr id="359" name="Click here to edit title-452">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Introduction to Atliq Hardwares</a:t>
            </a:r>
          </a:p>
        </p:txBody>
      </p:sp>
    </p:spTree>
    <p:extLst>
      <p:ext uri="{BB962C8B-B14F-4D97-AF65-F5344CB8AC3E}">
        <p14:creationId xmlns:p14="http://schemas.microsoft.com/office/powerpoint/2010/main" val="364804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59762-B1CB-6C29-07DA-E0A46B039A85}"/>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B1128104-E14A-C987-A262-32BADED1A09E}"/>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1B497AE4-60DE-B8CA-E7ED-6DBA1787A63D}"/>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A21DFA97-CDE2-34B6-C6A2-9ADDF51C1642}"/>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F08CA9EC-EAF9-257E-F193-61128A3FD7EE}"/>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CF75E3D0-5F72-2915-7422-3D4C3B05F077}"/>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8FDE3D5C-51C1-2A2E-EB33-5F3E3DE3E491}"/>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F4D4A973-6AD1-2015-C472-AC483CF6C7E7}"/>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713BA13C-9990-73E7-01D1-2A8C5D5DC454}"/>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5" name="Picture 4">
            <a:extLst>
              <a:ext uri="{FF2B5EF4-FFF2-40B4-BE49-F238E27FC236}">
                <a16:creationId xmlns:a16="http://schemas.microsoft.com/office/drawing/2014/main" id="{05ED8C29-9D5C-A67A-C336-D43DACD6C681}"/>
              </a:ext>
            </a:extLst>
          </p:cNvPr>
          <p:cNvPicPr>
            <a:picLocks noChangeAspect="1"/>
          </p:cNvPicPr>
          <p:nvPr/>
        </p:nvPicPr>
        <p:blipFill>
          <a:blip r:embed="rId4"/>
          <a:stretch>
            <a:fillRect/>
          </a:stretch>
        </p:blipFill>
        <p:spPr>
          <a:xfrm>
            <a:off x="10054908" y="3852094"/>
            <a:ext cx="7013118" cy="3479893"/>
          </a:xfrm>
          <a:prstGeom prst="rect">
            <a:avLst/>
          </a:prstGeom>
          <a:effectLst>
            <a:outerShdw blurRad="50800" dist="38100" algn="l" rotWithShape="0">
              <a:prstClr val="black">
                <a:alpha val="40000"/>
              </a:prstClr>
            </a:outerShdw>
          </a:effectLst>
        </p:spPr>
      </p:pic>
      <p:pic>
        <p:nvPicPr>
          <p:cNvPr id="11" name="Picture 10">
            <a:extLst>
              <a:ext uri="{FF2B5EF4-FFF2-40B4-BE49-F238E27FC236}">
                <a16:creationId xmlns:a16="http://schemas.microsoft.com/office/drawing/2014/main" id="{8FC8EB57-63FB-5445-0C88-B4F5D733AF22}"/>
              </a:ext>
            </a:extLst>
          </p:cNvPr>
          <p:cNvPicPr>
            <a:picLocks noChangeAspect="1"/>
          </p:cNvPicPr>
          <p:nvPr/>
        </p:nvPicPr>
        <p:blipFill>
          <a:blip r:embed="rId5"/>
          <a:stretch>
            <a:fillRect/>
          </a:stretch>
        </p:blipFill>
        <p:spPr>
          <a:xfrm>
            <a:off x="762000" y="2879029"/>
            <a:ext cx="6414655" cy="6684071"/>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65898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1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11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5" y="2362200"/>
            <a:ext cx="3657600" cy="3962400"/>
          </a:xfrm>
          <a:prstGeom prst="rect">
            <a:avLst/>
          </a:prstGeom>
        </p:spPr>
      </p:pic>
      <p:sp>
        <p:nvSpPr>
          <p:cNvPr id="1166" name="$50-0">
            <a:extLst>
              <a:ext uri="{FF2B5EF4-FFF2-40B4-BE49-F238E27FC236}">
                <a16:creationId xmlns:a16="http://schemas.microsoft.com/office/drawing/2014/main" id="{111B4A49-B930-4A89-A1CD-6CA2B3D95AED}"/>
              </a:ext>
            </a:extLst>
          </p:cNvPr>
          <p:cNvSpPr txBox="1"/>
          <p:nvPr/>
        </p:nvSpPr>
        <p:spPr>
          <a:xfrm>
            <a:off x="297085" y="3581305"/>
            <a:ext cx="3100388" cy="559449"/>
          </a:xfrm>
          <a:prstGeom prst="rect">
            <a:avLst/>
          </a:prstGeom>
          <a:noFill/>
        </p:spPr>
        <p:txBody>
          <a:bodyPr vertOverflow="clip" horzOverflow="clip" wrap="square" lIns="0" tIns="0" rIns="0" bIns="0" rtlCol="0" anchor="t">
            <a:spAutoFit/>
          </a:bodyPr>
          <a:lstStyle/>
          <a:p>
            <a:pPr algn="ctr">
              <a:lnSpc>
                <a:spcPts val="4562"/>
              </a:lnSpc>
            </a:pPr>
            <a:r>
              <a:rPr lang="en-US" sz="3802" b="1" dirty="0">
                <a:solidFill>
                  <a:srgbClr val="000000">
                    <a:alpha val="100000"/>
                  </a:srgbClr>
                </a:solidFill>
                <a:latin typeface="Lexend" panose="00000700000000000000" pitchFamily="2" charset="0"/>
              </a:rPr>
              <a:t>1.9billion</a:t>
            </a:r>
          </a:p>
        </p:txBody>
      </p:sp>
      <p:sp>
        <p:nvSpPr>
          <p:cNvPr id="1167" name="Primary Heading-0">
            <a:extLst>
              <a:ext uri="{FF2B5EF4-FFF2-40B4-BE49-F238E27FC236}">
                <a16:creationId xmlns:a16="http://schemas.microsoft.com/office/drawing/2014/main" id="{111B4A49-B930-4A89-A1CD-6CA2B3D95AED}"/>
              </a:ext>
            </a:extLst>
          </p:cNvPr>
          <p:cNvSpPr txBox="1"/>
          <p:nvPr/>
        </p:nvSpPr>
        <p:spPr>
          <a:xfrm>
            <a:off x="297085" y="4465415"/>
            <a:ext cx="3100388" cy="961802"/>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Retailer Channel generated the highest gross sales.</a:t>
            </a:r>
          </a:p>
        </p:txBody>
      </p:sp>
      <p:sp>
        <p:nvSpPr>
          <p:cNvPr id="1169" name="Description of a primary heading-0">
            <a:extLst>
              <a:ext uri="{FF2B5EF4-FFF2-40B4-BE49-F238E27FC236}">
                <a16:creationId xmlns:a16="http://schemas.microsoft.com/office/drawing/2014/main" id="{111B4A49-B930-4A89-A1CD-6CA2B3D95AED}"/>
              </a:ext>
            </a:extLst>
          </p:cNvPr>
          <p:cNvSpPr txBox="1"/>
          <p:nvPr/>
        </p:nvSpPr>
        <p:spPr>
          <a:xfrm>
            <a:off x="297180" y="6718773"/>
            <a:ext cx="3100388" cy="355623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Retailer channel contributed 1.9 </a:t>
            </a:r>
            <a:r>
              <a:rPr lang="en-US" spc="-4" dirty="0">
                <a:solidFill>
                  <a:srgbClr val="313A43">
                    <a:alpha val="100000"/>
                  </a:srgbClr>
                </a:solidFill>
                <a:latin typeface="Inter" panose="00000700000000000000" pitchFamily="2" charset="0"/>
              </a:rPr>
              <a:t>b</a:t>
            </a:r>
            <a:r>
              <a:rPr lang="en-US" sz="1800" spc="-4" dirty="0">
                <a:solidFill>
                  <a:srgbClr val="313A43">
                    <a:alpha val="100000"/>
                  </a:srgbClr>
                </a:solidFill>
                <a:latin typeface="Inter" panose="00000700000000000000" pitchFamily="2" charset="0"/>
              </a:rPr>
              <a:t>illion in gross sales, representing a significant portion of the overall sales figures for the fiscal year 2021. This channel's strong performance highlights its effectiveness in reaching customers and driving revenue.</a:t>
            </a:r>
          </a:p>
        </p:txBody>
      </p:sp>
      <p:pic>
        <p:nvPicPr>
          <p:cNvPr id="117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830299" y="2362200"/>
            <a:ext cx="3657600" cy="3962400"/>
          </a:xfrm>
          <a:prstGeom prst="rect">
            <a:avLst/>
          </a:prstGeom>
        </p:spPr>
      </p:pic>
      <p:sp>
        <p:nvSpPr>
          <p:cNvPr id="1173" name="$50-1">
            <a:extLst>
              <a:ext uri="{FF2B5EF4-FFF2-40B4-BE49-F238E27FC236}">
                <a16:creationId xmlns:a16="http://schemas.microsoft.com/office/drawing/2014/main" id="{111B4A49-B930-4A89-A1CD-6CA2B3D95AED}"/>
              </a:ext>
            </a:extLst>
          </p:cNvPr>
          <p:cNvSpPr txBox="1"/>
          <p:nvPr/>
        </p:nvSpPr>
        <p:spPr>
          <a:xfrm>
            <a:off x="7127479" y="3581305"/>
            <a:ext cx="3100388" cy="559449"/>
          </a:xfrm>
          <a:prstGeom prst="rect">
            <a:avLst/>
          </a:prstGeom>
          <a:noFill/>
        </p:spPr>
        <p:txBody>
          <a:bodyPr vertOverflow="clip" horzOverflow="clip" wrap="square" lIns="0" tIns="0" rIns="0" bIns="0" rtlCol="0" anchor="t">
            <a:spAutoFit/>
          </a:bodyPr>
          <a:lstStyle/>
          <a:p>
            <a:pPr algn="ctr">
              <a:lnSpc>
                <a:spcPts val="4562"/>
              </a:lnSpc>
            </a:pPr>
            <a:r>
              <a:rPr lang="en-US" sz="3802" b="1" dirty="0">
                <a:solidFill>
                  <a:srgbClr val="FFFFFF">
                    <a:alpha val="100000"/>
                  </a:srgbClr>
                </a:solidFill>
                <a:latin typeface="Lexend" panose="00000700000000000000" pitchFamily="2" charset="0"/>
              </a:rPr>
              <a:t>406.6million</a:t>
            </a:r>
          </a:p>
        </p:txBody>
      </p:sp>
      <p:sp>
        <p:nvSpPr>
          <p:cNvPr id="1174" name="Primary Heading-1">
            <a:extLst>
              <a:ext uri="{FF2B5EF4-FFF2-40B4-BE49-F238E27FC236}">
                <a16:creationId xmlns:a16="http://schemas.microsoft.com/office/drawing/2014/main" id="{111B4A49-B930-4A89-A1CD-6CA2B3D95AED}"/>
              </a:ext>
            </a:extLst>
          </p:cNvPr>
          <p:cNvSpPr txBox="1"/>
          <p:nvPr/>
        </p:nvSpPr>
        <p:spPr>
          <a:xfrm>
            <a:off x="7127479" y="4465415"/>
            <a:ext cx="3100388" cy="641201"/>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FFFFFF">
                    <a:alpha val="100000"/>
                  </a:srgbClr>
                </a:solidFill>
                <a:latin typeface="Lexend Medium" panose="00000700000000000000" pitchFamily="2" charset="0"/>
              </a:rPr>
              <a:t>Direct Channel followed behind.</a:t>
            </a:r>
          </a:p>
        </p:txBody>
      </p:sp>
      <p:sp>
        <p:nvSpPr>
          <p:cNvPr id="1176" name="Description of a primary heading-1">
            <a:extLst>
              <a:ext uri="{FF2B5EF4-FFF2-40B4-BE49-F238E27FC236}">
                <a16:creationId xmlns:a16="http://schemas.microsoft.com/office/drawing/2014/main" id="{111B4A49-B930-4A89-A1CD-6CA2B3D95AED}"/>
              </a:ext>
            </a:extLst>
          </p:cNvPr>
          <p:cNvSpPr txBox="1"/>
          <p:nvPr/>
        </p:nvSpPr>
        <p:spPr>
          <a:xfrm>
            <a:off x="7127479" y="6701123"/>
            <a:ext cx="3100388" cy="32194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With gross sales amounting to </a:t>
            </a:r>
            <a:r>
              <a:rPr lang="en-US" spc="-4" dirty="0">
                <a:solidFill>
                  <a:srgbClr val="313A43">
                    <a:alpha val="100000"/>
                  </a:srgbClr>
                </a:solidFill>
                <a:latin typeface="Inter" panose="00000700000000000000" pitchFamily="2" charset="0"/>
              </a:rPr>
              <a:t>406.6</a:t>
            </a:r>
            <a:r>
              <a:rPr lang="en-US" sz="1800" spc="-4" dirty="0">
                <a:solidFill>
                  <a:srgbClr val="313A43">
                    <a:alpha val="100000"/>
                  </a:srgbClr>
                </a:solidFill>
                <a:latin typeface="Inter" panose="00000700000000000000" pitchFamily="2" charset="0"/>
              </a:rPr>
              <a:t> million, direct </a:t>
            </a:r>
            <a:r>
              <a:rPr lang="en-US" spc="-4" dirty="0">
                <a:solidFill>
                  <a:srgbClr val="313A43">
                    <a:alpha val="100000"/>
                  </a:srgbClr>
                </a:solidFill>
                <a:latin typeface="Inter" panose="00000700000000000000" pitchFamily="2" charset="0"/>
              </a:rPr>
              <a:t>c</a:t>
            </a:r>
            <a:r>
              <a:rPr lang="en-US" sz="1800" spc="-4" dirty="0">
                <a:solidFill>
                  <a:srgbClr val="313A43">
                    <a:alpha val="100000"/>
                  </a:srgbClr>
                </a:solidFill>
                <a:latin typeface="Inter" panose="00000700000000000000" pitchFamily="2" charset="0"/>
              </a:rPr>
              <a:t>hannel accounted for a substantial contribution. Its growth suggests an increasing customer preference for this channel, calling for enhanced focus in future marketing strategies.</a:t>
            </a:r>
          </a:p>
        </p:txBody>
      </p:sp>
      <p:pic>
        <p:nvPicPr>
          <p:cNvPr id="11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4630393" y="2362200"/>
            <a:ext cx="3657600" cy="3962400"/>
          </a:xfrm>
          <a:prstGeom prst="rect">
            <a:avLst/>
          </a:prstGeom>
        </p:spPr>
      </p:pic>
      <p:sp>
        <p:nvSpPr>
          <p:cNvPr id="1180" name="$50-2">
            <a:extLst>
              <a:ext uri="{FF2B5EF4-FFF2-40B4-BE49-F238E27FC236}">
                <a16:creationId xmlns:a16="http://schemas.microsoft.com/office/drawing/2014/main" id="{111B4A49-B930-4A89-A1CD-6CA2B3D95AED}"/>
              </a:ext>
            </a:extLst>
          </p:cNvPr>
          <p:cNvSpPr txBox="1"/>
          <p:nvPr/>
        </p:nvSpPr>
        <p:spPr>
          <a:xfrm>
            <a:off x="14927573" y="3581305"/>
            <a:ext cx="3100388" cy="559449"/>
          </a:xfrm>
          <a:prstGeom prst="rect">
            <a:avLst/>
          </a:prstGeom>
          <a:noFill/>
        </p:spPr>
        <p:txBody>
          <a:bodyPr vertOverflow="clip" horzOverflow="clip" wrap="square" lIns="0" tIns="0" rIns="0" bIns="0" rtlCol="0" anchor="t">
            <a:spAutoFit/>
          </a:bodyPr>
          <a:lstStyle/>
          <a:p>
            <a:pPr algn="ctr">
              <a:lnSpc>
                <a:spcPts val="4562"/>
              </a:lnSpc>
            </a:pPr>
            <a:r>
              <a:rPr lang="en-US" sz="3802" b="1" dirty="0">
                <a:solidFill>
                  <a:srgbClr val="000000">
                    <a:alpha val="100000"/>
                  </a:srgbClr>
                </a:solidFill>
                <a:latin typeface="Lexend" panose="00000700000000000000" pitchFamily="2" charset="0"/>
              </a:rPr>
              <a:t>297million</a:t>
            </a:r>
          </a:p>
        </p:txBody>
      </p:sp>
      <p:sp>
        <p:nvSpPr>
          <p:cNvPr id="1181" name="Primary Heading-2">
            <a:extLst>
              <a:ext uri="{FF2B5EF4-FFF2-40B4-BE49-F238E27FC236}">
                <a16:creationId xmlns:a16="http://schemas.microsoft.com/office/drawing/2014/main" id="{111B4A49-B930-4A89-A1CD-6CA2B3D95AED}"/>
              </a:ext>
            </a:extLst>
          </p:cNvPr>
          <p:cNvSpPr txBox="1"/>
          <p:nvPr/>
        </p:nvSpPr>
        <p:spPr>
          <a:xfrm>
            <a:off x="14927573" y="4465415"/>
            <a:ext cx="3100388" cy="647700"/>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Distributor Channel’s role in total sales.</a:t>
            </a:r>
          </a:p>
        </p:txBody>
      </p:sp>
      <p:sp>
        <p:nvSpPr>
          <p:cNvPr id="1183" name="Description of a primary heading-2">
            <a:extLst>
              <a:ext uri="{FF2B5EF4-FFF2-40B4-BE49-F238E27FC236}">
                <a16:creationId xmlns:a16="http://schemas.microsoft.com/office/drawing/2014/main" id="{111B4A49-B930-4A89-A1CD-6CA2B3D95AED}"/>
              </a:ext>
            </a:extLst>
          </p:cNvPr>
          <p:cNvSpPr txBox="1"/>
          <p:nvPr/>
        </p:nvSpPr>
        <p:spPr>
          <a:xfrm>
            <a:off x="14890432" y="6733060"/>
            <a:ext cx="3100388" cy="2867025"/>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Distributor </a:t>
            </a:r>
            <a:r>
              <a:rPr lang="en-US" spc="-4" dirty="0">
                <a:solidFill>
                  <a:srgbClr val="313A43">
                    <a:alpha val="100000"/>
                  </a:srgbClr>
                </a:solidFill>
                <a:latin typeface="Inter" panose="00000700000000000000" pitchFamily="2" charset="0"/>
              </a:rPr>
              <a:t>c</a:t>
            </a:r>
            <a:r>
              <a:rPr lang="en-US" sz="1800" spc="-4" dirty="0">
                <a:solidFill>
                  <a:srgbClr val="313A43">
                    <a:alpha val="100000"/>
                  </a:srgbClr>
                </a:solidFill>
                <a:latin typeface="Inter" panose="00000700000000000000" pitchFamily="2" charset="0"/>
              </a:rPr>
              <a:t>hannel generated </a:t>
            </a:r>
            <a:r>
              <a:rPr lang="en-US" spc="-4" dirty="0">
                <a:solidFill>
                  <a:srgbClr val="313A43">
                    <a:alpha val="100000"/>
                  </a:srgbClr>
                </a:solidFill>
                <a:latin typeface="Inter" panose="00000700000000000000" pitchFamily="2" charset="0"/>
              </a:rPr>
              <a:t>29</a:t>
            </a:r>
            <a:r>
              <a:rPr lang="en-US" sz="1800" spc="-4" dirty="0">
                <a:solidFill>
                  <a:srgbClr val="313A43">
                    <a:alpha val="100000"/>
                  </a:srgbClr>
                </a:solidFill>
                <a:latin typeface="Inter" panose="00000700000000000000" pitchFamily="2" charset="0"/>
              </a:rPr>
              <a:t>7 million in gross sales. Although it ranks third, its contribution is critical, emphasizing the diverse channels needed to optimize overall sales performance.</a:t>
            </a:r>
          </a:p>
        </p:txBody>
      </p:sp>
      <p:sp>
        <p:nvSpPr>
          <p:cNvPr id="1199" name="Click here to edit title-441">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Sales Channels Contribution for Fiscal Year 2021</a:t>
            </a:r>
          </a:p>
        </p:txBody>
      </p:sp>
      <p:sp>
        <p:nvSpPr>
          <p:cNvPr id="1201" name="Click here to edit subtitle-402">
            <a:extLst>
              <a:ext uri="{FF2B5EF4-FFF2-40B4-BE49-F238E27FC236}">
                <a16:creationId xmlns:a16="http://schemas.microsoft.com/office/drawing/2014/main" id="{111B4A49-B930-4A89-A1CD-6CA2B3D95AED}"/>
              </a:ext>
            </a:extLst>
          </p:cNvPr>
          <p:cNvSpPr txBox="1"/>
          <p:nvPr/>
        </p:nvSpPr>
        <p:spPr>
          <a:xfrm>
            <a:off x="762000" y="14859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Analyzing the impact of various sales channels on gross sales in FY 2021</a:t>
            </a:r>
          </a:p>
        </p:txBody>
      </p:sp>
    </p:spTree>
    <p:extLst>
      <p:ext uri="{BB962C8B-B14F-4D97-AF65-F5344CB8AC3E}">
        <p14:creationId xmlns:p14="http://schemas.microsoft.com/office/powerpoint/2010/main" val="364804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AAFFE-358A-B810-AD76-F72A696DEE7A}"/>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9CB3374E-A06C-4D43-9550-3FC30D5C0E56}"/>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50B15CCC-1553-A7AB-33FD-F60FA88C83D9}"/>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B51DD15F-CEFC-05E7-DFE0-BCC2ABB38053}"/>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E2027468-0056-F2DC-ED7A-1FF74E10A767}"/>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1CC5E84F-3EA6-F70C-8A73-E241716CC336}"/>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C9BEE110-42B1-6947-FDA0-B50650B33679}"/>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B9459F65-7F4D-EFBF-394B-D3A341779B1C}"/>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CCDDDEAE-95FF-3631-5E55-4E69869A5770}"/>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3" name="Picture 2">
            <a:extLst>
              <a:ext uri="{FF2B5EF4-FFF2-40B4-BE49-F238E27FC236}">
                <a16:creationId xmlns:a16="http://schemas.microsoft.com/office/drawing/2014/main" id="{E73920A2-4B62-68F9-0157-975C7EEB29A4}"/>
              </a:ext>
            </a:extLst>
          </p:cNvPr>
          <p:cNvPicPr>
            <a:picLocks noChangeAspect="1"/>
          </p:cNvPicPr>
          <p:nvPr/>
        </p:nvPicPr>
        <p:blipFill>
          <a:blip r:embed="rId4"/>
          <a:stretch>
            <a:fillRect/>
          </a:stretch>
        </p:blipFill>
        <p:spPr>
          <a:xfrm>
            <a:off x="10106684" y="3512949"/>
            <a:ext cx="7818708" cy="3851651"/>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977B101B-390F-C748-3E2F-DD06E201EBF6}"/>
              </a:ext>
            </a:extLst>
          </p:cNvPr>
          <p:cNvPicPr>
            <a:picLocks noChangeAspect="1"/>
          </p:cNvPicPr>
          <p:nvPr/>
        </p:nvPicPr>
        <p:blipFill>
          <a:blip r:embed="rId5"/>
          <a:stretch>
            <a:fillRect/>
          </a:stretch>
        </p:blipFill>
        <p:spPr>
          <a:xfrm>
            <a:off x="762000" y="2415360"/>
            <a:ext cx="7980218" cy="646194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86755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2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20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120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905125"/>
            <a:ext cx="6789390" cy="849511"/>
          </a:xfrm>
          <a:prstGeom prst="rect">
            <a:avLst/>
          </a:prstGeom>
        </p:spPr>
      </p:pic>
      <p:sp>
        <p:nvSpPr>
          <p:cNvPr id="1210" name="text-0,0">
            <a:extLst>
              <a:ext uri="{FF2B5EF4-FFF2-40B4-BE49-F238E27FC236}">
                <a16:creationId xmlns:a16="http://schemas.microsoft.com/office/drawing/2014/main" id="{111B4A49-B930-4A89-A1CD-6CA2B3D95AED}"/>
              </a:ext>
            </a:extLst>
          </p:cNvPr>
          <p:cNvSpPr txBox="1"/>
          <p:nvPr/>
        </p:nvSpPr>
        <p:spPr>
          <a:xfrm>
            <a:off x="3751898" y="3156585"/>
            <a:ext cx="108108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Division</a:t>
            </a:r>
          </a:p>
        </p:txBody>
      </p:sp>
      <p:pic>
        <p:nvPicPr>
          <p:cNvPr id="121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51105" y="2905125"/>
            <a:ext cx="9761191" cy="849511"/>
          </a:xfrm>
          <a:prstGeom prst="rect">
            <a:avLst/>
          </a:prstGeom>
        </p:spPr>
      </p:pic>
      <p:sp>
        <p:nvSpPr>
          <p:cNvPr id="1214" name="text-0,1">
            <a:extLst>
              <a:ext uri="{FF2B5EF4-FFF2-40B4-BE49-F238E27FC236}">
                <a16:creationId xmlns:a16="http://schemas.microsoft.com/office/drawing/2014/main" id="{111B4A49-B930-4A89-A1CD-6CA2B3D95AED}"/>
              </a:ext>
            </a:extLst>
          </p:cNvPr>
          <p:cNvSpPr txBox="1"/>
          <p:nvPr/>
        </p:nvSpPr>
        <p:spPr>
          <a:xfrm>
            <a:off x="11613261" y="3156585"/>
            <a:ext cx="18240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Product Code</a:t>
            </a:r>
          </a:p>
        </p:txBody>
      </p:sp>
      <p:pic>
        <p:nvPicPr>
          <p:cNvPr id="12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40" y="3727995"/>
            <a:ext cx="6758881" cy="832396"/>
          </a:xfrm>
          <a:prstGeom prst="rect">
            <a:avLst/>
          </a:prstGeom>
        </p:spPr>
      </p:pic>
      <p:sp>
        <p:nvSpPr>
          <p:cNvPr id="1218" name="Label-1,0">
            <a:extLst>
              <a:ext uri="{FF2B5EF4-FFF2-40B4-BE49-F238E27FC236}">
                <a16:creationId xmlns:a16="http://schemas.microsoft.com/office/drawing/2014/main" id="{111B4A49-B930-4A89-A1CD-6CA2B3D95AED}"/>
              </a:ext>
            </a:extLst>
          </p:cNvPr>
          <p:cNvSpPr txBox="1"/>
          <p:nvPr/>
        </p:nvSpPr>
        <p:spPr>
          <a:xfrm>
            <a:off x="1131570" y="3964305"/>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N &amp; S</a:t>
            </a:r>
          </a:p>
        </p:txBody>
      </p:sp>
      <p:pic>
        <p:nvPicPr>
          <p:cNvPr id="12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105" y="3727995"/>
            <a:ext cx="9730683" cy="832396"/>
          </a:xfrm>
          <a:prstGeom prst="rect">
            <a:avLst/>
          </a:prstGeom>
        </p:spPr>
      </p:pic>
      <p:sp>
        <p:nvSpPr>
          <p:cNvPr id="1222" name="Label-1,1">
            <a:extLst>
              <a:ext uri="{FF2B5EF4-FFF2-40B4-BE49-F238E27FC236}">
                <a16:creationId xmlns:a16="http://schemas.microsoft.com/office/drawing/2014/main" id="{111B4A49-B930-4A89-A1CD-6CA2B3D95AED}"/>
              </a:ext>
            </a:extLst>
          </p:cNvPr>
          <p:cNvSpPr txBox="1"/>
          <p:nvPr/>
        </p:nvSpPr>
        <p:spPr>
          <a:xfrm>
            <a:off x="7879842" y="3964305"/>
            <a:ext cx="9291638" cy="330219"/>
          </a:xfrm>
          <a:prstGeom prst="rect">
            <a:avLst/>
          </a:prstGeom>
          <a:noFill/>
        </p:spPr>
        <p:txBody>
          <a:bodyPr vertOverflow="clip" horzOverflow="clip" wrap="square" lIns="0" tIns="0" rIns="0" bIns="0" rtlCol="0" anchor="t">
            <a:spAutoFit/>
          </a:bodyPr>
          <a:lstStyle>
            <a:defPPr>
              <a:defRPr lang="en-US"/>
            </a:defPPr>
            <a:lvl1pPr algn="ctr">
              <a:lnSpc>
                <a:spcPts val="2808"/>
              </a:lnSpc>
              <a:defRPr spc="-4">
                <a:solidFill>
                  <a:srgbClr val="313A43">
                    <a:alpha val="100000"/>
                  </a:srgbClr>
                </a:solidFill>
                <a:latin typeface="Inter" panose="00000700000000000000" pitchFamily="2" charset="0"/>
              </a:defRPr>
            </a:lvl1pPr>
          </a:lstStyle>
          <a:p>
            <a:r>
              <a:rPr lang="en-US" dirty="0"/>
              <a:t>AQ Pen Drive 2 IN 1</a:t>
            </a:r>
          </a:p>
        </p:txBody>
      </p:sp>
      <p:pic>
        <p:nvPicPr>
          <p:cNvPr id="122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4549521"/>
            <a:ext cx="6758881" cy="832396"/>
          </a:xfrm>
          <a:prstGeom prst="rect">
            <a:avLst/>
          </a:prstGeom>
        </p:spPr>
      </p:pic>
      <p:sp>
        <p:nvSpPr>
          <p:cNvPr id="1226" name="Label-2,0">
            <a:extLst>
              <a:ext uri="{FF2B5EF4-FFF2-40B4-BE49-F238E27FC236}">
                <a16:creationId xmlns:a16="http://schemas.microsoft.com/office/drawing/2014/main" id="{111B4A49-B930-4A89-A1CD-6CA2B3D95AED}"/>
              </a:ext>
            </a:extLst>
          </p:cNvPr>
          <p:cNvSpPr txBox="1"/>
          <p:nvPr/>
        </p:nvSpPr>
        <p:spPr>
          <a:xfrm>
            <a:off x="1131570" y="4785741"/>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N &amp; S</a:t>
            </a:r>
          </a:p>
        </p:txBody>
      </p:sp>
      <p:pic>
        <p:nvPicPr>
          <p:cNvPr id="122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4549521"/>
            <a:ext cx="9730683" cy="832396"/>
          </a:xfrm>
          <a:prstGeom prst="rect">
            <a:avLst/>
          </a:prstGeom>
        </p:spPr>
      </p:pic>
      <p:sp>
        <p:nvSpPr>
          <p:cNvPr id="1230" name="Label-2,1">
            <a:extLst>
              <a:ext uri="{FF2B5EF4-FFF2-40B4-BE49-F238E27FC236}">
                <a16:creationId xmlns:a16="http://schemas.microsoft.com/office/drawing/2014/main" id="{111B4A49-B930-4A89-A1CD-6CA2B3D95AED}"/>
              </a:ext>
            </a:extLst>
          </p:cNvPr>
          <p:cNvSpPr txBox="1"/>
          <p:nvPr/>
        </p:nvSpPr>
        <p:spPr>
          <a:xfrm>
            <a:off x="7879842" y="4785741"/>
            <a:ext cx="9291638" cy="330219"/>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AQ Pen Drive DRC</a:t>
            </a:r>
          </a:p>
        </p:txBody>
      </p:sp>
      <p:pic>
        <p:nvPicPr>
          <p:cNvPr id="123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5370957"/>
            <a:ext cx="6758881" cy="832396"/>
          </a:xfrm>
          <a:prstGeom prst="rect">
            <a:avLst/>
          </a:prstGeom>
        </p:spPr>
      </p:pic>
      <p:sp>
        <p:nvSpPr>
          <p:cNvPr id="1234" name="Label-3,0">
            <a:extLst>
              <a:ext uri="{FF2B5EF4-FFF2-40B4-BE49-F238E27FC236}">
                <a16:creationId xmlns:a16="http://schemas.microsoft.com/office/drawing/2014/main" id="{111B4A49-B930-4A89-A1CD-6CA2B3D95AED}"/>
              </a:ext>
            </a:extLst>
          </p:cNvPr>
          <p:cNvSpPr txBox="1"/>
          <p:nvPr/>
        </p:nvSpPr>
        <p:spPr>
          <a:xfrm>
            <a:off x="1131570" y="5607177"/>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N &amp; S</a:t>
            </a:r>
          </a:p>
        </p:txBody>
      </p:sp>
      <p:pic>
        <p:nvPicPr>
          <p:cNvPr id="12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5370957"/>
            <a:ext cx="9730683" cy="832396"/>
          </a:xfrm>
          <a:prstGeom prst="rect">
            <a:avLst/>
          </a:prstGeom>
        </p:spPr>
      </p:pic>
      <p:sp>
        <p:nvSpPr>
          <p:cNvPr id="1238" name="Label-3,1">
            <a:extLst>
              <a:ext uri="{FF2B5EF4-FFF2-40B4-BE49-F238E27FC236}">
                <a16:creationId xmlns:a16="http://schemas.microsoft.com/office/drawing/2014/main" id="{111B4A49-B930-4A89-A1CD-6CA2B3D95AED}"/>
              </a:ext>
            </a:extLst>
          </p:cNvPr>
          <p:cNvSpPr txBox="1"/>
          <p:nvPr/>
        </p:nvSpPr>
        <p:spPr>
          <a:xfrm>
            <a:off x="7879842" y="5607177"/>
            <a:ext cx="929163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AQ Pen Drive DRC</a:t>
            </a:r>
          </a:p>
        </p:txBody>
      </p:sp>
      <p:pic>
        <p:nvPicPr>
          <p:cNvPr id="124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6192298"/>
            <a:ext cx="6758881" cy="832396"/>
          </a:xfrm>
          <a:prstGeom prst="rect">
            <a:avLst/>
          </a:prstGeom>
        </p:spPr>
      </p:pic>
      <p:sp>
        <p:nvSpPr>
          <p:cNvPr id="1242" name="Label-4,0">
            <a:extLst>
              <a:ext uri="{FF2B5EF4-FFF2-40B4-BE49-F238E27FC236}">
                <a16:creationId xmlns:a16="http://schemas.microsoft.com/office/drawing/2014/main" id="{111B4A49-B930-4A89-A1CD-6CA2B3D95AED}"/>
              </a:ext>
            </a:extLst>
          </p:cNvPr>
          <p:cNvSpPr txBox="1"/>
          <p:nvPr/>
        </p:nvSpPr>
        <p:spPr>
          <a:xfrm>
            <a:off x="1131570" y="6428518"/>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 &amp; A</a:t>
            </a:r>
          </a:p>
        </p:txBody>
      </p:sp>
      <p:pic>
        <p:nvPicPr>
          <p:cNvPr id="12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6192298"/>
            <a:ext cx="9730683" cy="832396"/>
          </a:xfrm>
          <a:prstGeom prst="rect">
            <a:avLst/>
          </a:prstGeom>
        </p:spPr>
      </p:pic>
      <p:sp>
        <p:nvSpPr>
          <p:cNvPr id="1246" name="Label-4,1">
            <a:extLst>
              <a:ext uri="{FF2B5EF4-FFF2-40B4-BE49-F238E27FC236}">
                <a16:creationId xmlns:a16="http://schemas.microsoft.com/office/drawing/2014/main" id="{111B4A49-B930-4A89-A1CD-6CA2B3D95AED}"/>
              </a:ext>
            </a:extLst>
          </p:cNvPr>
          <p:cNvSpPr txBox="1"/>
          <p:nvPr/>
        </p:nvSpPr>
        <p:spPr>
          <a:xfrm>
            <a:off x="7879842" y="6428518"/>
            <a:ext cx="9291638" cy="330219"/>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AQ Gamers Ms</a:t>
            </a:r>
          </a:p>
        </p:txBody>
      </p:sp>
      <p:pic>
        <p:nvPicPr>
          <p:cNvPr id="124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7013734"/>
            <a:ext cx="6758881" cy="832396"/>
          </a:xfrm>
          <a:prstGeom prst="rect">
            <a:avLst/>
          </a:prstGeom>
        </p:spPr>
      </p:pic>
      <p:sp>
        <p:nvSpPr>
          <p:cNvPr id="1250" name="Label-5,0">
            <a:extLst>
              <a:ext uri="{FF2B5EF4-FFF2-40B4-BE49-F238E27FC236}">
                <a16:creationId xmlns:a16="http://schemas.microsoft.com/office/drawing/2014/main" id="{111B4A49-B930-4A89-A1CD-6CA2B3D95AED}"/>
              </a:ext>
            </a:extLst>
          </p:cNvPr>
          <p:cNvSpPr txBox="1"/>
          <p:nvPr/>
        </p:nvSpPr>
        <p:spPr>
          <a:xfrm>
            <a:off x="1131570" y="7249954"/>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 &amp; A</a:t>
            </a:r>
          </a:p>
        </p:txBody>
      </p:sp>
      <p:pic>
        <p:nvPicPr>
          <p:cNvPr id="12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7013734"/>
            <a:ext cx="9730683" cy="832396"/>
          </a:xfrm>
          <a:prstGeom prst="rect">
            <a:avLst/>
          </a:prstGeom>
        </p:spPr>
      </p:pic>
      <p:sp>
        <p:nvSpPr>
          <p:cNvPr id="1254" name="Label-5,1">
            <a:extLst>
              <a:ext uri="{FF2B5EF4-FFF2-40B4-BE49-F238E27FC236}">
                <a16:creationId xmlns:a16="http://schemas.microsoft.com/office/drawing/2014/main" id="{111B4A49-B930-4A89-A1CD-6CA2B3D95AED}"/>
              </a:ext>
            </a:extLst>
          </p:cNvPr>
          <p:cNvSpPr txBox="1"/>
          <p:nvPr/>
        </p:nvSpPr>
        <p:spPr>
          <a:xfrm>
            <a:off x="7879842" y="7249954"/>
            <a:ext cx="9291638"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AQ Maxima Ms</a:t>
            </a:r>
          </a:p>
        </p:txBody>
      </p:sp>
      <p:pic>
        <p:nvPicPr>
          <p:cNvPr id="12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7835170"/>
            <a:ext cx="6758881" cy="832396"/>
          </a:xfrm>
          <a:prstGeom prst="rect">
            <a:avLst/>
          </a:prstGeom>
        </p:spPr>
      </p:pic>
      <p:sp>
        <p:nvSpPr>
          <p:cNvPr id="1258" name="Label-6,0">
            <a:extLst>
              <a:ext uri="{FF2B5EF4-FFF2-40B4-BE49-F238E27FC236}">
                <a16:creationId xmlns:a16="http://schemas.microsoft.com/office/drawing/2014/main" id="{111B4A49-B930-4A89-A1CD-6CA2B3D95AED}"/>
              </a:ext>
            </a:extLst>
          </p:cNvPr>
          <p:cNvSpPr txBox="1"/>
          <p:nvPr/>
        </p:nvSpPr>
        <p:spPr>
          <a:xfrm>
            <a:off x="1131570" y="8071390"/>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 &amp; A</a:t>
            </a:r>
          </a:p>
        </p:txBody>
      </p:sp>
      <p:pic>
        <p:nvPicPr>
          <p:cNvPr id="12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7835170"/>
            <a:ext cx="9730683" cy="832396"/>
          </a:xfrm>
          <a:prstGeom prst="rect">
            <a:avLst/>
          </a:prstGeom>
        </p:spPr>
      </p:pic>
      <p:sp>
        <p:nvSpPr>
          <p:cNvPr id="1262" name="Label-6,1">
            <a:extLst>
              <a:ext uri="{FF2B5EF4-FFF2-40B4-BE49-F238E27FC236}">
                <a16:creationId xmlns:a16="http://schemas.microsoft.com/office/drawing/2014/main" id="{111B4A49-B930-4A89-A1CD-6CA2B3D95AED}"/>
              </a:ext>
            </a:extLst>
          </p:cNvPr>
          <p:cNvSpPr txBox="1"/>
          <p:nvPr/>
        </p:nvSpPr>
        <p:spPr>
          <a:xfrm>
            <a:off x="7879842" y="8071390"/>
            <a:ext cx="9291638" cy="324576"/>
          </a:xfrm>
          <a:prstGeom prst="rect">
            <a:avLst/>
          </a:prstGeom>
          <a:noFill/>
        </p:spPr>
        <p:txBody>
          <a:bodyPr vertOverflow="clip" horzOverflow="clip" wrap="square" lIns="0" tIns="0" rIns="0" bIns="0" rtlCol="0" anchor="t">
            <a:spAutoFit/>
          </a:bodyPr>
          <a:lstStyle/>
          <a:p>
            <a:pPr algn="ctr">
              <a:lnSpc>
                <a:spcPts val="2808"/>
              </a:lnSpc>
            </a:pPr>
            <a:r>
              <a:rPr lang="en-IN" spc="-4" dirty="0">
                <a:solidFill>
                  <a:srgbClr val="313A43">
                    <a:alpha val="100000"/>
                  </a:srgbClr>
                </a:solidFill>
                <a:latin typeface="Inter" panose="00000700000000000000" pitchFamily="2" charset="0"/>
              </a:rPr>
              <a:t>AQ Maxima Ms</a:t>
            </a:r>
          </a:p>
        </p:txBody>
      </p:sp>
      <p:pic>
        <p:nvPicPr>
          <p:cNvPr id="12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8656606"/>
            <a:ext cx="6758881" cy="832396"/>
          </a:xfrm>
          <a:prstGeom prst="rect">
            <a:avLst/>
          </a:prstGeom>
        </p:spPr>
      </p:pic>
      <p:sp>
        <p:nvSpPr>
          <p:cNvPr id="1266" name="Label-7,0">
            <a:extLst>
              <a:ext uri="{FF2B5EF4-FFF2-40B4-BE49-F238E27FC236}">
                <a16:creationId xmlns:a16="http://schemas.microsoft.com/office/drawing/2014/main" id="{111B4A49-B930-4A89-A1CD-6CA2B3D95AED}"/>
              </a:ext>
            </a:extLst>
          </p:cNvPr>
          <p:cNvSpPr txBox="1"/>
          <p:nvPr/>
        </p:nvSpPr>
        <p:spPr>
          <a:xfrm>
            <a:off x="1131570" y="8892826"/>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PC</a:t>
            </a:r>
          </a:p>
        </p:txBody>
      </p:sp>
      <p:pic>
        <p:nvPicPr>
          <p:cNvPr id="12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8656606"/>
            <a:ext cx="9730683" cy="832396"/>
          </a:xfrm>
          <a:prstGeom prst="rect">
            <a:avLst/>
          </a:prstGeom>
        </p:spPr>
      </p:pic>
      <p:sp>
        <p:nvSpPr>
          <p:cNvPr id="1270" name="Label-7,1">
            <a:extLst>
              <a:ext uri="{FF2B5EF4-FFF2-40B4-BE49-F238E27FC236}">
                <a16:creationId xmlns:a16="http://schemas.microsoft.com/office/drawing/2014/main" id="{111B4A49-B930-4A89-A1CD-6CA2B3D95AED}"/>
              </a:ext>
            </a:extLst>
          </p:cNvPr>
          <p:cNvSpPr txBox="1"/>
          <p:nvPr/>
        </p:nvSpPr>
        <p:spPr>
          <a:xfrm>
            <a:off x="7879842" y="8892826"/>
            <a:ext cx="92916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AQ Digit</a:t>
            </a:r>
          </a:p>
        </p:txBody>
      </p:sp>
      <p:sp>
        <p:nvSpPr>
          <p:cNvPr id="1272" name="Click here to edit title-402">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Top Products by Division</a:t>
            </a:r>
          </a:p>
        </p:txBody>
      </p:sp>
      <p:sp>
        <p:nvSpPr>
          <p:cNvPr id="1274" name="Click here to edit subtitle-478">
            <a:extLst>
              <a:ext uri="{FF2B5EF4-FFF2-40B4-BE49-F238E27FC236}">
                <a16:creationId xmlns:a16="http://schemas.microsoft.com/office/drawing/2014/main" id="{111B4A49-B930-4A89-A1CD-6CA2B3D95AED}"/>
              </a:ext>
            </a:extLst>
          </p:cNvPr>
          <p:cNvSpPr txBox="1"/>
          <p:nvPr/>
        </p:nvSpPr>
        <p:spPr>
          <a:xfrm>
            <a:off x="762000" y="1409700"/>
            <a:ext cx="13254038" cy="790575"/>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Discover the leading products across various divisions based on their sales performance for the fiscal year 2021.</a:t>
            </a:r>
          </a:p>
        </p:txBody>
      </p:sp>
    </p:spTree>
    <p:extLst>
      <p:ext uri="{BB962C8B-B14F-4D97-AF65-F5344CB8AC3E}">
        <p14:creationId xmlns:p14="http://schemas.microsoft.com/office/powerpoint/2010/main" val="364804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27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12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70" y="3627120"/>
            <a:ext cx="6789390" cy="849511"/>
          </a:xfrm>
          <a:prstGeom prst="rect">
            <a:avLst/>
          </a:prstGeom>
        </p:spPr>
      </p:pic>
      <p:sp>
        <p:nvSpPr>
          <p:cNvPr id="1282" name="text-0,0">
            <a:extLst>
              <a:ext uri="{FF2B5EF4-FFF2-40B4-BE49-F238E27FC236}">
                <a16:creationId xmlns:a16="http://schemas.microsoft.com/office/drawing/2014/main" id="{111B4A49-B930-4A89-A1CD-6CA2B3D95AED}"/>
              </a:ext>
            </a:extLst>
          </p:cNvPr>
          <p:cNvSpPr txBox="1"/>
          <p:nvPr/>
        </p:nvSpPr>
        <p:spPr>
          <a:xfrm>
            <a:off x="3751898" y="3878580"/>
            <a:ext cx="108108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Division</a:t>
            </a:r>
          </a:p>
        </p:txBody>
      </p:sp>
      <p:pic>
        <p:nvPicPr>
          <p:cNvPr id="128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51242" y="3627120"/>
            <a:ext cx="9761191" cy="849511"/>
          </a:xfrm>
          <a:prstGeom prst="rect">
            <a:avLst/>
          </a:prstGeom>
        </p:spPr>
      </p:pic>
      <p:sp>
        <p:nvSpPr>
          <p:cNvPr id="1286" name="text-0,1">
            <a:extLst>
              <a:ext uri="{FF2B5EF4-FFF2-40B4-BE49-F238E27FC236}">
                <a16:creationId xmlns:a16="http://schemas.microsoft.com/office/drawing/2014/main" id="{111B4A49-B930-4A89-A1CD-6CA2B3D95AED}"/>
              </a:ext>
            </a:extLst>
          </p:cNvPr>
          <p:cNvSpPr txBox="1"/>
          <p:nvPr/>
        </p:nvSpPr>
        <p:spPr>
          <a:xfrm>
            <a:off x="11613261" y="3878580"/>
            <a:ext cx="182403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Product Code</a:t>
            </a:r>
          </a:p>
        </p:txBody>
      </p:sp>
      <p:pic>
        <p:nvPicPr>
          <p:cNvPr id="128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4450080"/>
            <a:ext cx="6758881" cy="832396"/>
          </a:xfrm>
          <a:prstGeom prst="rect">
            <a:avLst/>
          </a:prstGeom>
        </p:spPr>
      </p:pic>
      <p:sp>
        <p:nvSpPr>
          <p:cNvPr id="1290" name="Label-8,0">
            <a:extLst>
              <a:ext uri="{FF2B5EF4-FFF2-40B4-BE49-F238E27FC236}">
                <a16:creationId xmlns:a16="http://schemas.microsoft.com/office/drawing/2014/main" id="{111B4A49-B930-4A89-A1CD-6CA2B3D95AED}"/>
              </a:ext>
            </a:extLst>
          </p:cNvPr>
          <p:cNvSpPr txBox="1"/>
          <p:nvPr/>
        </p:nvSpPr>
        <p:spPr>
          <a:xfrm>
            <a:off x="1131570" y="4686300"/>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PC</a:t>
            </a:r>
          </a:p>
        </p:txBody>
      </p:sp>
      <p:pic>
        <p:nvPicPr>
          <p:cNvPr id="129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51242" y="4450080"/>
            <a:ext cx="9730683" cy="832396"/>
          </a:xfrm>
          <a:prstGeom prst="rect">
            <a:avLst/>
          </a:prstGeom>
        </p:spPr>
      </p:pic>
      <p:sp>
        <p:nvSpPr>
          <p:cNvPr id="1294" name="Label-8,1">
            <a:extLst>
              <a:ext uri="{FF2B5EF4-FFF2-40B4-BE49-F238E27FC236}">
                <a16:creationId xmlns:a16="http://schemas.microsoft.com/office/drawing/2014/main" id="{111B4A49-B930-4A89-A1CD-6CA2B3D95AED}"/>
              </a:ext>
            </a:extLst>
          </p:cNvPr>
          <p:cNvSpPr txBox="1"/>
          <p:nvPr/>
        </p:nvSpPr>
        <p:spPr>
          <a:xfrm>
            <a:off x="7879842" y="4686300"/>
            <a:ext cx="92916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AQ Velocity</a:t>
            </a:r>
          </a:p>
        </p:txBody>
      </p:sp>
      <p:sp>
        <p:nvSpPr>
          <p:cNvPr id="1298" name="Label-9,0">
            <a:extLst>
              <a:ext uri="{FF2B5EF4-FFF2-40B4-BE49-F238E27FC236}">
                <a16:creationId xmlns:a16="http://schemas.microsoft.com/office/drawing/2014/main" id="{111B4A49-B930-4A89-A1CD-6CA2B3D95AED}"/>
              </a:ext>
            </a:extLst>
          </p:cNvPr>
          <p:cNvSpPr txBox="1"/>
          <p:nvPr/>
        </p:nvSpPr>
        <p:spPr>
          <a:xfrm>
            <a:off x="1131570" y="5507736"/>
            <a:ext cx="63198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PC</a:t>
            </a:r>
          </a:p>
        </p:txBody>
      </p:sp>
      <p:sp>
        <p:nvSpPr>
          <p:cNvPr id="1302" name="Label-9,1">
            <a:extLst>
              <a:ext uri="{FF2B5EF4-FFF2-40B4-BE49-F238E27FC236}">
                <a16:creationId xmlns:a16="http://schemas.microsoft.com/office/drawing/2014/main" id="{111B4A49-B930-4A89-A1CD-6CA2B3D95AED}"/>
              </a:ext>
            </a:extLst>
          </p:cNvPr>
          <p:cNvSpPr txBox="1"/>
          <p:nvPr/>
        </p:nvSpPr>
        <p:spPr>
          <a:xfrm>
            <a:off x="7879842" y="5507736"/>
            <a:ext cx="929163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AQ Digit</a:t>
            </a:r>
          </a:p>
        </p:txBody>
      </p:sp>
      <p:pic>
        <p:nvPicPr>
          <p:cNvPr id="13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02940" y="5324946"/>
            <a:ext cx="6758881" cy="832396"/>
          </a:xfrm>
          <a:prstGeom prst="rect">
            <a:avLst/>
          </a:prstGeom>
        </p:spPr>
      </p:pic>
      <p:pic>
        <p:nvPicPr>
          <p:cNvPr id="132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7651241" y="5324946"/>
            <a:ext cx="9730683" cy="832396"/>
          </a:xfrm>
          <a:prstGeom prst="rect">
            <a:avLst/>
          </a:prstGeom>
        </p:spPr>
      </p:pic>
      <p:sp>
        <p:nvSpPr>
          <p:cNvPr id="1328" name="Click here to edit title-442">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Top Products by Division</a:t>
            </a:r>
          </a:p>
        </p:txBody>
      </p:sp>
      <p:sp>
        <p:nvSpPr>
          <p:cNvPr id="1330" name="Click here to edit subtitle-415">
            <a:extLst>
              <a:ext uri="{FF2B5EF4-FFF2-40B4-BE49-F238E27FC236}">
                <a16:creationId xmlns:a16="http://schemas.microsoft.com/office/drawing/2014/main" id="{111B4A49-B930-4A89-A1CD-6CA2B3D95AED}"/>
              </a:ext>
            </a:extLst>
          </p:cNvPr>
          <p:cNvSpPr txBox="1"/>
          <p:nvPr/>
        </p:nvSpPr>
        <p:spPr>
          <a:xfrm>
            <a:off x="762000" y="1409700"/>
            <a:ext cx="13254038" cy="790575"/>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Discover the leading products across various divisions based on their sales performance for the fiscal year 2021.</a:t>
            </a:r>
          </a:p>
        </p:txBody>
      </p:sp>
    </p:spTree>
    <p:extLst>
      <p:ext uri="{BB962C8B-B14F-4D97-AF65-F5344CB8AC3E}">
        <p14:creationId xmlns:p14="http://schemas.microsoft.com/office/powerpoint/2010/main" val="364804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D0373-6A87-2DE9-81E6-069EC2B36D7B}"/>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6B51ACB7-F1CB-79F2-5BF8-FF7083E6E54D}"/>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52F08BD0-CA26-7826-8D5E-B13F2654873F}"/>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77B76913-A846-B327-6E7F-9B67E179317F}"/>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BB9F641E-12D9-79F8-6565-A10C4D257CD8}"/>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283F078C-9FEA-7F8D-E833-1DF18BC8D6DD}"/>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A466D7CB-8E21-57EE-FB0B-5A093631DE93}"/>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70F54980-3D0A-D5F1-C728-C75D1EBFD66E}"/>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A18776C9-3725-A9E0-5755-A15D577ABF5F}"/>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4" name="Picture 3">
            <a:extLst>
              <a:ext uri="{FF2B5EF4-FFF2-40B4-BE49-F238E27FC236}">
                <a16:creationId xmlns:a16="http://schemas.microsoft.com/office/drawing/2014/main" id="{6ED96295-4693-5305-FDF0-CF47CC92FC92}"/>
              </a:ext>
            </a:extLst>
          </p:cNvPr>
          <p:cNvPicPr>
            <a:picLocks noChangeAspect="1"/>
          </p:cNvPicPr>
          <p:nvPr/>
        </p:nvPicPr>
        <p:blipFill>
          <a:blip r:embed="rId4"/>
          <a:stretch>
            <a:fillRect/>
          </a:stretch>
        </p:blipFill>
        <p:spPr>
          <a:xfrm>
            <a:off x="762000" y="2872542"/>
            <a:ext cx="8686800" cy="5869993"/>
          </a:xfrm>
          <a:prstGeom prst="rect">
            <a:avLst/>
          </a:prstGeom>
          <a:effectLst>
            <a:outerShdw blurRad="50800" dist="38100" algn="l" rotWithShape="0">
              <a:prstClr val="black">
                <a:alpha val="40000"/>
              </a:prstClr>
            </a:outerShdw>
          </a:effectLst>
        </p:spPr>
      </p:pic>
      <p:pic>
        <p:nvPicPr>
          <p:cNvPr id="3" name="Picture 2">
            <a:extLst>
              <a:ext uri="{FF2B5EF4-FFF2-40B4-BE49-F238E27FC236}">
                <a16:creationId xmlns:a16="http://schemas.microsoft.com/office/drawing/2014/main" id="{9646D656-D17B-AF58-2032-039B0BB0006B}"/>
              </a:ext>
            </a:extLst>
          </p:cNvPr>
          <p:cNvPicPr>
            <a:picLocks noChangeAspect="1"/>
          </p:cNvPicPr>
          <p:nvPr/>
        </p:nvPicPr>
        <p:blipFill>
          <a:blip r:embed="rId5"/>
          <a:stretch>
            <a:fillRect/>
          </a:stretch>
        </p:blipFill>
        <p:spPr>
          <a:xfrm>
            <a:off x="10352433" y="3832220"/>
            <a:ext cx="7616912" cy="3872464"/>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2240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3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248501"/>
            <a:ext cx="419100" cy="419100"/>
          </a:xfrm>
          <a:prstGeom prst="rect">
            <a:avLst/>
          </a:prstGeom>
        </p:spPr>
      </p:pic>
      <p:sp>
        <p:nvSpPr>
          <p:cNvPr id="367" name="-0">
            <a:extLst>
              <a:ext uri="{FF2B5EF4-FFF2-40B4-BE49-F238E27FC236}">
                <a16:creationId xmlns:a16="http://schemas.microsoft.com/office/drawing/2014/main" id="{111B4A49-B930-4A89-A1CD-6CA2B3D95AED}"/>
              </a:ext>
            </a:extLst>
          </p:cNvPr>
          <p:cNvSpPr txBox="1"/>
          <p:nvPr/>
        </p:nvSpPr>
        <p:spPr>
          <a:xfrm>
            <a:off x="835533" y="3293078"/>
            <a:ext cx="30956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000000">
                    <a:alpha val="100000"/>
                  </a:srgbClr>
                </a:solidFill>
                <a:latin typeface="Lexend" panose="00000700000000000000" pitchFamily="2" charset="0"/>
              </a:rPr>
              <a:t>01</a:t>
            </a:r>
          </a:p>
        </p:txBody>
      </p:sp>
      <p:sp>
        <p:nvSpPr>
          <p:cNvPr id="369" name="Primary Heading-0">
            <a:extLst>
              <a:ext uri="{FF2B5EF4-FFF2-40B4-BE49-F238E27FC236}">
                <a16:creationId xmlns:a16="http://schemas.microsoft.com/office/drawing/2014/main" id="{111B4A49-B930-4A89-A1CD-6CA2B3D95AED}"/>
              </a:ext>
            </a:extLst>
          </p:cNvPr>
          <p:cNvSpPr txBox="1"/>
          <p:nvPr/>
        </p:nvSpPr>
        <p:spPr>
          <a:xfrm>
            <a:off x="1363980" y="3248501"/>
            <a:ext cx="161972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Review Ad Hoc Requests</a:t>
            </a:r>
          </a:p>
        </p:txBody>
      </p:sp>
      <p:sp>
        <p:nvSpPr>
          <p:cNvPr id="371" name="Description of a primary heading-0">
            <a:extLst>
              <a:ext uri="{FF2B5EF4-FFF2-40B4-BE49-F238E27FC236}">
                <a16:creationId xmlns:a16="http://schemas.microsoft.com/office/drawing/2014/main" id="{111B4A49-B930-4A89-A1CD-6CA2B3D95AED}"/>
              </a:ext>
            </a:extLst>
          </p:cNvPr>
          <p:cNvSpPr txBox="1"/>
          <p:nvPr/>
        </p:nvSpPr>
        <p:spPr>
          <a:xfrm>
            <a:off x="1363980" y="3644741"/>
            <a:ext cx="16197262" cy="72390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Begin by examining the 'ad-hoc-requests.pdf' document, which contains 10 specific ad hoc requests that require insights from the business. Each request is critical for decision-making and must be understood in detail to provide accurate responses.</a:t>
            </a:r>
          </a:p>
        </p:txBody>
      </p:sp>
      <p:pic>
        <p:nvPicPr>
          <p:cNvPr id="3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4662773"/>
            <a:ext cx="419100" cy="419100"/>
          </a:xfrm>
          <a:prstGeom prst="rect">
            <a:avLst/>
          </a:prstGeom>
        </p:spPr>
      </p:pic>
      <p:sp>
        <p:nvSpPr>
          <p:cNvPr id="375" name="-1">
            <a:extLst>
              <a:ext uri="{FF2B5EF4-FFF2-40B4-BE49-F238E27FC236}">
                <a16:creationId xmlns:a16="http://schemas.microsoft.com/office/drawing/2014/main" id="{111B4A49-B930-4A89-A1CD-6CA2B3D95AED}"/>
              </a:ext>
            </a:extLst>
          </p:cNvPr>
          <p:cNvSpPr txBox="1"/>
          <p:nvPr/>
        </p:nvSpPr>
        <p:spPr>
          <a:xfrm>
            <a:off x="837057" y="4707255"/>
            <a:ext cx="300038"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FFFFFF">
                    <a:alpha val="100000"/>
                  </a:srgbClr>
                </a:solidFill>
                <a:latin typeface="Lexend" panose="00000700000000000000" pitchFamily="2" charset="0"/>
              </a:rPr>
              <a:t>02</a:t>
            </a:r>
          </a:p>
        </p:txBody>
      </p:sp>
      <p:sp>
        <p:nvSpPr>
          <p:cNvPr id="377" name="Primary Heading-1">
            <a:extLst>
              <a:ext uri="{FF2B5EF4-FFF2-40B4-BE49-F238E27FC236}">
                <a16:creationId xmlns:a16="http://schemas.microsoft.com/office/drawing/2014/main" id="{111B4A49-B930-4A89-A1CD-6CA2B3D95AED}"/>
              </a:ext>
            </a:extLst>
          </p:cNvPr>
          <p:cNvSpPr txBox="1"/>
          <p:nvPr/>
        </p:nvSpPr>
        <p:spPr>
          <a:xfrm>
            <a:off x="1363980" y="4662773"/>
            <a:ext cx="161972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Run SQL Queries</a:t>
            </a:r>
          </a:p>
        </p:txBody>
      </p:sp>
      <p:sp>
        <p:nvSpPr>
          <p:cNvPr id="379" name="Description of a primary heading-1">
            <a:extLst>
              <a:ext uri="{FF2B5EF4-FFF2-40B4-BE49-F238E27FC236}">
                <a16:creationId xmlns:a16="http://schemas.microsoft.com/office/drawing/2014/main" id="{111B4A49-B930-4A89-A1CD-6CA2B3D95AED}"/>
              </a:ext>
            </a:extLst>
          </p:cNvPr>
          <p:cNvSpPr txBox="1"/>
          <p:nvPr/>
        </p:nvSpPr>
        <p:spPr>
          <a:xfrm>
            <a:off x="1363980" y="5059013"/>
            <a:ext cx="16197262" cy="72390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Utilize SQL queries to extract relevant data needed to answer the identified ad hoc requests. This involves gathering insights from the database to ensure that the management team has access to accurate and relevant information for their strategic discussions.</a:t>
            </a:r>
          </a:p>
        </p:txBody>
      </p:sp>
      <p:pic>
        <p:nvPicPr>
          <p:cNvPr id="38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62000" y="6076950"/>
            <a:ext cx="419100" cy="419100"/>
          </a:xfrm>
          <a:prstGeom prst="rect">
            <a:avLst/>
          </a:prstGeom>
        </p:spPr>
      </p:pic>
      <p:sp>
        <p:nvSpPr>
          <p:cNvPr id="383" name="-2">
            <a:extLst>
              <a:ext uri="{FF2B5EF4-FFF2-40B4-BE49-F238E27FC236}">
                <a16:creationId xmlns:a16="http://schemas.microsoft.com/office/drawing/2014/main" id="{111B4A49-B930-4A89-A1CD-6CA2B3D95AED}"/>
              </a:ext>
            </a:extLst>
          </p:cNvPr>
          <p:cNvSpPr txBox="1"/>
          <p:nvPr/>
        </p:nvSpPr>
        <p:spPr>
          <a:xfrm>
            <a:off x="832294" y="6121527"/>
            <a:ext cx="30956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000000">
                    <a:alpha val="100000"/>
                  </a:srgbClr>
                </a:solidFill>
                <a:latin typeface="Lexend" panose="00000700000000000000" pitchFamily="2" charset="0"/>
              </a:rPr>
              <a:t>03</a:t>
            </a:r>
          </a:p>
        </p:txBody>
      </p:sp>
      <p:sp>
        <p:nvSpPr>
          <p:cNvPr id="385" name="Primary Heading-2">
            <a:extLst>
              <a:ext uri="{FF2B5EF4-FFF2-40B4-BE49-F238E27FC236}">
                <a16:creationId xmlns:a16="http://schemas.microsoft.com/office/drawing/2014/main" id="{111B4A49-B930-4A89-A1CD-6CA2B3D95AED}"/>
              </a:ext>
            </a:extLst>
          </p:cNvPr>
          <p:cNvSpPr txBox="1"/>
          <p:nvPr/>
        </p:nvSpPr>
        <p:spPr>
          <a:xfrm>
            <a:off x="1363980" y="6076950"/>
            <a:ext cx="161972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Create Dashboard for Insights</a:t>
            </a:r>
          </a:p>
        </p:txBody>
      </p:sp>
      <p:sp>
        <p:nvSpPr>
          <p:cNvPr id="387" name="Description of a primary heading-2">
            <a:extLst>
              <a:ext uri="{FF2B5EF4-FFF2-40B4-BE49-F238E27FC236}">
                <a16:creationId xmlns:a16="http://schemas.microsoft.com/office/drawing/2014/main" id="{111B4A49-B930-4A89-A1CD-6CA2B3D95AED}"/>
              </a:ext>
            </a:extLst>
          </p:cNvPr>
          <p:cNvSpPr txBox="1"/>
          <p:nvPr/>
        </p:nvSpPr>
        <p:spPr>
          <a:xfrm>
            <a:off x="1363980" y="6473190"/>
            <a:ext cx="16197262" cy="723900"/>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Develop a comprehensive dashboard that presents insights derived from the SQL queries. The dashboard should be visually appealing and easy to interpret, catering specifically to the needs of top-level management who require clear and concise information to guide their decisions.</a:t>
            </a:r>
          </a:p>
        </p:txBody>
      </p:sp>
      <p:pic>
        <p:nvPicPr>
          <p:cNvPr id="38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2000" y="7491222"/>
            <a:ext cx="419100" cy="419100"/>
          </a:xfrm>
          <a:prstGeom prst="rect">
            <a:avLst/>
          </a:prstGeom>
        </p:spPr>
      </p:pic>
      <p:sp>
        <p:nvSpPr>
          <p:cNvPr id="391" name="-3">
            <a:extLst>
              <a:ext uri="{FF2B5EF4-FFF2-40B4-BE49-F238E27FC236}">
                <a16:creationId xmlns:a16="http://schemas.microsoft.com/office/drawing/2014/main" id="{111B4A49-B930-4A89-A1CD-6CA2B3D95AED}"/>
              </a:ext>
            </a:extLst>
          </p:cNvPr>
          <p:cNvSpPr txBox="1"/>
          <p:nvPr/>
        </p:nvSpPr>
        <p:spPr>
          <a:xfrm>
            <a:off x="824389" y="7535704"/>
            <a:ext cx="328612" cy="342900"/>
          </a:xfrm>
          <a:prstGeom prst="rect">
            <a:avLst/>
          </a:prstGeom>
          <a:noFill/>
        </p:spPr>
        <p:txBody>
          <a:bodyPr vertOverflow="clip" horzOverflow="clip" wrap="square" lIns="0" tIns="0" rIns="0" bIns="0" rtlCol="0" anchor="t">
            <a:spAutoFit/>
          </a:bodyPr>
          <a:lstStyle/>
          <a:p>
            <a:pPr algn="ctr">
              <a:lnSpc>
                <a:spcPts val="2599"/>
              </a:lnSpc>
            </a:pPr>
            <a:r>
              <a:rPr lang="en-US" sz="1732" b="1" dirty="0">
                <a:solidFill>
                  <a:srgbClr val="FFFFFF">
                    <a:alpha val="100000"/>
                  </a:srgbClr>
                </a:solidFill>
                <a:latin typeface="Lexend" panose="00000700000000000000" pitchFamily="2" charset="0"/>
              </a:rPr>
              <a:t>04</a:t>
            </a:r>
          </a:p>
        </p:txBody>
      </p:sp>
      <p:sp>
        <p:nvSpPr>
          <p:cNvPr id="393" name="Primary Heading-3">
            <a:extLst>
              <a:ext uri="{FF2B5EF4-FFF2-40B4-BE49-F238E27FC236}">
                <a16:creationId xmlns:a16="http://schemas.microsoft.com/office/drawing/2014/main" id="{111B4A49-B930-4A89-A1CD-6CA2B3D95AED}"/>
              </a:ext>
            </a:extLst>
          </p:cNvPr>
          <p:cNvSpPr txBox="1"/>
          <p:nvPr/>
        </p:nvSpPr>
        <p:spPr>
          <a:xfrm>
            <a:off x="1363980" y="7491222"/>
            <a:ext cx="161972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Engage the Audience Creatively</a:t>
            </a:r>
          </a:p>
        </p:txBody>
      </p:sp>
      <p:sp>
        <p:nvSpPr>
          <p:cNvPr id="395" name="Description of a primary heading-3">
            <a:extLst>
              <a:ext uri="{FF2B5EF4-FFF2-40B4-BE49-F238E27FC236}">
                <a16:creationId xmlns:a16="http://schemas.microsoft.com/office/drawing/2014/main" id="{111B4A49-B930-4A89-A1CD-6CA2B3D95AED}"/>
              </a:ext>
            </a:extLst>
          </p:cNvPr>
          <p:cNvSpPr txBox="1"/>
          <p:nvPr/>
        </p:nvSpPr>
        <p:spPr>
          <a:xfrm>
            <a:off x="1363980" y="7887462"/>
            <a:ext cx="16197262" cy="683649"/>
          </a:xfrm>
          <a:prstGeom prst="rect">
            <a:avLst/>
          </a:prstGeom>
          <a:noFill/>
        </p:spPr>
        <p:txBody>
          <a:bodyPr vertOverflow="clip" horzOverflow="clip" wrap="square" lIns="0" tIns="0" rIns="0" bIns="0" rtlCol="0" anchor="t">
            <a:spAutoFit/>
          </a:bodyPr>
          <a:lstStyle/>
          <a:p>
            <a:pPr algn="l">
              <a:lnSpc>
                <a:spcPts val="2808"/>
              </a:lnSpc>
            </a:pPr>
            <a:r>
              <a:rPr lang="en-US" sz="1800" spc="-4" dirty="0">
                <a:solidFill>
                  <a:srgbClr val="313A43">
                    <a:alpha val="100000"/>
                  </a:srgbClr>
                </a:solidFill>
                <a:latin typeface="Inter" panose="00000700000000000000" pitchFamily="2" charset="0"/>
              </a:rPr>
              <a:t>Incorporate creative elements into the presentation, to enhance engagement and retention of information among top-level management. This will help in making the insights more relatabe and memorable.</a:t>
            </a:r>
          </a:p>
        </p:txBody>
      </p:sp>
      <p:sp>
        <p:nvSpPr>
          <p:cNvPr id="397" name="Click here to edit title-431">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Task Overview</a:t>
            </a:r>
          </a:p>
        </p:txBody>
      </p:sp>
      <p:sp>
        <p:nvSpPr>
          <p:cNvPr id="399" name="Click here to edit subtitle-444">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A Step-by-Step Guide to Delivering Insights</a:t>
            </a:r>
          </a:p>
        </p:txBody>
      </p:sp>
    </p:spTree>
    <p:extLst>
      <p:ext uri="{BB962C8B-B14F-4D97-AF65-F5344CB8AC3E}">
        <p14:creationId xmlns:p14="http://schemas.microsoft.com/office/powerpoint/2010/main" val="364804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B4E15-A926-7C92-8890-C1094C4900F4}"/>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D8C9A204-4037-4F5A-1A83-95E25F9A9278}"/>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EF2BACEE-C877-96D3-ED9E-F02F256287EB}"/>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A8218046-AE05-2930-22CB-AF4A3D25ECA5}"/>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357FF03E-0848-2B96-CAD6-88473179F11C}"/>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5E41789A-5A70-0690-6872-C2A54E49D8FB}"/>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7B624383-F214-2962-5479-20D742E9E732}"/>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4D9E85C7-F965-4409-E688-3D8F3B84FD74}"/>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Tools, Data, Requests</a:t>
            </a:r>
          </a:p>
        </p:txBody>
      </p:sp>
      <p:sp>
        <p:nvSpPr>
          <p:cNvPr id="3" name="TextBox 2">
            <a:extLst>
              <a:ext uri="{FF2B5EF4-FFF2-40B4-BE49-F238E27FC236}">
                <a16:creationId xmlns:a16="http://schemas.microsoft.com/office/drawing/2014/main" id="{01DBFDE3-A216-26D7-655A-27A9E88AA092}"/>
              </a:ext>
            </a:extLst>
          </p:cNvPr>
          <p:cNvSpPr txBox="1"/>
          <p:nvPr/>
        </p:nvSpPr>
        <p:spPr>
          <a:xfrm>
            <a:off x="762000" y="1442561"/>
            <a:ext cx="9254836" cy="738664"/>
          </a:xfrm>
          <a:prstGeom prst="rect">
            <a:avLst/>
          </a:prstGeom>
          <a:noFill/>
        </p:spPr>
        <p:txBody>
          <a:bodyPr wrap="square">
            <a:spAutoFit/>
          </a:bodyPr>
          <a:lstStyle/>
          <a:p>
            <a:r>
              <a:rPr lang="en-US" sz="2100" spc="-4" dirty="0">
                <a:solidFill>
                  <a:srgbClr val="414C58">
                    <a:alpha val="100000"/>
                  </a:srgbClr>
                </a:solidFill>
                <a:latin typeface="Inter" panose="00000700000000000000" pitchFamily="2" charset="0"/>
              </a:rPr>
              <a:t>Using SQL for data processing and Power BI for visualization to efficiently fulfill requests.</a:t>
            </a:r>
            <a:endParaRPr lang="en-IN" sz="2100" spc="-4" dirty="0">
              <a:solidFill>
                <a:srgbClr val="414C58">
                  <a:alpha val="100000"/>
                </a:srgbClr>
              </a:solidFill>
              <a:latin typeface="Inter" panose="00000700000000000000" pitchFamily="2" charset="0"/>
            </a:endParaRPr>
          </a:p>
        </p:txBody>
      </p:sp>
      <p:pic>
        <p:nvPicPr>
          <p:cNvPr id="5" name="Picture 4">
            <a:extLst>
              <a:ext uri="{FF2B5EF4-FFF2-40B4-BE49-F238E27FC236}">
                <a16:creationId xmlns:a16="http://schemas.microsoft.com/office/drawing/2014/main" id="{35215C44-3D19-15DB-BD96-A381F922BEC7}"/>
              </a:ext>
            </a:extLst>
          </p:cNvPr>
          <p:cNvPicPr>
            <a:picLocks noChangeAspect="1"/>
          </p:cNvPicPr>
          <p:nvPr/>
        </p:nvPicPr>
        <p:blipFill>
          <a:blip r:embed="rId4"/>
          <a:stretch>
            <a:fillRect/>
          </a:stretch>
        </p:blipFill>
        <p:spPr>
          <a:xfrm>
            <a:off x="762000" y="3176041"/>
            <a:ext cx="6950042" cy="5311600"/>
          </a:xfrm>
          <a:prstGeom prst="rect">
            <a:avLst/>
          </a:prstGeom>
        </p:spPr>
      </p:pic>
      <p:pic>
        <p:nvPicPr>
          <p:cNvPr id="8" name="Picture 7">
            <a:extLst>
              <a:ext uri="{FF2B5EF4-FFF2-40B4-BE49-F238E27FC236}">
                <a16:creationId xmlns:a16="http://schemas.microsoft.com/office/drawing/2014/main" id="{E8AA259F-19C1-8DB6-72F9-2CAC9F665E1E}"/>
              </a:ext>
            </a:extLst>
          </p:cNvPr>
          <p:cNvPicPr>
            <a:picLocks noChangeAspect="1"/>
          </p:cNvPicPr>
          <p:nvPr/>
        </p:nvPicPr>
        <p:blipFill>
          <a:blip r:embed="rId5"/>
          <a:stretch>
            <a:fillRect/>
          </a:stretch>
        </p:blipFill>
        <p:spPr>
          <a:xfrm>
            <a:off x="7762461" y="2542889"/>
            <a:ext cx="5121084" cy="6591871"/>
          </a:xfrm>
          <a:prstGeom prst="rect">
            <a:avLst/>
          </a:prstGeom>
        </p:spPr>
      </p:pic>
      <p:pic>
        <p:nvPicPr>
          <p:cNvPr id="12" name="Picture 11">
            <a:extLst>
              <a:ext uri="{FF2B5EF4-FFF2-40B4-BE49-F238E27FC236}">
                <a16:creationId xmlns:a16="http://schemas.microsoft.com/office/drawing/2014/main" id="{DAF2A48C-461E-38DD-A345-1883B97AABE6}"/>
              </a:ext>
            </a:extLst>
          </p:cNvPr>
          <p:cNvPicPr>
            <a:picLocks noChangeAspect="1"/>
          </p:cNvPicPr>
          <p:nvPr/>
        </p:nvPicPr>
        <p:blipFill>
          <a:blip r:embed="rId6"/>
          <a:stretch>
            <a:fillRect/>
          </a:stretch>
        </p:blipFill>
        <p:spPr>
          <a:xfrm>
            <a:off x="13071051" y="2542889"/>
            <a:ext cx="5159187" cy="6530906"/>
          </a:xfrm>
          <a:prstGeom prst="rect">
            <a:avLst/>
          </a:prstGeom>
        </p:spPr>
      </p:pic>
    </p:spTree>
    <p:extLst>
      <p:ext uri="{BB962C8B-B14F-4D97-AF65-F5344CB8AC3E}">
        <p14:creationId xmlns:p14="http://schemas.microsoft.com/office/powerpoint/2010/main" val="7085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15049" y="0"/>
            <a:ext cx="18288000" cy="10287000"/>
          </a:xfrm>
          <a:prstGeom prst="rect">
            <a:avLst/>
          </a:prstGeom>
        </p:spPr>
      </p:pic>
      <p:pic>
        <p:nvPicPr>
          <p:cNvPr id="4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4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038475"/>
            <a:ext cx="533400" cy="533400"/>
          </a:xfrm>
          <a:prstGeom prst="rect">
            <a:avLst/>
          </a:prstGeom>
        </p:spPr>
      </p:pic>
      <p:sp>
        <p:nvSpPr>
          <p:cNvPr id="407" name="-0">
            <a:extLst>
              <a:ext uri="{FF2B5EF4-FFF2-40B4-BE49-F238E27FC236}">
                <a16:creationId xmlns:a16="http://schemas.microsoft.com/office/drawing/2014/main" id="{111B4A49-B930-4A89-A1CD-6CA2B3D95AED}"/>
              </a:ext>
            </a:extLst>
          </p:cNvPr>
          <p:cNvSpPr txBox="1"/>
          <p:nvPr/>
        </p:nvSpPr>
        <p:spPr>
          <a:xfrm>
            <a:off x="855536" y="3095149"/>
            <a:ext cx="376238"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000000">
                    <a:alpha val="100000"/>
                  </a:srgbClr>
                </a:solidFill>
                <a:latin typeface="Lexend" panose="00000700000000000000" pitchFamily="2" charset="0"/>
              </a:rPr>
              <a:t>01</a:t>
            </a:r>
          </a:p>
        </p:txBody>
      </p:sp>
      <p:sp>
        <p:nvSpPr>
          <p:cNvPr id="409" name="Primary Heading-0">
            <a:extLst>
              <a:ext uri="{FF2B5EF4-FFF2-40B4-BE49-F238E27FC236}">
                <a16:creationId xmlns:a16="http://schemas.microsoft.com/office/drawing/2014/main" id="{111B4A49-B930-4A89-A1CD-6CA2B3D95AED}"/>
              </a:ext>
            </a:extLst>
          </p:cNvPr>
          <p:cNvSpPr txBox="1"/>
          <p:nvPr/>
        </p:nvSpPr>
        <p:spPr>
          <a:xfrm>
            <a:off x="762000" y="3571875"/>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India</a:t>
            </a:r>
          </a:p>
        </p:txBody>
      </p:sp>
      <p:sp>
        <p:nvSpPr>
          <p:cNvPr id="411" name="Description of a primary heading-0">
            <a:extLst>
              <a:ext uri="{FF2B5EF4-FFF2-40B4-BE49-F238E27FC236}">
                <a16:creationId xmlns:a16="http://schemas.microsoft.com/office/drawing/2014/main" id="{111B4A49-B930-4A89-A1CD-6CA2B3D95AED}"/>
              </a:ext>
            </a:extLst>
          </p:cNvPr>
          <p:cNvSpPr txBox="1"/>
          <p:nvPr/>
        </p:nvSpPr>
        <p:spPr>
          <a:xfrm>
            <a:off x="762000" y="4229100"/>
            <a:ext cx="5262562" cy="1042721"/>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One of the largest and fastest-growing markets, with a strong customer base and established operations</a:t>
            </a:r>
          </a:p>
        </p:txBody>
      </p:sp>
      <p:pic>
        <p:nvPicPr>
          <p:cNvPr id="4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4086225"/>
            <a:ext cx="1571625" cy="28575"/>
          </a:xfrm>
          <a:prstGeom prst="rect">
            <a:avLst/>
          </a:prstGeom>
        </p:spPr>
      </p:pic>
      <p:pic>
        <p:nvPicPr>
          <p:cNvPr id="415"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62000" y="4086225"/>
            <a:ext cx="762000" cy="28575"/>
          </a:xfrm>
          <a:prstGeom prst="rect">
            <a:avLst/>
          </a:prstGeom>
        </p:spPr>
      </p:pic>
      <p:pic>
        <p:nvPicPr>
          <p:cNvPr id="41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527768" y="3038475"/>
            <a:ext cx="533400" cy="533400"/>
          </a:xfrm>
          <a:prstGeom prst="rect">
            <a:avLst/>
          </a:prstGeom>
        </p:spPr>
      </p:pic>
      <p:sp>
        <p:nvSpPr>
          <p:cNvPr id="419" name="-1">
            <a:extLst>
              <a:ext uri="{FF2B5EF4-FFF2-40B4-BE49-F238E27FC236}">
                <a16:creationId xmlns:a16="http://schemas.microsoft.com/office/drawing/2014/main" id="{111B4A49-B930-4A89-A1CD-6CA2B3D95AED}"/>
              </a:ext>
            </a:extLst>
          </p:cNvPr>
          <p:cNvSpPr txBox="1"/>
          <p:nvPr/>
        </p:nvSpPr>
        <p:spPr>
          <a:xfrm>
            <a:off x="6623114" y="3095149"/>
            <a:ext cx="376238"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FFFFFF">
                    <a:alpha val="100000"/>
                  </a:srgbClr>
                </a:solidFill>
                <a:latin typeface="Lexend" panose="00000700000000000000" pitchFamily="2" charset="0"/>
              </a:rPr>
              <a:t>02</a:t>
            </a:r>
          </a:p>
        </p:txBody>
      </p:sp>
      <p:sp>
        <p:nvSpPr>
          <p:cNvPr id="421" name="Primary Heading-1">
            <a:extLst>
              <a:ext uri="{FF2B5EF4-FFF2-40B4-BE49-F238E27FC236}">
                <a16:creationId xmlns:a16="http://schemas.microsoft.com/office/drawing/2014/main" id="{111B4A49-B930-4A89-A1CD-6CA2B3D95AED}"/>
              </a:ext>
            </a:extLst>
          </p:cNvPr>
          <p:cNvSpPr txBox="1"/>
          <p:nvPr/>
        </p:nvSpPr>
        <p:spPr>
          <a:xfrm>
            <a:off x="6527768" y="3571875"/>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Indonesia</a:t>
            </a:r>
          </a:p>
        </p:txBody>
      </p:sp>
      <p:sp>
        <p:nvSpPr>
          <p:cNvPr id="423" name="Description of a primary heading-1">
            <a:extLst>
              <a:ext uri="{FF2B5EF4-FFF2-40B4-BE49-F238E27FC236}">
                <a16:creationId xmlns:a16="http://schemas.microsoft.com/office/drawing/2014/main" id="{111B4A49-B930-4A89-A1CD-6CA2B3D95AED}"/>
              </a:ext>
            </a:extLst>
          </p:cNvPr>
          <p:cNvSpPr txBox="1"/>
          <p:nvPr/>
        </p:nvSpPr>
        <p:spPr>
          <a:xfrm>
            <a:off x="6527768" y="4229100"/>
            <a:ext cx="5262562" cy="1042721"/>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A key Southeast Asian market with rising demand for computer hardware and technology solutions.</a:t>
            </a:r>
          </a:p>
        </p:txBody>
      </p:sp>
      <p:pic>
        <p:nvPicPr>
          <p:cNvPr id="4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6527750" y="4086225"/>
            <a:ext cx="1571625" cy="28575"/>
          </a:xfrm>
          <a:prstGeom prst="rect">
            <a:avLst/>
          </a:prstGeom>
        </p:spPr>
      </p:pic>
      <p:pic>
        <p:nvPicPr>
          <p:cNvPr id="427"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527768" y="4086225"/>
            <a:ext cx="762000" cy="28575"/>
          </a:xfrm>
          <a:prstGeom prst="rect">
            <a:avLst/>
          </a:prstGeom>
        </p:spPr>
      </p:pic>
      <p:pic>
        <p:nvPicPr>
          <p:cNvPr id="4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2293441" y="3038475"/>
            <a:ext cx="533400" cy="533400"/>
          </a:xfrm>
          <a:prstGeom prst="rect">
            <a:avLst/>
          </a:prstGeom>
        </p:spPr>
      </p:pic>
      <p:sp>
        <p:nvSpPr>
          <p:cNvPr id="431" name="-2">
            <a:extLst>
              <a:ext uri="{FF2B5EF4-FFF2-40B4-BE49-F238E27FC236}">
                <a16:creationId xmlns:a16="http://schemas.microsoft.com/office/drawing/2014/main" id="{111B4A49-B930-4A89-A1CD-6CA2B3D95AED}"/>
              </a:ext>
            </a:extLst>
          </p:cNvPr>
          <p:cNvSpPr txBox="1"/>
          <p:nvPr/>
        </p:nvSpPr>
        <p:spPr>
          <a:xfrm>
            <a:off x="12382881" y="3095149"/>
            <a:ext cx="385762"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000000">
                    <a:alpha val="100000"/>
                  </a:srgbClr>
                </a:solidFill>
                <a:latin typeface="Lexend" panose="00000700000000000000" pitchFamily="2" charset="0"/>
              </a:rPr>
              <a:t>03</a:t>
            </a:r>
          </a:p>
        </p:txBody>
      </p:sp>
      <p:sp>
        <p:nvSpPr>
          <p:cNvPr id="433" name="Primary Heading-2">
            <a:extLst>
              <a:ext uri="{FF2B5EF4-FFF2-40B4-BE49-F238E27FC236}">
                <a16:creationId xmlns:a16="http://schemas.microsoft.com/office/drawing/2014/main" id="{111B4A49-B930-4A89-A1CD-6CA2B3D95AED}"/>
              </a:ext>
            </a:extLst>
          </p:cNvPr>
          <p:cNvSpPr txBox="1"/>
          <p:nvPr/>
        </p:nvSpPr>
        <p:spPr>
          <a:xfrm>
            <a:off x="12293441" y="3571875"/>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Japan</a:t>
            </a:r>
          </a:p>
        </p:txBody>
      </p:sp>
      <p:sp>
        <p:nvSpPr>
          <p:cNvPr id="435" name="Description of a primary heading-2">
            <a:extLst>
              <a:ext uri="{FF2B5EF4-FFF2-40B4-BE49-F238E27FC236}">
                <a16:creationId xmlns:a16="http://schemas.microsoft.com/office/drawing/2014/main" id="{111B4A49-B930-4A89-A1CD-6CA2B3D95AED}"/>
              </a:ext>
            </a:extLst>
          </p:cNvPr>
          <p:cNvSpPr txBox="1"/>
          <p:nvPr/>
        </p:nvSpPr>
        <p:spPr>
          <a:xfrm>
            <a:off x="12293441" y="4229100"/>
            <a:ext cx="5262562" cy="1042721"/>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A highly developed tech market, providing opportunities for innovation and premium product offerings.</a:t>
            </a:r>
          </a:p>
        </p:txBody>
      </p:sp>
      <p:pic>
        <p:nvPicPr>
          <p:cNvPr id="4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12293356" y="4086225"/>
            <a:ext cx="1571625" cy="28575"/>
          </a:xfrm>
          <a:prstGeom prst="rect">
            <a:avLst/>
          </a:prstGeom>
        </p:spPr>
      </p:pic>
      <p:pic>
        <p:nvPicPr>
          <p:cNvPr id="439"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293441" y="4086225"/>
            <a:ext cx="762000" cy="28575"/>
          </a:xfrm>
          <a:prstGeom prst="rect">
            <a:avLst/>
          </a:prstGeom>
        </p:spPr>
      </p:pic>
      <p:pic>
        <p:nvPicPr>
          <p:cNvPr id="4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762000" y="6191250"/>
            <a:ext cx="533400" cy="533400"/>
          </a:xfrm>
          <a:prstGeom prst="rect">
            <a:avLst/>
          </a:prstGeom>
        </p:spPr>
      </p:pic>
      <p:sp>
        <p:nvSpPr>
          <p:cNvPr id="443" name="-3">
            <a:extLst>
              <a:ext uri="{FF2B5EF4-FFF2-40B4-BE49-F238E27FC236}">
                <a16:creationId xmlns:a16="http://schemas.microsoft.com/office/drawing/2014/main" id="{111B4A49-B930-4A89-A1CD-6CA2B3D95AED}"/>
              </a:ext>
            </a:extLst>
          </p:cNvPr>
          <p:cNvSpPr txBox="1"/>
          <p:nvPr/>
        </p:nvSpPr>
        <p:spPr>
          <a:xfrm>
            <a:off x="841438" y="6247924"/>
            <a:ext cx="404812"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FFFFFF">
                    <a:alpha val="100000"/>
                  </a:srgbClr>
                </a:solidFill>
                <a:latin typeface="Lexend" panose="00000700000000000000" pitchFamily="2" charset="0"/>
              </a:rPr>
              <a:t>04</a:t>
            </a:r>
          </a:p>
        </p:txBody>
      </p:sp>
      <p:sp>
        <p:nvSpPr>
          <p:cNvPr id="445" name="Primary Heading-3">
            <a:extLst>
              <a:ext uri="{FF2B5EF4-FFF2-40B4-BE49-F238E27FC236}">
                <a16:creationId xmlns:a16="http://schemas.microsoft.com/office/drawing/2014/main" id="{111B4A49-B930-4A89-A1CD-6CA2B3D95AED}"/>
              </a:ext>
            </a:extLst>
          </p:cNvPr>
          <p:cNvSpPr txBox="1"/>
          <p:nvPr/>
        </p:nvSpPr>
        <p:spPr>
          <a:xfrm>
            <a:off x="762000" y="6724650"/>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Philippines</a:t>
            </a:r>
          </a:p>
        </p:txBody>
      </p:sp>
      <p:sp>
        <p:nvSpPr>
          <p:cNvPr id="447" name="Description of a primary heading-3">
            <a:extLst>
              <a:ext uri="{FF2B5EF4-FFF2-40B4-BE49-F238E27FC236}">
                <a16:creationId xmlns:a16="http://schemas.microsoft.com/office/drawing/2014/main" id="{111B4A49-B930-4A89-A1CD-6CA2B3D95AED}"/>
              </a:ext>
            </a:extLst>
          </p:cNvPr>
          <p:cNvSpPr txBox="1"/>
          <p:nvPr/>
        </p:nvSpPr>
        <p:spPr>
          <a:xfrm>
            <a:off x="762000" y="7381875"/>
            <a:ext cx="5262562" cy="1042721"/>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A rapidly expanding digital economy, driving demand for high-performance computing products.</a:t>
            </a:r>
          </a:p>
        </p:txBody>
      </p:sp>
      <p:pic>
        <p:nvPicPr>
          <p:cNvPr id="44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2">
            <a:alphaModFix/>
          </a:blip>
          <a:stretch/>
        </p:blipFill>
        <p:spPr>
          <a:xfrm>
            <a:off x="762000" y="7239000"/>
            <a:ext cx="1571625" cy="28575"/>
          </a:xfrm>
          <a:prstGeom prst="rect">
            <a:avLst/>
          </a:prstGeom>
        </p:spPr>
      </p:pic>
      <p:pic>
        <p:nvPicPr>
          <p:cNvPr id="451"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62000" y="7239000"/>
            <a:ext cx="762000" cy="28575"/>
          </a:xfrm>
          <a:prstGeom prst="rect">
            <a:avLst/>
          </a:prstGeom>
        </p:spPr>
      </p:pic>
      <p:pic>
        <p:nvPicPr>
          <p:cNvPr id="45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3">
            <a:alphaModFix/>
          </a:blip>
          <a:stretch/>
        </p:blipFill>
        <p:spPr>
          <a:xfrm>
            <a:off x="6527768" y="6191250"/>
            <a:ext cx="533400" cy="533400"/>
          </a:xfrm>
          <a:prstGeom prst="rect">
            <a:avLst/>
          </a:prstGeom>
        </p:spPr>
      </p:pic>
      <p:sp>
        <p:nvSpPr>
          <p:cNvPr id="455" name="-4">
            <a:extLst>
              <a:ext uri="{FF2B5EF4-FFF2-40B4-BE49-F238E27FC236}">
                <a16:creationId xmlns:a16="http://schemas.microsoft.com/office/drawing/2014/main" id="{111B4A49-B930-4A89-A1CD-6CA2B3D95AED}"/>
              </a:ext>
            </a:extLst>
          </p:cNvPr>
          <p:cNvSpPr txBox="1"/>
          <p:nvPr/>
        </p:nvSpPr>
        <p:spPr>
          <a:xfrm>
            <a:off x="6616446" y="6247924"/>
            <a:ext cx="385762"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FFFFFF">
                    <a:alpha val="100000"/>
                  </a:srgbClr>
                </a:solidFill>
                <a:latin typeface="Lexend" panose="00000700000000000000" pitchFamily="2" charset="0"/>
              </a:rPr>
              <a:t>05</a:t>
            </a:r>
          </a:p>
        </p:txBody>
      </p:sp>
      <p:sp>
        <p:nvSpPr>
          <p:cNvPr id="457" name="Primary Heading-4">
            <a:extLst>
              <a:ext uri="{FF2B5EF4-FFF2-40B4-BE49-F238E27FC236}">
                <a16:creationId xmlns:a16="http://schemas.microsoft.com/office/drawing/2014/main" id="{111B4A49-B930-4A89-A1CD-6CA2B3D95AED}"/>
              </a:ext>
            </a:extLst>
          </p:cNvPr>
          <p:cNvSpPr txBox="1"/>
          <p:nvPr/>
        </p:nvSpPr>
        <p:spPr>
          <a:xfrm>
            <a:off x="6527768" y="6724650"/>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South Korea</a:t>
            </a:r>
          </a:p>
        </p:txBody>
      </p:sp>
      <p:sp>
        <p:nvSpPr>
          <p:cNvPr id="459" name="Description of a primary heading-4">
            <a:extLst>
              <a:ext uri="{FF2B5EF4-FFF2-40B4-BE49-F238E27FC236}">
                <a16:creationId xmlns:a16="http://schemas.microsoft.com/office/drawing/2014/main" id="{111B4A49-B930-4A89-A1CD-6CA2B3D95AED}"/>
              </a:ext>
            </a:extLst>
          </p:cNvPr>
          <p:cNvSpPr txBox="1"/>
          <p:nvPr/>
        </p:nvSpPr>
        <p:spPr>
          <a:xfrm>
            <a:off x="6527768" y="7381875"/>
            <a:ext cx="5262562" cy="688073"/>
          </a:xfrm>
          <a:prstGeom prst="rect">
            <a:avLst/>
          </a:prstGeom>
          <a:noFill/>
        </p:spPr>
        <p:txBody>
          <a:bodyPr vertOverflow="clip" horzOverflow="clip" wrap="square" lIns="0" tIns="0" rIns="0" bIns="0" rtlCol="0" anchor="t">
            <a:spAutoFit/>
          </a:bodyPr>
          <a:lstStyle/>
          <a:p>
            <a:pPr algn="l">
              <a:lnSpc>
                <a:spcPts val="2808"/>
              </a:lnSpc>
            </a:pPr>
            <a:r>
              <a:rPr lang="en-US" spc="-4" dirty="0">
                <a:solidFill>
                  <a:srgbClr val="313A43">
                    <a:alpha val="100000"/>
                  </a:srgbClr>
                </a:solidFill>
                <a:latin typeface="Inter" panose="00000700000000000000" pitchFamily="2" charset="0"/>
              </a:rPr>
              <a:t>A global tech powerhouse with a strong focus on cutting-edge hardware and gaming solutions.</a:t>
            </a:r>
          </a:p>
        </p:txBody>
      </p:sp>
      <p:pic>
        <p:nvPicPr>
          <p:cNvPr id="46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4">
            <a:alphaModFix/>
          </a:blip>
          <a:stretch/>
        </p:blipFill>
        <p:spPr>
          <a:xfrm>
            <a:off x="6527750" y="7239000"/>
            <a:ext cx="1571625" cy="28575"/>
          </a:xfrm>
          <a:prstGeom prst="rect">
            <a:avLst/>
          </a:prstGeom>
        </p:spPr>
      </p:pic>
      <p:pic>
        <p:nvPicPr>
          <p:cNvPr id="463"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527768" y="7239000"/>
            <a:ext cx="762000" cy="28575"/>
          </a:xfrm>
          <a:prstGeom prst="rect">
            <a:avLst/>
          </a:prstGeom>
        </p:spPr>
      </p:pic>
      <p:pic>
        <p:nvPicPr>
          <p:cNvPr id="4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5">
            <a:alphaModFix/>
          </a:blip>
          <a:stretch/>
        </p:blipFill>
        <p:spPr>
          <a:xfrm>
            <a:off x="12293441" y="6191250"/>
            <a:ext cx="533400" cy="533400"/>
          </a:xfrm>
          <a:prstGeom prst="rect">
            <a:avLst/>
          </a:prstGeom>
        </p:spPr>
      </p:pic>
      <p:sp>
        <p:nvSpPr>
          <p:cNvPr id="467" name="-5">
            <a:extLst>
              <a:ext uri="{FF2B5EF4-FFF2-40B4-BE49-F238E27FC236}">
                <a16:creationId xmlns:a16="http://schemas.microsoft.com/office/drawing/2014/main" id="{111B4A49-B930-4A89-A1CD-6CA2B3D95AED}"/>
              </a:ext>
            </a:extLst>
          </p:cNvPr>
          <p:cNvSpPr txBox="1"/>
          <p:nvPr/>
        </p:nvSpPr>
        <p:spPr>
          <a:xfrm>
            <a:off x="12384500" y="6247924"/>
            <a:ext cx="385762" cy="428625"/>
          </a:xfrm>
          <a:prstGeom prst="rect">
            <a:avLst/>
          </a:prstGeom>
          <a:noFill/>
        </p:spPr>
        <p:txBody>
          <a:bodyPr vertOverflow="clip" horzOverflow="clip" wrap="square" lIns="0" tIns="0" rIns="0" bIns="0" rtlCol="0" anchor="t">
            <a:spAutoFit/>
          </a:bodyPr>
          <a:lstStyle/>
          <a:p>
            <a:pPr algn="ctr">
              <a:lnSpc>
                <a:spcPts val="3308"/>
              </a:lnSpc>
            </a:pPr>
            <a:r>
              <a:rPr lang="en-US" sz="2205" b="1" dirty="0">
                <a:solidFill>
                  <a:srgbClr val="FFFFFF">
                    <a:alpha val="100000"/>
                  </a:srgbClr>
                </a:solidFill>
                <a:latin typeface="Lexend" panose="00000700000000000000" pitchFamily="2" charset="0"/>
              </a:rPr>
              <a:t>06</a:t>
            </a:r>
          </a:p>
        </p:txBody>
      </p:sp>
      <p:sp>
        <p:nvSpPr>
          <p:cNvPr id="469" name="Primary Heading-5">
            <a:extLst>
              <a:ext uri="{FF2B5EF4-FFF2-40B4-BE49-F238E27FC236}">
                <a16:creationId xmlns:a16="http://schemas.microsoft.com/office/drawing/2014/main" id="{111B4A49-B930-4A89-A1CD-6CA2B3D95AED}"/>
              </a:ext>
            </a:extLst>
          </p:cNvPr>
          <p:cNvSpPr txBox="1"/>
          <p:nvPr/>
        </p:nvSpPr>
        <p:spPr>
          <a:xfrm>
            <a:off x="12293441" y="6724650"/>
            <a:ext cx="5262562" cy="333375"/>
          </a:xfrm>
          <a:prstGeom prst="rect">
            <a:avLst/>
          </a:prstGeom>
          <a:noFill/>
        </p:spPr>
        <p:txBody>
          <a:bodyPr vertOverflow="clip" horzOverflow="clip" wrap="square" lIns="0" tIns="0" rIns="0" bIns="0" rtlCol="0" anchor="t">
            <a:spAutoFit/>
          </a:bodyPr>
          <a:lstStyle/>
          <a:p>
            <a:pPr algn="l">
              <a:lnSpc>
                <a:spcPts val="2520"/>
              </a:lnSpc>
            </a:pPr>
            <a:r>
              <a:rPr lang="en-US" sz="2100" dirty="0">
                <a:solidFill>
                  <a:srgbClr val="313A43">
                    <a:alpha val="100000"/>
                  </a:srgbClr>
                </a:solidFill>
                <a:latin typeface="Lexend Medium" panose="00000700000000000000" pitchFamily="2" charset="0"/>
              </a:rPr>
              <a:t>Australia</a:t>
            </a:r>
          </a:p>
        </p:txBody>
      </p:sp>
      <p:sp>
        <p:nvSpPr>
          <p:cNvPr id="471" name="Description of a primary heading-5">
            <a:extLst>
              <a:ext uri="{FF2B5EF4-FFF2-40B4-BE49-F238E27FC236}">
                <a16:creationId xmlns:a16="http://schemas.microsoft.com/office/drawing/2014/main" id="{111B4A49-B930-4A89-A1CD-6CA2B3D95AED}"/>
              </a:ext>
            </a:extLst>
          </p:cNvPr>
          <p:cNvSpPr txBox="1"/>
          <p:nvPr/>
        </p:nvSpPr>
        <p:spPr>
          <a:xfrm>
            <a:off x="12293441" y="7381875"/>
            <a:ext cx="5262562" cy="1042721"/>
          </a:xfrm>
          <a:prstGeom prst="rect">
            <a:avLst/>
          </a:prstGeom>
          <a:noFill/>
        </p:spPr>
        <p:txBody>
          <a:bodyPr vertOverflow="clip" horzOverflow="clip" wrap="square" lIns="0" tIns="0" rIns="0" bIns="0" rtlCol="0" anchor="t">
            <a:spAutoFit/>
          </a:bodyPr>
          <a:lstStyle/>
          <a:p>
            <a:pPr>
              <a:lnSpc>
                <a:spcPts val="2808"/>
              </a:lnSpc>
            </a:pPr>
            <a:r>
              <a:rPr lang="en-US" spc="-4" dirty="0">
                <a:solidFill>
                  <a:srgbClr val="313A43">
                    <a:alpha val="100000"/>
                  </a:srgbClr>
                </a:solidFill>
                <a:latin typeface="Inter" panose="00000700000000000000" pitchFamily="2" charset="0"/>
              </a:rPr>
              <a:t>A strategic location serving as a gateway to Southeast Asia, backed by a well-developed market.</a:t>
            </a:r>
          </a:p>
        </p:txBody>
      </p:sp>
      <p:pic>
        <p:nvPicPr>
          <p:cNvPr id="4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6">
            <a:alphaModFix/>
          </a:blip>
          <a:stretch/>
        </p:blipFill>
        <p:spPr>
          <a:xfrm>
            <a:off x="12293356" y="7239000"/>
            <a:ext cx="1571625" cy="28575"/>
          </a:xfrm>
          <a:prstGeom prst="rect">
            <a:avLst/>
          </a:prstGeom>
        </p:spPr>
      </p:pic>
      <p:pic>
        <p:nvPicPr>
          <p:cNvPr id="475"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293441" y="7239000"/>
            <a:ext cx="762000" cy="28575"/>
          </a:xfrm>
          <a:prstGeom prst="rect">
            <a:avLst/>
          </a:prstGeom>
        </p:spPr>
      </p:pic>
      <p:sp>
        <p:nvSpPr>
          <p:cNvPr id="477" name="Click here to edit title-487">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Markets in APAC for Atliq Exclusive</a:t>
            </a:r>
          </a:p>
        </p:txBody>
      </p:sp>
      <p:sp>
        <p:nvSpPr>
          <p:cNvPr id="479" name="Click here to edit subtitle-427">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Overview of Atliq Exclusive's presence in the Asia-Pacific markets</a:t>
            </a:r>
          </a:p>
        </p:txBody>
      </p:sp>
    </p:spTree>
    <p:extLst>
      <p:ext uri="{BB962C8B-B14F-4D97-AF65-F5344CB8AC3E}">
        <p14:creationId xmlns:p14="http://schemas.microsoft.com/office/powerpoint/2010/main" val="364804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E4CDD-9EFB-CD20-6437-1FDBC786F230}"/>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17845540-7776-4964-EB0E-A04DF003E26B}"/>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CF19827F-2861-1DFE-35BB-A3EC8280A327}"/>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29787DC2-FA33-3942-B7E5-894F8A598964}"/>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29606AB5-A099-7F75-1F6C-212224AEA305}"/>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CE0B121E-F01F-C5B0-53CA-C2374BEE1FAC}"/>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A6AA9264-FE7A-68EE-A6AC-937963693005}"/>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E43E6B91-889F-D4C0-CCFD-C4E8F90CAC92}"/>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66077D61-FFBC-F7E1-8076-08DC4CD514E9}"/>
              </a:ext>
            </a:extLst>
          </p:cNvPr>
          <p:cNvSpPr txBox="1"/>
          <p:nvPr/>
        </p:nvSpPr>
        <p:spPr>
          <a:xfrm>
            <a:off x="762000" y="1409700"/>
            <a:ext cx="13254038" cy="372218"/>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Tables and ArcGIS Map</a:t>
            </a:r>
          </a:p>
        </p:txBody>
      </p:sp>
      <p:pic>
        <p:nvPicPr>
          <p:cNvPr id="7" name="Picture 6">
            <a:extLst>
              <a:ext uri="{FF2B5EF4-FFF2-40B4-BE49-F238E27FC236}">
                <a16:creationId xmlns:a16="http://schemas.microsoft.com/office/drawing/2014/main" id="{C04289CF-6195-6AAD-92D7-2563A82C3AF6}"/>
              </a:ext>
            </a:extLst>
          </p:cNvPr>
          <p:cNvPicPr>
            <a:picLocks noChangeAspect="1"/>
          </p:cNvPicPr>
          <p:nvPr/>
        </p:nvPicPr>
        <p:blipFill>
          <a:blip r:embed="rId4"/>
          <a:stretch>
            <a:fillRect/>
          </a:stretch>
        </p:blipFill>
        <p:spPr>
          <a:xfrm>
            <a:off x="762000" y="3382696"/>
            <a:ext cx="5543524" cy="2189018"/>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ABAE698A-8046-C54A-3C95-EE679B8B3E74}"/>
              </a:ext>
            </a:extLst>
          </p:cNvPr>
          <p:cNvPicPr>
            <a:picLocks noChangeAspect="1"/>
          </p:cNvPicPr>
          <p:nvPr/>
        </p:nvPicPr>
        <p:blipFill>
          <a:blip r:embed="rId5"/>
          <a:stretch>
            <a:fillRect/>
          </a:stretch>
        </p:blipFill>
        <p:spPr>
          <a:xfrm>
            <a:off x="762000" y="5986808"/>
            <a:ext cx="1801090" cy="2371368"/>
          </a:xfrm>
          <a:prstGeom prst="rect">
            <a:avLst/>
          </a:prstGeom>
          <a:effectLst>
            <a:outerShdw blurRad="50800" dist="38100" algn="l" rotWithShape="0">
              <a:prstClr val="black">
                <a:alpha val="40000"/>
              </a:prstClr>
            </a:outerShdw>
          </a:effectLst>
        </p:spPr>
      </p:pic>
      <p:pic>
        <p:nvPicPr>
          <p:cNvPr id="11" name="Picture 10">
            <a:extLst>
              <a:ext uri="{FF2B5EF4-FFF2-40B4-BE49-F238E27FC236}">
                <a16:creationId xmlns:a16="http://schemas.microsoft.com/office/drawing/2014/main" id="{A444E11D-1842-99FF-591E-F2861AFD6E82}"/>
              </a:ext>
            </a:extLst>
          </p:cNvPr>
          <p:cNvPicPr>
            <a:picLocks noChangeAspect="1"/>
          </p:cNvPicPr>
          <p:nvPr/>
        </p:nvPicPr>
        <p:blipFill>
          <a:blip r:embed="rId6"/>
          <a:stretch>
            <a:fillRect/>
          </a:stretch>
        </p:blipFill>
        <p:spPr>
          <a:xfrm>
            <a:off x="7353165" y="3348028"/>
            <a:ext cx="10508678" cy="539418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410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8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485" name="c39a0d84-f245-4f07-bff3-55d7671c90d5">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4">
            <a:alphaModFix/>
          </a:blip>
          <a:stretch/>
        </p:blipFill>
        <p:spPr>
          <a:xfrm>
            <a:off x="0" y="0"/>
            <a:ext cx="18288000" cy="10287000"/>
          </a:xfrm>
          <a:prstGeom prst="rect">
            <a:avLst/>
          </a:prstGeom>
        </p:spPr>
      </p:pic>
      <p:pic>
        <p:nvPicPr>
          <p:cNvPr id="48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mt="60000"/>
          </a:blip>
          <a:stretch/>
        </p:blipFill>
        <p:spPr>
          <a:xfrm>
            <a:off x="0" y="0"/>
            <a:ext cx="18288000" cy="10287000"/>
          </a:xfrm>
          <a:prstGeom prst="rect">
            <a:avLst/>
          </a:prstGeom>
        </p:spPr>
      </p:pic>
      <p:pic>
        <p:nvPicPr>
          <p:cNvPr id="48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134100" y="0"/>
            <a:ext cx="12153900" cy="10287000"/>
          </a:xfrm>
          <a:prstGeom prst="rect">
            <a:avLst/>
          </a:prstGeom>
        </p:spPr>
      </p:pic>
      <p:pic>
        <p:nvPicPr>
          <p:cNvPr id="49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667500" y="798761"/>
            <a:ext cx="11049000" cy="8686800"/>
          </a:xfrm>
          <a:prstGeom prst="rect">
            <a:avLst/>
          </a:prstGeom>
        </p:spPr>
      </p:pic>
      <p:sp>
        <p:nvSpPr>
          <p:cNvPr id="492" name="$50-0">
            <a:extLst>
              <a:ext uri="{FF2B5EF4-FFF2-40B4-BE49-F238E27FC236}">
                <a16:creationId xmlns:a16="http://schemas.microsoft.com/office/drawing/2014/main" id="{111B4A49-B930-4A89-A1CD-6CA2B3D95AED}"/>
              </a:ext>
            </a:extLst>
          </p:cNvPr>
          <p:cNvSpPr txBox="1"/>
          <p:nvPr/>
        </p:nvSpPr>
        <p:spPr>
          <a:xfrm>
            <a:off x="7086600" y="798766"/>
            <a:ext cx="1070133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000000">
                    <a:alpha val="100000"/>
                  </a:srgbClr>
                </a:solidFill>
                <a:latin typeface="Lexend" panose="00000700000000000000" pitchFamily="2" charset="0"/>
              </a:rPr>
              <a:t>Unique Products in 2020: 1,000</a:t>
            </a:r>
          </a:p>
        </p:txBody>
      </p:sp>
      <p:sp>
        <p:nvSpPr>
          <p:cNvPr id="493" name="Primary Heading-0">
            <a:extLst>
              <a:ext uri="{FF2B5EF4-FFF2-40B4-BE49-F238E27FC236}">
                <a16:creationId xmlns:a16="http://schemas.microsoft.com/office/drawing/2014/main" id="{111B4A49-B930-4A89-A1CD-6CA2B3D95AED}"/>
              </a:ext>
            </a:extLst>
          </p:cNvPr>
          <p:cNvSpPr txBox="1"/>
          <p:nvPr/>
        </p:nvSpPr>
        <p:spPr>
          <a:xfrm>
            <a:off x="7086600" y="2719768"/>
            <a:ext cx="107013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000000">
                    <a:alpha val="100000"/>
                  </a:srgbClr>
                </a:solidFill>
                <a:latin typeface="Inter" panose="00000700000000000000" pitchFamily="2" charset="0"/>
              </a:rPr>
              <a:t>Stable base established in 2020</a:t>
            </a:r>
          </a:p>
        </p:txBody>
      </p:sp>
      <p:sp>
        <p:nvSpPr>
          <p:cNvPr id="495" name="Description of a primary heading-0">
            <a:extLst>
              <a:ext uri="{FF2B5EF4-FFF2-40B4-BE49-F238E27FC236}">
                <a16:creationId xmlns:a16="http://schemas.microsoft.com/office/drawing/2014/main" id="{111B4A49-B930-4A89-A1CD-6CA2B3D95AED}"/>
              </a:ext>
            </a:extLst>
          </p:cNvPr>
          <p:cNvSpPr txBox="1"/>
          <p:nvPr/>
        </p:nvSpPr>
        <p:spPr>
          <a:xfrm>
            <a:off x="7086600" y="3201257"/>
            <a:ext cx="10701338" cy="634148"/>
          </a:xfrm>
          <a:prstGeom prst="rect">
            <a:avLst/>
          </a:prstGeom>
          <a:noFill/>
        </p:spPr>
        <p:txBody>
          <a:bodyPr vertOverflow="clip" horzOverflow="clip" wrap="square" lIns="0" tIns="0" rIns="0" bIns="0" rtlCol="0" anchor="t">
            <a:spAutoFit/>
          </a:bodyPr>
          <a:lstStyle/>
          <a:p>
            <a:pPr algn="l">
              <a:lnSpc>
                <a:spcPts val="2574"/>
              </a:lnSpc>
            </a:pPr>
            <a:r>
              <a:rPr lang="en-US" sz="1650" spc="-3" dirty="0">
                <a:solidFill>
                  <a:srgbClr val="000000">
                    <a:alpha val="100000"/>
                  </a:srgbClr>
                </a:solidFill>
                <a:latin typeface="Inter" panose="00000700000000000000" pitchFamily="2" charset="0"/>
              </a:rPr>
              <a:t>In 2020, the company had a solid foundation with 245 unique products, which set the stage for future growth.</a:t>
            </a:r>
          </a:p>
        </p:txBody>
      </p:sp>
      <p:sp>
        <p:nvSpPr>
          <p:cNvPr id="497" name="$50-1">
            <a:extLst>
              <a:ext uri="{FF2B5EF4-FFF2-40B4-BE49-F238E27FC236}">
                <a16:creationId xmlns:a16="http://schemas.microsoft.com/office/drawing/2014/main" id="{111B4A49-B930-4A89-A1CD-6CA2B3D95AED}"/>
              </a:ext>
            </a:extLst>
          </p:cNvPr>
          <p:cNvSpPr txBox="1"/>
          <p:nvPr/>
        </p:nvSpPr>
        <p:spPr>
          <a:xfrm>
            <a:off x="7086600" y="4049935"/>
            <a:ext cx="10701338" cy="1743075"/>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000000">
                    <a:alpha val="100000"/>
                  </a:srgbClr>
                </a:solidFill>
                <a:latin typeface="Lexend" panose="00000700000000000000" pitchFamily="2" charset="0"/>
              </a:rPr>
              <a:t>Unique Products in 2021: 1,200</a:t>
            </a:r>
          </a:p>
        </p:txBody>
      </p:sp>
      <p:sp>
        <p:nvSpPr>
          <p:cNvPr id="498" name="Primary Heading-1">
            <a:extLst>
              <a:ext uri="{FF2B5EF4-FFF2-40B4-BE49-F238E27FC236}">
                <a16:creationId xmlns:a16="http://schemas.microsoft.com/office/drawing/2014/main" id="{111B4A49-B930-4A89-A1CD-6CA2B3D95AED}"/>
              </a:ext>
            </a:extLst>
          </p:cNvPr>
          <p:cNvSpPr txBox="1"/>
          <p:nvPr/>
        </p:nvSpPr>
        <p:spPr>
          <a:xfrm>
            <a:off x="7086600" y="5970842"/>
            <a:ext cx="107013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000000">
                    <a:alpha val="100000"/>
                  </a:srgbClr>
                </a:solidFill>
                <a:latin typeface="Inter" panose="00000700000000000000" pitchFamily="2" charset="0"/>
              </a:rPr>
              <a:t>Significant growth in unique offerings</a:t>
            </a:r>
          </a:p>
        </p:txBody>
      </p:sp>
      <p:sp>
        <p:nvSpPr>
          <p:cNvPr id="500" name="Description of a primary heading-1">
            <a:extLst>
              <a:ext uri="{FF2B5EF4-FFF2-40B4-BE49-F238E27FC236}">
                <a16:creationId xmlns:a16="http://schemas.microsoft.com/office/drawing/2014/main" id="{111B4A49-B930-4A89-A1CD-6CA2B3D95AED}"/>
              </a:ext>
            </a:extLst>
          </p:cNvPr>
          <p:cNvSpPr txBox="1"/>
          <p:nvPr/>
        </p:nvSpPr>
        <p:spPr>
          <a:xfrm>
            <a:off x="7086600" y="6452330"/>
            <a:ext cx="10701338" cy="634148"/>
          </a:xfrm>
          <a:prstGeom prst="rect">
            <a:avLst/>
          </a:prstGeom>
          <a:noFill/>
        </p:spPr>
        <p:txBody>
          <a:bodyPr vertOverflow="clip" horzOverflow="clip" wrap="square" lIns="0" tIns="0" rIns="0" bIns="0" rtlCol="0" anchor="t">
            <a:spAutoFit/>
          </a:bodyPr>
          <a:lstStyle/>
          <a:p>
            <a:pPr algn="l">
              <a:lnSpc>
                <a:spcPts val="2574"/>
              </a:lnSpc>
            </a:pPr>
            <a:r>
              <a:rPr lang="en-US" sz="1650" spc="-3" dirty="0">
                <a:solidFill>
                  <a:srgbClr val="000000">
                    <a:alpha val="100000"/>
                  </a:srgbClr>
                </a:solidFill>
                <a:latin typeface="Inter" panose="00000700000000000000" pitchFamily="2" charset="0"/>
              </a:rPr>
              <a:t>In 2021, the total number of unique products increased to 334, demonstrating a successful expansion of the product line.</a:t>
            </a:r>
          </a:p>
        </p:txBody>
      </p:sp>
      <p:sp>
        <p:nvSpPr>
          <p:cNvPr id="502" name="$50-2">
            <a:extLst>
              <a:ext uri="{FF2B5EF4-FFF2-40B4-BE49-F238E27FC236}">
                <a16:creationId xmlns:a16="http://schemas.microsoft.com/office/drawing/2014/main" id="{111B4A49-B930-4A89-A1CD-6CA2B3D95AED}"/>
              </a:ext>
            </a:extLst>
          </p:cNvPr>
          <p:cNvSpPr txBox="1"/>
          <p:nvPr/>
        </p:nvSpPr>
        <p:spPr>
          <a:xfrm>
            <a:off x="7086600" y="7301008"/>
            <a:ext cx="10701338" cy="876300"/>
          </a:xfrm>
          <a:prstGeom prst="rect">
            <a:avLst/>
          </a:prstGeom>
          <a:noFill/>
        </p:spPr>
        <p:txBody>
          <a:bodyPr vertOverflow="clip" horzOverflow="clip" wrap="square" lIns="0" tIns="0" rIns="0" bIns="0" rtlCol="0" anchor="t">
            <a:spAutoFit/>
          </a:bodyPr>
          <a:lstStyle/>
          <a:p>
            <a:pPr algn="l">
              <a:lnSpc>
                <a:spcPts val="6843"/>
              </a:lnSpc>
            </a:pPr>
            <a:r>
              <a:rPr lang="en-US" sz="5702" b="1" dirty="0">
                <a:solidFill>
                  <a:srgbClr val="000000">
                    <a:alpha val="100000"/>
                  </a:srgbClr>
                </a:solidFill>
                <a:latin typeface="Lexend" panose="00000700000000000000" pitchFamily="2" charset="0"/>
              </a:rPr>
              <a:t>Percentage Change: 36.33%</a:t>
            </a:r>
          </a:p>
        </p:txBody>
      </p:sp>
      <p:sp>
        <p:nvSpPr>
          <p:cNvPr id="503" name="Primary Heading-2">
            <a:extLst>
              <a:ext uri="{FF2B5EF4-FFF2-40B4-BE49-F238E27FC236}">
                <a16:creationId xmlns:a16="http://schemas.microsoft.com/office/drawing/2014/main" id="{111B4A49-B930-4A89-A1CD-6CA2B3D95AED}"/>
              </a:ext>
            </a:extLst>
          </p:cNvPr>
          <p:cNvSpPr txBox="1"/>
          <p:nvPr/>
        </p:nvSpPr>
        <p:spPr>
          <a:xfrm>
            <a:off x="7086600" y="8352949"/>
            <a:ext cx="107013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000000">
                    <a:alpha val="100000"/>
                  </a:srgbClr>
                </a:solidFill>
                <a:latin typeface="Inter" panose="00000700000000000000" pitchFamily="2" charset="0"/>
              </a:rPr>
              <a:t>Robust growth rate indicates market demand</a:t>
            </a:r>
          </a:p>
        </p:txBody>
      </p:sp>
      <p:sp>
        <p:nvSpPr>
          <p:cNvPr id="505" name="Description of a primary heading-2">
            <a:extLst>
              <a:ext uri="{FF2B5EF4-FFF2-40B4-BE49-F238E27FC236}">
                <a16:creationId xmlns:a16="http://schemas.microsoft.com/office/drawing/2014/main" id="{111B4A49-B930-4A89-A1CD-6CA2B3D95AED}"/>
              </a:ext>
            </a:extLst>
          </p:cNvPr>
          <p:cNvSpPr txBox="1"/>
          <p:nvPr/>
        </p:nvSpPr>
        <p:spPr>
          <a:xfrm>
            <a:off x="7086600" y="8834438"/>
            <a:ext cx="10701338" cy="634148"/>
          </a:xfrm>
          <a:prstGeom prst="rect">
            <a:avLst/>
          </a:prstGeom>
          <a:noFill/>
        </p:spPr>
        <p:txBody>
          <a:bodyPr vertOverflow="clip" horzOverflow="clip" wrap="square" lIns="0" tIns="0" rIns="0" bIns="0" rtlCol="0" anchor="t">
            <a:spAutoFit/>
          </a:bodyPr>
          <a:lstStyle/>
          <a:p>
            <a:pPr algn="l">
              <a:lnSpc>
                <a:spcPts val="2574"/>
              </a:lnSpc>
            </a:pPr>
            <a:r>
              <a:rPr lang="en-US" sz="1650" spc="-3" dirty="0">
                <a:solidFill>
                  <a:srgbClr val="000000">
                    <a:alpha val="100000"/>
                  </a:srgbClr>
                </a:solidFill>
                <a:latin typeface="Inter" panose="00000700000000000000" pitchFamily="2" charset="0"/>
              </a:rPr>
              <a:t>The 36.33% increase in unique products suggests a positive market response and an opportunity to further capitalize on consumer preferences.</a:t>
            </a:r>
          </a:p>
        </p:txBody>
      </p:sp>
      <p:sp>
        <p:nvSpPr>
          <p:cNvPr id="507" name="Click here to edit title-491">
            <a:extLst>
              <a:ext uri="{FF2B5EF4-FFF2-40B4-BE49-F238E27FC236}">
                <a16:creationId xmlns:a16="http://schemas.microsoft.com/office/drawing/2014/main" id="{111B4A49-B930-4A89-A1CD-6CA2B3D95AED}"/>
              </a:ext>
            </a:extLst>
          </p:cNvPr>
          <p:cNvSpPr txBox="1"/>
          <p:nvPr/>
        </p:nvSpPr>
        <p:spPr>
          <a:xfrm>
            <a:off x="762000" y="3891344"/>
            <a:ext cx="4605338" cy="194310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FAFAFA">
                    <a:alpha val="100000"/>
                  </a:srgbClr>
                </a:solidFill>
                <a:latin typeface="Lexend Medium" panose="00000700000000000000" pitchFamily="2" charset="0"/>
              </a:rPr>
              <a:t>Unique Product Increase Percentage</a:t>
            </a:r>
          </a:p>
        </p:txBody>
      </p:sp>
      <p:sp>
        <p:nvSpPr>
          <p:cNvPr id="509" name="Click here to edit subtitle-492">
            <a:extLst>
              <a:ext uri="{FF2B5EF4-FFF2-40B4-BE49-F238E27FC236}">
                <a16:creationId xmlns:a16="http://schemas.microsoft.com/office/drawing/2014/main" id="{111B4A49-B930-4A89-A1CD-6CA2B3D95AED}"/>
              </a:ext>
            </a:extLst>
          </p:cNvPr>
          <p:cNvSpPr txBox="1"/>
          <p:nvPr/>
        </p:nvSpPr>
        <p:spPr>
          <a:xfrm>
            <a:off x="762000" y="5943600"/>
            <a:ext cx="46053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FAFAFA">
                    <a:alpha val="100000"/>
                  </a:srgbClr>
                </a:solidFill>
                <a:latin typeface="Inter" panose="00000700000000000000" pitchFamily="2" charset="0"/>
              </a:rPr>
              <a:t>Analysis of Unique Product Growth</a:t>
            </a:r>
          </a:p>
        </p:txBody>
      </p:sp>
    </p:spTree>
    <p:extLst>
      <p:ext uri="{BB962C8B-B14F-4D97-AF65-F5344CB8AC3E}">
        <p14:creationId xmlns:p14="http://schemas.microsoft.com/office/powerpoint/2010/main" val="364804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CBCAB-13F8-0CA8-F0CD-0B5AA3C24C00}"/>
            </a:ext>
          </a:extLst>
        </p:cNvPr>
        <p:cNvGrpSpPr/>
        <p:nvPr/>
      </p:nvGrpSpPr>
      <p:grpSpPr>
        <a:xfrm>
          <a:off x="0" y="0"/>
          <a:ext cx="0" cy="0"/>
          <a:chOff x="0" y="0"/>
          <a:chExt cx="0" cy="0"/>
        </a:xfrm>
      </p:grpSpPr>
      <p:pic>
        <p:nvPicPr>
          <p:cNvPr id="1334" name="Rect">
            <a:extLst>
              <a:ext uri="{FF2B5EF4-FFF2-40B4-BE49-F238E27FC236}">
                <a16:creationId xmlns:a16="http://schemas.microsoft.com/office/drawing/2014/main" id="{CBC58B69-F482-7F28-BD58-7DF2A6C1BD86}"/>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335" name="Rect">
            <a:extLst>
              <a:ext uri="{FF2B5EF4-FFF2-40B4-BE49-F238E27FC236}">
                <a16:creationId xmlns:a16="http://schemas.microsoft.com/office/drawing/2014/main" id="{321E5D95-7AFD-7F1C-008B-2CFB9128D6C5}"/>
              </a:ext>
            </a:extLst>
          </p:cNvPr>
          <p:cNvPicPr>
            <a:picLocks noChangeAspect="1"/>
          </p:cNvPicPr>
          <p:nvPr/>
        </p:nvPicPr>
        <p:blipFill rotWithShape="1">
          <a:blip r:embed="rId3">
            <a:alphaModFix/>
          </a:blip>
          <a:stretch/>
        </p:blipFill>
        <p:spPr>
          <a:xfrm>
            <a:off x="16640270" y="0"/>
            <a:ext cx="1647825" cy="2181225"/>
          </a:xfrm>
          <a:prstGeom prst="rect">
            <a:avLst/>
          </a:prstGeom>
        </p:spPr>
      </p:pic>
      <p:sp>
        <p:nvSpPr>
          <p:cNvPr id="1353" name="-444">
            <a:extLst>
              <a:ext uri="{FF2B5EF4-FFF2-40B4-BE49-F238E27FC236}">
                <a16:creationId xmlns:a16="http://schemas.microsoft.com/office/drawing/2014/main" id="{A636FC7C-12CE-49F7-F2B8-5028894E1CD1}"/>
              </a:ext>
            </a:extLst>
          </p:cNvPr>
          <p:cNvSpPr txBox="1"/>
          <p:nvPr/>
        </p:nvSpPr>
        <p:spPr>
          <a:xfrm>
            <a:off x="2441734"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55" name="-423">
            <a:extLst>
              <a:ext uri="{FF2B5EF4-FFF2-40B4-BE49-F238E27FC236}">
                <a16:creationId xmlns:a16="http://schemas.microsoft.com/office/drawing/2014/main" id="{EC21002C-E112-24FA-03FE-C61A37CA6465}"/>
              </a:ext>
            </a:extLst>
          </p:cNvPr>
          <p:cNvSpPr txBox="1"/>
          <p:nvPr/>
        </p:nvSpPr>
        <p:spPr>
          <a:xfrm>
            <a:off x="2930366" y="3894106"/>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5" name="-420">
            <a:extLst>
              <a:ext uri="{FF2B5EF4-FFF2-40B4-BE49-F238E27FC236}">
                <a16:creationId xmlns:a16="http://schemas.microsoft.com/office/drawing/2014/main" id="{E80863AE-B0F2-D815-F2C5-43874F158B30}"/>
              </a:ext>
            </a:extLst>
          </p:cNvPr>
          <p:cNvSpPr txBox="1"/>
          <p:nvPr/>
        </p:nvSpPr>
        <p:spPr>
          <a:xfrm>
            <a:off x="16491871"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7" name="-499">
            <a:extLst>
              <a:ext uri="{FF2B5EF4-FFF2-40B4-BE49-F238E27FC236}">
                <a16:creationId xmlns:a16="http://schemas.microsoft.com/office/drawing/2014/main" id="{8122E24A-A4E0-CA4A-14F3-B47999DE6EC9}"/>
              </a:ext>
            </a:extLst>
          </p:cNvPr>
          <p:cNvSpPr txBox="1"/>
          <p:nvPr/>
        </p:nvSpPr>
        <p:spPr>
          <a:xfrm>
            <a:off x="16998124" y="4142422"/>
            <a:ext cx="33338" cy="190500"/>
          </a:xfrm>
          <a:prstGeom prst="rect">
            <a:avLst/>
          </a:prstGeom>
          <a:noFill/>
        </p:spPr>
        <p:txBody>
          <a:bodyPr vertOverflow="clip" horzOverflow="clip" wrap="square" lIns="0" tIns="0" rIns="0" bIns="0" rtlCol="0" anchor="t">
            <a:spAutoFit/>
          </a:bodyPr>
          <a:lstStyle/>
          <a:p>
            <a:pPr algn="ctr">
              <a:lnSpc>
                <a:spcPts val="1386"/>
              </a:lnSpc>
            </a:pPr>
            <a:endParaRPr/>
          </a:p>
        </p:txBody>
      </p:sp>
      <p:sp>
        <p:nvSpPr>
          <p:cNvPr id="1369" name="Click here to edit title-423">
            <a:extLst>
              <a:ext uri="{FF2B5EF4-FFF2-40B4-BE49-F238E27FC236}">
                <a16:creationId xmlns:a16="http://schemas.microsoft.com/office/drawing/2014/main" id="{4BED422F-473D-1B62-419F-CEF266754375}"/>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SQL Queries and Power BI Presentation</a:t>
            </a:r>
          </a:p>
        </p:txBody>
      </p:sp>
      <p:sp>
        <p:nvSpPr>
          <p:cNvPr id="1371" name="Click here to edit subtitle-449">
            <a:extLst>
              <a:ext uri="{FF2B5EF4-FFF2-40B4-BE49-F238E27FC236}">
                <a16:creationId xmlns:a16="http://schemas.microsoft.com/office/drawing/2014/main" id="{4A6769F0-0055-92A6-3CAD-75684D18733A}"/>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Visualizing Data with Graphs and Tables</a:t>
            </a:r>
          </a:p>
        </p:txBody>
      </p:sp>
      <p:pic>
        <p:nvPicPr>
          <p:cNvPr id="5" name="Picture 4">
            <a:extLst>
              <a:ext uri="{FF2B5EF4-FFF2-40B4-BE49-F238E27FC236}">
                <a16:creationId xmlns:a16="http://schemas.microsoft.com/office/drawing/2014/main" id="{B6DF1ECB-7DDE-35A7-21B5-28CC8EDC2E39}"/>
              </a:ext>
            </a:extLst>
          </p:cNvPr>
          <p:cNvPicPr>
            <a:picLocks noChangeAspect="1"/>
          </p:cNvPicPr>
          <p:nvPr/>
        </p:nvPicPr>
        <p:blipFill>
          <a:blip r:embed="rId4"/>
          <a:stretch>
            <a:fillRect/>
          </a:stretch>
        </p:blipFill>
        <p:spPr>
          <a:xfrm>
            <a:off x="762000" y="3769415"/>
            <a:ext cx="8397968" cy="4092295"/>
          </a:xfrm>
          <a:prstGeom prst="rect">
            <a:avLst/>
          </a:prstGeom>
          <a:effectLst>
            <a:outerShdw blurRad="50800" dist="38100" algn="l" rotWithShape="0">
              <a:prstClr val="black">
                <a:alpha val="40000"/>
              </a:prstClr>
            </a:outerShdw>
          </a:effectLst>
        </p:spPr>
      </p:pic>
      <p:pic>
        <p:nvPicPr>
          <p:cNvPr id="17" name="Picture 16">
            <a:extLst>
              <a:ext uri="{FF2B5EF4-FFF2-40B4-BE49-F238E27FC236}">
                <a16:creationId xmlns:a16="http://schemas.microsoft.com/office/drawing/2014/main" id="{A7057846-1DA9-9874-2579-39F2E2B58FB8}"/>
              </a:ext>
            </a:extLst>
          </p:cNvPr>
          <p:cNvPicPr>
            <a:picLocks noChangeAspect="1"/>
          </p:cNvPicPr>
          <p:nvPr/>
        </p:nvPicPr>
        <p:blipFill>
          <a:blip r:embed="rId5"/>
          <a:stretch>
            <a:fillRect/>
          </a:stretch>
        </p:blipFill>
        <p:spPr>
          <a:xfrm>
            <a:off x="11096760" y="3657600"/>
            <a:ext cx="6429240" cy="420410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22078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1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1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16640270" y="0"/>
            <a:ext cx="1647825" cy="2181225"/>
          </a:xfrm>
          <a:prstGeom prst="rect">
            <a:avLst/>
          </a:prstGeom>
        </p:spPr>
      </p:pic>
      <p:pic>
        <p:nvPicPr>
          <p:cNvPr id="5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02940" y="2626519"/>
            <a:ext cx="6960840" cy="849511"/>
          </a:xfrm>
          <a:prstGeom prst="rect">
            <a:avLst/>
          </a:prstGeom>
        </p:spPr>
      </p:pic>
      <p:sp>
        <p:nvSpPr>
          <p:cNvPr id="518" name="text-0,0">
            <a:extLst>
              <a:ext uri="{FF2B5EF4-FFF2-40B4-BE49-F238E27FC236}">
                <a16:creationId xmlns:a16="http://schemas.microsoft.com/office/drawing/2014/main" id="{111B4A49-B930-4A89-A1CD-6CA2B3D95AED}"/>
              </a:ext>
            </a:extLst>
          </p:cNvPr>
          <p:cNvSpPr txBox="1"/>
          <p:nvPr/>
        </p:nvSpPr>
        <p:spPr>
          <a:xfrm>
            <a:off x="3774662" y="2878074"/>
            <a:ext cx="1204912"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Segment</a:t>
            </a:r>
          </a:p>
        </p:txBody>
      </p:sp>
      <p:pic>
        <p:nvPicPr>
          <p:cNvPr id="5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815709" y="2626519"/>
            <a:ext cx="9589741" cy="849511"/>
          </a:xfrm>
          <a:prstGeom prst="rect">
            <a:avLst/>
          </a:prstGeom>
        </p:spPr>
      </p:pic>
      <p:sp>
        <p:nvSpPr>
          <p:cNvPr id="522" name="text-0,1">
            <a:extLst>
              <a:ext uri="{FF2B5EF4-FFF2-40B4-BE49-F238E27FC236}">
                <a16:creationId xmlns:a16="http://schemas.microsoft.com/office/drawing/2014/main" id="{111B4A49-B930-4A89-A1CD-6CA2B3D95AED}"/>
              </a:ext>
            </a:extLst>
          </p:cNvPr>
          <p:cNvSpPr txBox="1"/>
          <p:nvPr/>
        </p:nvSpPr>
        <p:spPr>
          <a:xfrm>
            <a:off x="11643741" y="2878074"/>
            <a:ext cx="1919288" cy="333375"/>
          </a:xfrm>
          <a:prstGeom prst="rect">
            <a:avLst/>
          </a:prstGeom>
          <a:noFill/>
        </p:spPr>
        <p:txBody>
          <a:bodyPr vertOverflow="clip" horzOverflow="clip" wrap="square" lIns="0" tIns="0" rIns="0" bIns="0" rtlCol="0" anchor="t">
            <a:spAutoFit/>
          </a:bodyPr>
          <a:lstStyle/>
          <a:p>
            <a:pPr algn="ctr">
              <a:lnSpc>
                <a:spcPts val="2520"/>
              </a:lnSpc>
            </a:pPr>
            <a:r>
              <a:rPr lang="en-US" sz="2100" dirty="0">
                <a:solidFill>
                  <a:srgbClr val="000000">
                    <a:alpha val="100000"/>
                  </a:srgbClr>
                </a:solidFill>
                <a:latin typeface="Lexend Medium" panose="00000700000000000000" pitchFamily="2" charset="0"/>
              </a:rPr>
              <a:t>Product Count</a:t>
            </a:r>
          </a:p>
        </p:txBody>
      </p:sp>
      <p:pic>
        <p:nvPicPr>
          <p:cNvPr id="52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40" y="3449538"/>
            <a:ext cx="6930331" cy="832396"/>
          </a:xfrm>
          <a:prstGeom prst="rect">
            <a:avLst/>
          </a:prstGeom>
        </p:spPr>
      </p:pic>
      <p:sp>
        <p:nvSpPr>
          <p:cNvPr id="526" name="Label-1,0">
            <a:extLst>
              <a:ext uri="{FF2B5EF4-FFF2-40B4-BE49-F238E27FC236}">
                <a16:creationId xmlns:a16="http://schemas.microsoft.com/office/drawing/2014/main" id="{111B4A49-B930-4A89-A1CD-6CA2B3D95AED}"/>
              </a:ext>
            </a:extLst>
          </p:cNvPr>
          <p:cNvSpPr txBox="1"/>
          <p:nvPr/>
        </p:nvSpPr>
        <p:spPr>
          <a:xfrm>
            <a:off x="1131570" y="3685794"/>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Notebook</a:t>
            </a:r>
          </a:p>
        </p:txBody>
      </p:sp>
      <p:pic>
        <p:nvPicPr>
          <p:cNvPr id="52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709" y="3449538"/>
            <a:ext cx="9559233" cy="832396"/>
          </a:xfrm>
          <a:prstGeom prst="rect">
            <a:avLst/>
          </a:prstGeom>
        </p:spPr>
      </p:pic>
      <p:sp>
        <p:nvSpPr>
          <p:cNvPr id="530" name="Label-1,1">
            <a:extLst>
              <a:ext uri="{FF2B5EF4-FFF2-40B4-BE49-F238E27FC236}">
                <a16:creationId xmlns:a16="http://schemas.microsoft.com/office/drawing/2014/main" id="{111B4A49-B930-4A89-A1CD-6CA2B3D95AED}"/>
              </a:ext>
            </a:extLst>
          </p:cNvPr>
          <p:cNvSpPr txBox="1"/>
          <p:nvPr/>
        </p:nvSpPr>
        <p:spPr>
          <a:xfrm>
            <a:off x="8044434" y="3685794"/>
            <a:ext cx="91201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129</a:t>
            </a:r>
          </a:p>
        </p:txBody>
      </p:sp>
      <p:pic>
        <p:nvPicPr>
          <p:cNvPr id="53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4271010"/>
            <a:ext cx="6930331" cy="832396"/>
          </a:xfrm>
          <a:prstGeom prst="rect">
            <a:avLst/>
          </a:prstGeom>
        </p:spPr>
      </p:pic>
      <p:sp>
        <p:nvSpPr>
          <p:cNvPr id="534" name="Label-2,0">
            <a:extLst>
              <a:ext uri="{FF2B5EF4-FFF2-40B4-BE49-F238E27FC236}">
                <a16:creationId xmlns:a16="http://schemas.microsoft.com/office/drawing/2014/main" id="{111B4A49-B930-4A89-A1CD-6CA2B3D95AED}"/>
              </a:ext>
            </a:extLst>
          </p:cNvPr>
          <p:cNvSpPr txBox="1"/>
          <p:nvPr/>
        </p:nvSpPr>
        <p:spPr>
          <a:xfrm>
            <a:off x="1131570" y="4507230"/>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Accessories</a:t>
            </a:r>
            <a:endParaRPr lang="en-US" sz="1800" spc="-4" dirty="0">
              <a:solidFill>
                <a:srgbClr val="313A43">
                  <a:alpha val="100000"/>
                </a:srgbClr>
              </a:solidFill>
              <a:latin typeface="Inter" panose="00000700000000000000" pitchFamily="2" charset="0"/>
            </a:endParaRPr>
          </a:p>
        </p:txBody>
      </p:sp>
      <p:pic>
        <p:nvPicPr>
          <p:cNvPr id="5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834" y="4271010"/>
            <a:ext cx="9559233" cy="832396"/>
          </a:xfrm>
          <a:prstGeom prst="rect">
            <a:avLst/>
          </a:prstGeom>
        </p:spPr>
      </p:pic>
      <p:sp>
        <p:nvSpPr>
          <p:cNvPr id="538" name="Label-2,1">
            <a:extLst>
              <a:ext uri="{FF2B5EF4-FFF2-40B4-BE49-F238E27FC236}">
                <a16:creationId xmlns:a16="http://schemas.microsoft.com/office/drawing/2014/main" id="{111B4A49-B930-4A89-A1CD-6CA2B3D95AED}"/>
              </a:ext>
            </a:extLst>
          </p:cNvPr>
          <p:cNvSpPr txBox="1"/>
          <p:nvPr/>
        </p:nvSpPr>
        <p:spPr>
          <a:xfrm>
            <a:off x="8044434" y="4507230"/>
            <a:ext cx="91201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116</a:t>
            </a:r>
            <a:endParaRPr lang="en-US" sz="1800" spc="-4" dirty="0">
              <a:solidFill>
                <a:srgbClr val="313A43">
                  <a:alpha val="100000"/>
                </a:srgbClr>
              </a:solidFill>
              <a:latin typeface="Inter" panose="00000700000000000000" pitchFamily="2" charset="0"/>
            </a:endParaRPr>
          </a:p>
        </p:txBody>
      </p:sp>
      <p:pic>
        <p:nvPicPr>
          <p:cNvPr id="54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5092446"/>
            <a:ext cx="6930331" cy="832396"/>
          </a:xfrm>
          <a:prstGeom prst="rect">
            <a:avLst/>
          </a:prstGeom>
        </p:spPr>
      </p:pic>
      <p:sp>
        <p:nvSpPr>
          <p:cNvPr id="542" name="Label-3,0">
            <a:extLst>
              <a:ext uri="{FF2B5EF4-FFF2-40B4-BE49-F238E27FC236}">
                <a16:creationId xmlns:a16="http://schemas.microsoft.com/office/drawing/2014/main" id="{111B4A49-B930-4A89-A1CD-6CA2B3D95AED}"/>
              </a:ext>
            </a:extLst>
          </p:cNvPr>
          <p:cNvSpPr txBox="1"/>
          <p:nvPr/>
        </p:nvSpPr>
        <p:spPr>
          <a:xfrm>
            <a:off x="1131570" y="5328666"/>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Peripherals</a:t>
            </a:r>
            <a:endParaRPr lang="en-US" sz="1800" spc="-4" dirty="0">
              <a:solidFill>
                <a:srgbClr val="313A43">
                  <a:alpha val="100000"/>
                </a:srgbClr>
              </a:solidFill>
              <a:latin typeface="Inter" panose="00000700000000000000" pitchFamily="2" charset="0"/>
            </a:endParaRPr>
          </a:p>
        </p:txBody>
      </p:sp>
      <p:pic>
        <p:nvPicPr>
          <p:cNvPr id="5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834" y="5092446"/>
            <a:ext cx="9559233" cy="832396"/>
          </a:xfrm>
          <a:prstGeom prst="rect">
            <a:avLst/>
          </a:prstGeom>
        </p:spPr>
      </p:pic>
      <p:sp>
        <p:nvSpPr>
          <p:cNvPr id="546" name="Label-3,1">
            <a:extLst>
              <a:ext uri="{FF2B5EF4-FFF2-40B4-BE49-F238E27FC236}">
                <a16:creationId xmlns:a16="http://schemas.microsoft.com/office/drawing/2014/main" id="{111B4A49-B930-4A89-A1CD-6CA2B3D95AED}"/>
              </a:ext>
            </a:extLst>
          </p:cNvPr>
          <p:cNvSpPr txBox="1"/>
          <p:nvPr/>
        </p:nvSpPr>
        <p:spPr>
          <a:xfrm>
            <a:off x="8044434" y="5328666"/>
            <a:ext cx="91201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84</a:t>
            </a:r>
            <a:endParaRPr lang="en-US" sz="1800" spc="-4" dirty="0">
              <a:solidFill>
                <a:srgbClr val="313A43">
                  <a:alpha val="100000"/>
                </a:srgbClr>
              </a:solidFill>
              <a:latin typeface="Inter" panose="00000700000000000000" pitchFamily="2" charset="0"/>
            </a:endParaRPr>
          </a:p>
        </p:txBody>
      </p:sp>
      <p:pic>
        <p:nvPicPr>
          <p:cNvPr id="54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5913882"/>
            <a:ext cx="6930331" cy="832396"/>
          </a:xfrm>
          <a:prstGeom prst="rect">
            <a:avLst/>
          </a:prstGeom>
        </p:spPr>
      </p:pic>
      <p:sp>
        <p:nvSpPr>
          <p:cNvPr id="550" name="Label-4,0">
            <a:extLst>
              <a:ext uri="{FF2B5EF4-FFF2-40B4-BE49-F238E27FC236}">
                <a16:creationId xmlns:a16="http://schemas.microsoft.com/office/drawing/2014/main" id="{111B4A49-B930-4A89-A1CD-6CA2B3D95AED}"/>
              </a:ext>
            </a:extLst>
          </p:cNvPr>
          <p:cNvSpPr txBox="1"/>
          <p:nvPr/>
        </p:nvSpPr>
        <p:spPr>
          <a:xfrm>
            <a:off x="1131570" y="6150102"/>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Desktop</a:t>
            </a:r>
            <a:endParaRPr lang="en-US" sz="1800" spc="-4" dirty="0">
              <a:solidFill>
                <a:srgbClr val="313A43">
                  <a:alpha val="100000"/>
                </a:srgbClr>
              </a:solidFill>
              <a:latin typeface="Inter" panose="00000700000000000000" pitchFamily="2" charset="0"/>
            </a:endParaRPr>
          </a:p>
        </p:txBody>
      </p:sp>
      <p:pic>
        <p:nvPicPr>
          <p:cNvPr id="5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834" y="5913882"/>
            <a:ext cx="9559233" cy="832396"/>
          </a:xfrm>
          <a:prstGeom prst="rect">
            <a:avLst/>
          </a:prstGeom>
        </p:spPr>
      </p:pic>
      <p:sp>
        <p:nvSpPr>
          <p:cNvPr id="554" name="Label-4,1">
            <a:extLst>
              <a:ext uri="{FF2B5EF4-FFF2-40B4-BE49-F238E27FC236}">
                <a16:creationId xmlns:a16="http://schemas.microsoft.com/office/drawing/2014/main" id="{111B4A49-B930-4A89-A1CD-6CA2B3D95AED}"/>
              </a:ext>
            </a:extLst>
          </p:cNvPr>
          <p:cNvSpPr txBox="1"/>
          <p:nvPr/>
        </p:nvSpPr>
        <p:spPr>
          <a:xfrm>
            <a:off x="8044434" y="6150102"/>
            <a:ext cx="9120188" cy="361950"/>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80</a:t>
            </a:r>
          </a:p>
        </p:txBody>
      </p:sp>
      <p:pic>
        <p:nvPicPr>
          <p:cNvPr id="5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6735223"/>
            <a:ext cx="6930331" cy="832396"/>
          </a:xfrm>
          <a:prstGeom prst="rect">
            <a:avLst/>
          </a:prstGeom>
        </p:spPr>
      </p:pic>
      <p:sp>
        <p:nvSpPr>
          <p:cNvPr id="558" name="Label-5,0">
            <a:extLst>
              <a:ext uri="{FF2B5EF4-FFF2-40B4-BE49-F238E27FC236}">
                <a16:creationId xmlns:a16="http://schemas.microsoft.com/office/drawing/2014/main" id="{111B4A49-B930-4A89-A1CD-6CA2B3D95AED}"/>
              </a:ext>
            </a:extLst>
          </p:cNvPr>
          <p:cNvSpPr txBox="1"/>
          <p:nvPr/>
        </p:nvSpPr>
        <p:spPr>
          <a:xfrm>
            <a:off x="1131570" y="6971443"/>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z="1800" spc="-4" dirty="0">
                <a:solidFill>
                  <a:srgbClr val="313A43">
                    <a:alpha val="100000"/>
                  </a:srgbClr>
                </a:solidFill>
                <a:latin typeface="Inter" panose="00000700000000000000" pitchFamily="2" charset="0"/>
              </a:rPr>
              <a:t>Storage</a:t>
            </a:r>
          </a:p>
        </p:txBody>
      </p:sp>
      <p:pic>
        <p:nvPicPr>
          <p:cNvPr id="5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834" y="6735223"/>
            <a:ext cx="9559233" cy="832396"/>
          </a:xfrm>
          <a:prstGeom prst="rect">
            <a:avLst/>
          </a:prstGeom>
        </p:spPr>
      </p:pic>
      <p:sp>
        <p:nvSpPr>
          <p:cNvPr id="562" name="Label-5,1">
            <a:extLst>
              <a:ext uri="{FF2B5EF4-FFF2-40B4-BE49-F238E27FC236}">
                <a16:creationId xmlns:a16="http://schemas.microsoft.com/office/drawing/2014/main" id="{111B4A49-B930-4A89-A1CD-6CA2B3D95AED}"/>
              </a:ext>
            </a:extLst>
          </p:cNvPr>
          <p:cNvSpPr txBox="1"/>
          <p:nvPr/>
        </p:nvSpPr>
        <p:spPr>
          <a:xfrm>
            <a:off x="8044434" y="6971443"/>
            <a:ext cx="91201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27</a:t>
            </a:r>
            <a:endParaRPr lang="en-US" sz="1800" spc="-4" dirty="0">
              <a:solidFill>
                <a:srgbClr val="313A43">
                  <a:alpha val="100000"/>
                </a:srgbClr>
              </a:solidFill>
              <a:latin typeface="Inter" panose="00000700000000000000" pitchFamily="2" charset="0"/>
            </a:endParaRPr>
          </a:p>
        </p:txBody>
      </p:sp>
      <p:pic>
        <p:nvPicPr>
          <p:cNvPr id="5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02970" y="7556659"/>
            <a:ext cx="6930331" cy="832396"/>
          </a:xfrm>
          <a:prstGeom prst="rect">
            <a:avLst/>
          </a:prstGeom>
        </p:spPr>
      </p:pic>
      <p:sp>
        <p:nvSpPr>
          <p:cNvPr id="566" name="Label-6,0">
            <a:extLst>
              <a:ext uri="{FF2B5EF4-FFF2-40B4-BE49-F238E27FC236}">
                <a16:creationId xmlns:a16="http://schemas.microsoft.com/office/drawing/2014/main" id="{111B4A49-B930-4A89-A1CD-6CA2B3D95AED}"/>
              </a:ext>
            </a:extLst>
          </p:cNvPr>
          <p:cNvSpPr txBox="1"/>
          <p:nvPr/>
        </p:nvSpPr>
        <p:spPr>
          <a:xfrm>
            <a:off x="1131570" y="7792879"/>
            <a:ext cx="64912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Networking</a:t>
            </a:r>
            <a:endParaRPr lang="en-US" sz="1800" spc="-4" dirty="0">
              <a:solidFill>
                <a:srgbClr val="313A43">
                  <a:alpha val="100000"/>
                </a:srgbClr>
              </a:solidFill>
              <a:latin typeface="Inter" panose="00000700000000000000" pitchFamily="2" charset="0"/>
            </a:endParaRPr>
          </a:p>
        </p:txBody>
      </p:sp>
      <p:pic>
        <p:nvPicPr>
          <p:cNvPr id="5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815834" y="7556659"/>
            <a:ext cx="9559233" cy="832396"/>
          </a:xfrm>
          <a:prstGeom prst="rect">
            <a:avLst/>
          </a:prstGeom>
        </p:spPr>
      </p:pic>
      <p:sp>
        <p:nvSpPr>
          <p:cNvPr id="570" name="Label-6,1">
            <a:extLst>
              <a:ext uri="{FF2B5EF4-FFF2-40B4-BE49-F238E27FC236}">
                <a16:creationId xmlns:a16="http://schemas.microsoft.com/office/drawing/2014/main" id="{111B4A49-B930-4A89-A1CD-6CA2B3D95AED}"/>
              </a:ext>
            </a:extLst>
          </p:cNvPr>
          <p:cNvSpPr txBox="1"/>
          <p:nvPr/>
        </p:nvSpPr>
        <p:spPr>
          <a:xfrm>
            <a:off x="8044434" y="7792879"/>
            <a:ext cx="9120188" cy="324576"/>
          </a:xfrm>
          <a:prstGeom prst="rect">
            <a:avLst/>
          </a:prstGeom>
          <a:noFill/>
        </p:spPr>
        <p:txBody>
          <a:bodyPr vertOverflow="clip" horzOverflow="clip" wrap="square" lIns="0" tIns="0" rIns="0" bIns="0" rtlCol="0" anchor="t">
            <a:spAutoFit/>
          </a:bodyPr>
          <a:lstStyle/>
          <a:p>
            <a:pPr algn="ctr">
              <a:lnSpc>
                <a:spcPts val="2808"/>
              </a:lnSpc>
            </a:pPr>
            <a:r>
              <a:rPr lang="en-US" spc="-4" dirty="0">
                <a:solidFill>
                  <a:srgbClr val="313A43">
                    <a:alpha val="100000"/>
                  </a:srgbClr>
                </a:solidFill>
                <a:latin typeface="Inter" panose="00000700000000000000" pitchFamily="2" charset="0"/>
              </a:rPr>
              <a:t>9</a:t>
            </a:r>
            <a:endParaRPr lang="en-US" sz="1800" spc="-4" dirty="0">
              <a:solidFill>
                <a:srgbClr val="313A43">
                  <a:alpha val="100000"/>
                </a:srgbClr>
              </a:solidFill>
              <a:latin typeface="Inter" panose="00000700000000000000" pitchFamily="2" charset="0"/>
            </a:endParaRPr>
          </a:p>
        </p:txBody>
      </p:sp>
      <p:sp>
        <p:nvSpPr>
          <p:cNvPr id="580" name="Click here to edit title-464">
            <a:extLst>
              <a:ext uri="{FF2B5EF4-FFF2-40B4-BE49-F238E27FC236}">
                <a16:creationId xmlns:a16="http://schemas.microsoft.com/office/drawing/2014/main" id="{111B4A49-B930-4A89-A1CD-6CA2B3D95AED}"/>
              </a:ext>
            </a:extLst>
          </p:cNvPr>
          <p:cNvSpPr txBox="1"/>
          <p:nvPr/>
        </p:nvSpPr>
        <p:spPr>
          <a:xfrm>
            <a:off x="762000" y="723900"/>
            <a:ext cx="13254038" cy="666750"/>
          </a:xfrm>
          <a:prstGeom prst="rect">
            <a:avLst/>
          </a:prstGeom>
          <a:noFill/>
        </p:spPr>
        <p:txBody>
          <a:bodyPr vertOverflow="clip" horzOverflow="clip" wrap="square" lIns="0" tIns="0" rIns="0" bIns="0" rtlCol="0" anchor="t">
            <a:spAutoFit/>
          </a:bodyPr>
          <a:lstStyle/>
          <a:p>
            <a:pPr algn="l">
              <a:lnSpc>
                <a:spcPts val="5040"/>
              </a:lnSpc>
            </a:pPr>
            <a:r>
              <a:rPr lang="en-US" sz="4200" dirty="0">
                <a:solidFill>
                  <a:srgbClr val="313A43">
                    <a:alpha val="100000"/>
                  </a:srgbClr>
                </a:solidFill>
                <a:latin typeface="Lexend Medium" panose="00000700000000000000" pitchFamily="2" charset="0"/>
              </a:rPr>
              <a:t>Unique Product Counts by Segment</a:t>
            </a:r>
          </a:p>
        </p:txBody>
      </p:sp>
      <p:sp>
        <p:nvSpPr>
          <p:cNvPr id="582" name="Click here to edit subtitle-449">
            <a:extLst>
              <a:ext uri="{FF2B5EF4-FFF2-40B4-BE49-F238E27FC236}">
                <a16:creationId xmlns:a16="http://schemas.microsoft.com/office/drawing/2014/main" id="{111B4A49-B930-4A89-A1CD-6CA2B3D95AED}"/>
              </a:ext>
            </a:extLst>
          </p:cNvPr>
          <p:cNvSpPr txBox="1"/>
          <p:nvPr/>
        </p:nvSpPr>
        <p:spPr>
          <a:xfrm>
            <a:off x="762000" y="1409700"/>
            <a:ext cx="13254038" cy="419100"/>
          </a:xfrm>
          <a:prstGeom prst="rect">
            <a:avLst/>
          </a:prstGeom>
          <a:noFill/>
        </p:spPr>
        <p:txBody>
          <a:bodyPr vertOverflow="clip" horzOverflow="clip" wrap="square" lIns="0" tIns="0" rIns="0" bIns="0" rtlCol="0" anchor="t">
            <a:spAutoFit/>
          </a:bodyPr>
          <a:lstStyle/>
          <a:p>
            <a:pPr algn="l">
              <a:lnSpc>
                <a:spcPts val="3192"/>
              </a:lnSpc>
            </a:pPr>
            <a:r>
              <a:rPr lang="en-US" sz="2100" spc="-4" dirty="0">
                <a:solidFill>
                  <a:srgbClr val="414C58">
                    <a:alpha val="100000"/>
                  </a:srgbClr>
                </a:solidFill>
                <a:latin typeface="Inter" panose="00000700000000000000" pitchFamily="2" charset="0"/>
              </a:rPr>
              <a:t>Sorted in Descending Order</a:t>
            </a:r>
          </a:p>
        </p:txBody>
      </p:sp>
      <p:pic>
        <p:nvPicPr>
          <p:cNvPr id="3" name="Rect">
            <a:extLst>
              <a:ext uri="{FF2B5EF4-FFF2-40B4-BE49-F238E27FC236}">
                <a16:creationId xmlns:a16="http://schemas.microsoft.com/office/drawing/2014/main" id="{ED800F26-332A-1D6A-AF93-CAC49F43AD32}"/>
              </a:ext>
            </a:extLst>
          </p:cNvPr>
          <p:cNvPicPr>
            <a:picLocks noChangeAspect="1"/>
          </p:cNvPicPr>
          <p:nvPr/>
        </p:nvPicPr>
        <p:blipFill rotWithShape="1">
          <a:blip r:embed="rId8">
            <a:alphaModFix/>
          </a:blip>
          <a:stretch/>
        </p:blipFill>
        <p:spPr>
          <a:xfrm>
            <a:off x="854839" y="7556659"/>
            <a:ext cx="6930331" cy="832396"/>
          </a:xfrm>
          <a:prstGeom prst="rect">
            <a:avLst/>
          </a:prstGeom>
        </p:spPr>
      </p:pic>
      <p:pic>
        <p:nvPicPr>
          <p:cNvPr id="4" name="Rect">
            <a:extLst>
              <a:ext uri="{FF2B5EF4-FFF2-40B4-BE49-F238E27FC236}">
                <a16:creationId xmlns:a16="http://schemas.microsoft.com/office/drawing/2014/main" id="{607F5845-81CC-09AA-74D6-C19F5435F5D7}"/>
              </a:ext>
            </a:extLst>
          </p:cNvPr>
          <p:cNvPicPr>
            <a:picLocks noChangeAspect="1"/>
          </p:cNvPicPr>
          <p:nvPr/>
        </p:nvPicPr>
        <p:blipFill rotWithShape="1">
          <a:blip r:embed="rId9">
            <a:alphaModFix/>
          </a:blip>
          <a:stretch/>
        </p:blipFill>
        <p:spPr>
          <a:xfrm>
            <a:off x="7815709" y="7556659"/>
            <a:ext cx="9559233" cy="832396"/>
          </a:xfrm>
          <a:prstGeom prst="rect">
            <a:avLst/>
          </a:prstGeom>
        </p:spPr>
      </p:pic>
    </p:spTree>
    <p:extLst>
      <p:ext uri="{BB962C8B-B14F-4D97-AF65-F5344CB8AC3E}">
        <p14:creationId xmlns:p14="http://schemas.microsoft.com/office/powerpoint/2010/main" val="36480479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1404</TotalTime>
  <Words>1431</Words>
  <Application>Microsoft Office PowerPoint</Application>
  <PresentationFormat>Custom</PresentationFormat>
  <Paragraphs>236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Lexend Medium</vt:lpstr>
      <vt:lpstr>Calibri Light</vt:lpstr>
      <vt:lpstr>Arial</vt:lpstr>
      <vt:lpstr>Inter</vt:lpstr>
      <vt:lpstr>Lexend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Exporter Version: 2.0.35.0, docId: 13759793, orderId: 3566303</dc:title>
  <dc:creator>Presentations.AI Exporter</dc:creator>
  <cp:lastModifiedBy>Animesh Daniel</cp:lastModifiedBy>
  <cp:revision>30</cp:revision>
  <dcterms:created xsi:type="dcterms:W3CDTF">2025-02-24T13:00:21Z</dcterms:created>
  <dcterms:modified xsi:type="dcterms:W3CDTF">2025-02-27T06:51:18Z</dcterms:modified>
</cp:coreProperties>
</file>