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44" r:id="rId1"/>
  </p:sldMasterIdLst>
  <p:notesMasterIdLst>
    <p:notesMasterId r:id="rId13"/>
  </p:notesMasterIdLst>
  <p:sldIdLst>
    <p:sldId id="256" r:id="rId2"/>
    <p:sldId id="257" r:id="rId3"/>
    <p:sldId id="258" r:id="rId4"/>
    <p:sldId id="259" r:id="rId5"/>
    <p:sldId id="260" r:id="rId6"/>
    <p:sldId id="266" r:id="rId7"/>
    <p:sldId id="262" r:id="rId8"/>
    <p:sldId id="263" r:id="rId9"/>
    <p:sldId id="264" r:id="rId10"/>
    <p:sldId id="265" r:id="rId11"/>
    <p:sldId id="267" r:id="rId12"/>
  </p:sldIdLst>
  <p:sldSz cx="18288000" cy="10287000"/>
  <p:notesSz cx="8229600" cy="14630400"/>
  <p:embeddedFontLst>
    <p:embeddedFont>
      <p:font typeface="Kanit Light" panose="020B0604020202020204" charset="-34"/>
      <p:regular r:id="rId14"/>
    </p:embeddedFont>
    <p:embeddedFont>
      <p:font typeface="Martel Sans" panose="00000800000000000000" pitchFamily="2" charset="0"/>
      <p:regular r:id="rId15"/>
      <p:bold r:id="rId16"/>
    </p:embeddedFont>
    <p:embeddedFont>
      <p:font typeface="Martel Sans Bold" panose="00000800000000000000" pitchFamily="2" charset="0"/>
      <p:bold r:id="rId1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5" d="100"/>
          <a:sy n="55" d="100"/>
        </p:scale>
        <p:origin x="658" y="58"/>
      </p:cViewPr>
      <p:guideLst>
        <p:guide orient="horz" pos="3240"/>
        <p:guide pos="57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7900754"/>
      </p:ext>
    </p:extLst>
  </p:cSld>
  <p:clrMap bg1="lt1" tx1="dk1" bg2="lt2" tx2="dk2" accent1="accent1" accent2="accent2" accent3="accent3" accent4="accent4" accent5="accent5" accent6="accent6" hlink="hlink" folHlink="folHlink"/>
  <p:notesStyle>
    <a:lvl1pPr marL="0" algn="l" defTabSz="1143000" rtl="0" eaLnBrk="1" latinLnBrk="0" hangingPunct="1">
      <a:defRPr sz="1500" kern="1200">
        <a:solidFill>
          <a:schemeClr val="tx1"/>
        </a:solidFill>
        <a:latin typeface="+mn-lt"/>
        <a:ea typeface="+mn-ea"/>
        <a:cs typeface="+mn-cs"/>
      </a:defRPr>
    </a:lvl1pPr>
    <a:lvl2pPr marL="571500" algn="l" defTabSz="1143000" rtl="0" eaLnBrk="1" latinLnBrk="0" hangingPunct="1">
      <a:defRPr sz="1500" kern="1200">
        <a:solidFill>
          <a:schemeClr val="tx1"/>
        </a:solidFill>
        <a:latin typeface="+mn-lt"/>
        <a:ea typeface="+mn-ea"/>
        <a:cs typeface="+mn-cs"/>
      </a:defRPr>
    </a:lvl2pPr>
    <a:lvl3pPr marL="1143000" algn="l" defTabSz="1143000" rtl="0" eaLnBrk="1" latinLnBrk="0" hangingPunct="1">
      <a:defRPr sz="1500" kern="1200">
        <a:solidFill>
          <a:schemeClr val="tx1"/>
        </a:solidFill>
        <a:latin typeface="+mn-lt"/>
        <a:ea typeface="+mn-ea"/>
        <a:cs typeface="+mn-cs"/>
      </a:defRPr>
    </a:lvl3pPr>
    <a:lvl4pPr marL="1714500" algn="l" defTabSz="1143000" rtl="0" eaLnBrk="1" latinLnBrk="0" hangingPunct="1">
      <a:defRPr sz="1500" kern="1200">
        <a:solidFill>
          <a:schemeClr val="tx1"/>
        </a:solidFill>
        <a:latin typeface="+mn-lt"/>
        <a:ea typeface="+mn-ea"/>
        <a:cs typeface="+mn-cs"/>
      </a:defRPr>
    </a:lvl4pPr>
    <a:lvl5pPr marL="2286000" algn="l" defTabSz="1143000" rtl="0" eaLnBrk="1" latinLnBrk="0" hangingPunct="1">
      <a:defRPr sz="1500" kern="1200">
        <a:solidFill>
          <a:schemeClr val="tx1"/>
        </a:solidFill>
        <a:latin typeface="+mn-lt"/>
        <a:ea typeface="+mn-ea"/>
        <a:cs typeface="+mn-cs"/>
      </a:defRPr>
    </a:lvl5pPr>
    <a:lvl6pPr marL="2857500" algn="l" defTabSz="1143000" rtl="0" eaLnBrk="1" latinLnBrk="0" hangingPunct="1">
      <a:defRPr sz="1500" kern="1200">
        <a:solidFill>
          <a:schemeClr val="tx1"/>
        </a:solidFill>
        <a:latin typeface="+mn-lt"/>
        <a:ea typeface="+mn-ea"/>
        <a:cs typeface="+mn-cs"/>
      </a:defRPr>
    </a:lvl6pPr>
    <a:lvl7pPr marL="3429000" algn="l" defTabSz="1143000" rtl="0" eaLnBrk="1" latinLnBrk="0" hangingPunct="1">
      <a:defRPr sz="1500" kern="1200">
        <a:solidFill>
          <a:schemeClr val="tx1"/>
        </a:solidFill>
        <a:latin typeface="+mn-lt"/>
        <a:ea typeface="+mn-ea"/>
        <a:cs typeface="+mn-cs"/>
      </a:defRPr>
    </a:lvl7pPr>
    <a:lvl8pPr marL="4000500" algn="l" defTabSz="1143000" rtl="0" eaLnBrk="1" latinLnBrk="0" hangingPunct="1">
      <a:defRPr sz="1500" kern="1200">
        <a:solidFill>
          <a:schemeClr val="tx1"/>
        </a:solidFill>
        <a:latin typeface="+mn-lt"/>
        <a:ea typeface="+mn-ea"/>
        <a:cs typeface="+mn-cs"/>
      </a:defRPr>
    </a:lvl8pPr>
    <a:lvl9pPr marL="4572000" algn="l" defTabSz="1143000"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endParaRPr lang="en-US" dirty="0"/>
          </a:p>
        </p:txBody>
      </p:sp>
      <p:sp>
        <p:nvSpPr>
          <p:cNvPr id="3" name="Subtitle 2"/>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7202736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4050094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688"/>
            <a:ext cx="3943350" cy="87177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4574313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614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6828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0087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6141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86302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7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59141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8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26443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9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425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382982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10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1000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endParaRPr lang="en-US" dirty="0"/>
          </a:p>
        </p:txBody>
      </p:sp>
      <p:sp>
        <p:nvSpPr>
          <p:cNvPr id="3" name="Text Placeholder 2"/>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2203851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0994762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547688"/>
            <a:ext cx="15773400" cy="198834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7559615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4969620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0683820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6899184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1481138"/>
            <a:ext cx="9258300" cy="7310438"/>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9235271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C764DE79-268F-4C1A-8933-263129D2AF90}" type="datetimeFigureOut">
              <a:rPr lang="en-US" smtClean="0"/>
              <a:t>1/27/2025</a:t>
            </a:fld>
            <a:endParaRPr lang="en-US" dirty="0"/>
          </a:p>
        </p:txBody>
      </p:sp>
      <p:sp>
        <p:nvSpPr>
          <p:cNvPr id="5" name="Footer Placeholder 4"/>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7142374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Lst>
  <p:hf sldNum="0" hdr="0" ftr="0" dt="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20.xml"/><Relationship Id="rId6" Type="http://schemas.openxmlformats.org/officeDocument/2006/relationships/hyperlink" Target="https://app.powerbi.com/view?r=eyJrIjoiMmQ3YmNjZjgtOGMwYi00Mzg0LWFhOGEtY2UwZmI1ZThjYWYyIiwidCI6ImM2ZTU0OWIzLTVmNDUtNDAzMi1hYWU5LWQ0MjQ0ZGM1YjJjNCJ9" TargetMode="External"/><Relationship Id="rId5" Type="http://schemas.openxmlformats.org/officeDocument/2006/relationships/image" Target="../media/image26.png"/><Relationship Id="rId4" Type="http://schemas.openxmlformats.org/officeDocument/2006/relationships/hyperlink" Target="https://www.linkedin.com/in/animesh-daniel-2b85b9b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chemeClr val="bg1"/>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1430000" y="0"/>
            <a:ext cx="6858000" cy="10287000"/>
          </a:xfrm>
          <a:prstGeom prst="rect">
            <a:avLst/>
          </a:prstGeom>
        </p:spPr>
      </p:pic>
      <p:sp>
        <p:nvSpPr>
          <p:cNvPr id="3" name="Text 0"/>
          <p:cNvSpPr/>
          <p:nvPr/>
        </p:nvSpPr>
        <p:spPr>
          <a:xfrm>
            <a:off x="992238" y="2049661"/>
            <a:ext cx="9445526" cy="1771948"/>
          </a:xfrm>
          <a:prstGeom prst="rect">
            <a:avLst/>
          </a:prstGeom>
          <a:noFill/>
          <a:ln/>
        </p:spPr>
        <p:txBody>
          <a:bodyPr wrap="square" lIns="0" tIns="0" rIns="0" bIns="0" rtlCol="0" anchor="t"/>
          <a:lstStyle/>
          <a:p>
            <a:pPr>
              <a:lnSpc>
                <a:spcPts val="6938"/>
              </a:lnSpc>
            </a:pPr>
            <a:r>
              <a:rPr lang="en-US" sz="5563" dirty="0">
                <a:solidFill>
                  <a:srgbClr val="272D45"/>
                </a:solidFill>
                <a:latin typeface="Kanit Light" pitchFamily="34" charset="0"/>
                <a:ea typeface="Kanit Light" pitchFamily="34" charset="-122"/>
                <a:cs typeface="Kanit Light" pitchFamily="34" charset="-120"/>
              </a:rPr>
              <a:t>AtliQ Motors India Market Analysis</a:t>
            </a:r>
            <a:endParaRPr lang="en-US" sz="5563" dirty="0"/>
          </a:p>
        </p:txBody>
      </p:sp>
      <p:sp>
        <p:nvSpPr>
          <p:cNvPr id="4" name="Text 1"/>
          <p:cNvSpPr/>
          <p:nvPr/>
        </p:nvSpPr>
        <p:spPr>
          <a:xfrm>
            <a:off x="992238" y="4246810"/>
            <a:ext cx="9445526" cy="3175398"/>
          </a:xfrm>
          <a:prstGeom prst="rect">
            <a:avLst/>
          </a:prstGeom>
          <a:noFill/>
          <a:ln/>
        </p:spPr>
        <p:txBody>
          <a:bodyPr wrap="square" lIns="0" tIns="0" rIns="0" bIns="0" rtlCol="0" anchor="t"/>
          <a:lstStyle/>
          <a:p>
            <a:pPr>
              <a:lnSpc>
                <a:spcPts val="3563"/>
              </a:lnSpc>
            </a:pPr>
            <a:r>
              <a:rPr lang="en-US" sz="2188" dirty="0">
                <a:solidFill>
                  <a:srgbClr val="2C3249"/>
                </a:solidFill>
                <a:latin typeface="Martel Sans" pitchFamily="34" charset="0"/>
                <a:ea typeface="Martel Sans" pitchFamily="34" charset="-122"/>
                <a:cs typeface="Martel Sans" pitchFamily="34" charset="-120"/>
              </a:rPr>
              <a:t>AtliQ Motors, an American automotive giant specializing in electric vehicles (EVs), holds a 25% market share in the North American EV and hybrid vehicle segment. With plans for expansion, the company aims to enter the Indian market by launching its bestselling models. This presentation highlights the data analytics conducted for AtliQ Motors' Indian market expansion, focusing on key insights and strategic recommendations.</a:t>
            </a:r>
            <a:endParaRPr lang="en-US" sz="2188" dirty="0"/>
          </a:p>
        </p:txBody>
      </p:sp>
      <p:sp>
        <p:nvSpPr>
          <p:cNvPr id="5" name="Shape 2"/>
          <p:cNvSpPr/>
          <p:nvPr/>
        </p:nvSpPr>
        <p:spPr>
          <a:xfrm>
            <a:off x="992238" y="7859852"/>
            <a:ext cx="453629" cy="453629"/>
          </a:xfrm>
          <a:prstGeom prst="roundRect">
            <a:avLst>
              <a:gd name="adj" fmla="val 25194296"/>
            </a:avLst>
          </a:prstGeom>
          <a:noFill/>
          <a:ln w="7620">
            <a:solidFill>
              <a:srgbClr val="FFFFFF"/>
            </a:solidFill>
            <a:prstDash val="solid"/>
          </a:ln>
        </p:spPr>
      </p:sp>
      <p:pic>
        <p:nvPicPr>
          <p:cNvPr id="6" name="Image 1"/>
          <p:cNvPicPr>
            <a:picLocks noChangeAspect="1"/>
          </p:cNvPicPr>
          <p:nvPr/>
        </p:nvPicPr>
        <p:blipFill>
          <a:blip r:embed="rId4"/>
          <a:srcRect/>
          <a:stretch/>
        </p:blipFill>
        <p:spPr>
          <a:xfrm>
            <a:off x="1049981" y="7869377"/>
            <a:ext cx="338144" cy="434579"/>
          </a:xfrm>
          <a:prstGeom prst="ellipse">
            <a:avLst/>
          </a:prstGeom>
          <a:ln w="63500" cap="rnd">
            <a:noFill/>
          </a:ln>
          <a:effectLst>
            <a:outerShdw blurRad="381000" dist="292100" dir="5400000" sx="-80000" sy="-18000" rotWithShape="0">
              <a:srgbClr val="000000">
                <a:alpha val="22000"/>
              </a:srgbClr>
            </a:outerShdw>
          </a:effectLst>
        </p:spPr>
      </p:pic>
      <p:sp>
        <p:nvSpPr>
          <p:cNvPr id="7" name="Text 3"/>
          <p:cNvSpPr/>
          <p:nvPr/>
        </p:nvSpPr>
        <p:spPr>
          <a:xfrm>
            <a:off x="1587551" y="7838718"/>
            <a:ext cx="2899321" cy="496044"/>
          </a:xfrm>
          <a:prstGeom prst="rect">
            <a:avLst/>
          </a:prstGeom>
          <a:noFill/>
          <a:ln/>
        </p:spPr>
        <p:txBody>
          <a:bodyPr wrap="none" lIns="0" tIns="0" rIns="0" bIns="0" rtlCol="0" anchor="t"/>
          <a:lstStyle/>
          <a:p>
            <a:pPr>
              <a:lnSpc>
                <a:spcPts val="3875"/>
              </a:lnSpc>
            </a:pPr>
            <a:r>
              <a:rPr lang="en-US" sz="2750" b="1" dirty="0">
                <a:solidFill>
                  <a:srgbClr val="2C3249"/>
                </a:solidFill>
                <a:latin typeface="Martel Sans Bold" pitchFamily="34" charset="0"/>
                <a:ea typeface="Martel Sans Bold" pitchFamily="34" charset="-122"/>
                <a:cs typeface="Martel Sans Bold" pitchFamily="34" charset="-120"/>
              </a:rPr>
              <a:t>by Animesh daniel</a:t>
            </a:r>
            <a:endParaRPr lang="en-US" sz="2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chemeClr val="bg1"/>
        </a:solidFill>
        <a:effectLst/>
      </p:bgPr>
    </p:bg>
    <p:spTree>
      <p:nvGrpSpPr>
        <p:cNvPr id="1" name=""/>
        <p:cNvGrpSpPr/>
        <p:nvPr/>
      </p:nvGrpSpPr>
      <p:grpSpPr>
        <a:xfrm>
          <a:off x="0" y="0"/>
          <a:ext cx="0" cy="0"/>
          <a:chOff x="0" y="0"/>
          <a:chExt cx="0" cy="0"/>
        </a:xfrm>
      </p:grpSpPr>
      <p:pic>
        <p:nvPicPr>
          <p:cNvPr id="2" name="Image 0"/>
          <p:cNvPicPr>
            <a:picLocks noChangeAspect="1"/>
          </p:cNvPicPr>
          <p:nvPr/>
        </p:nvPicPr>
        <p:blipFill>
          <a:blip r:embed="rId3"/>
          <a:srcRect/>
          <a:stretch/>
        </p:blipFill>
        <p:spPr>
          <a:xfrm>
            <a:off x="11234854" y="3969268"/>
            <a:ext cx="6858000" cy="3583305"/>
          </a:xfrm>
          <a:prstGeom prst="rect">
            <a:avLst/>
          </a:prstGeom>
          <a:ln>
            <a:noFill/>
          </a:ln>
          <a:effectLst>
            <a:softEdge rad="112500"/>
          </a:effectLst>
        </p:spPr>
      </p:pic>
      <p:sp>
        <p:nvSpPr>
          <p:cNvPr id="3" name="Text 0"/>
          <p:cNvSpPr/>
          <p:nvPr/>
        </p:nvSpPr>
        <p:spPr>
          <a:xfrm>
            <a:off x="992238" y="1946417"/>
            <a:ext cx="9445526" cy="1771948"/>
          </a:xfrm>
          <a:prstGeom prst="rect">
            <a:avLst/>
          </a:prstGeom>
          <a:noFill/>
          <a:ln/>
        </p:spPr>
        <p:txBody>
          <a:bodyPr wrap="square" lIns="0" tIns="0" rIns="0" bIns="0" rtlCol="0" anchor="t"/>
          <a:lstStyle/>
          <a:p>
            <a:pPr>
              <a:lnSpc>
                <a:spcPts val="6938"/>
              </a:lnSpc>
            </a:pPr>
            <a:r>
              <a:rPr lang="en-US" sz="5563" dirty="0">
                <a:solidFill>
                  <a:srgbClr val="272D45"/>
                </a:solidFill>
                <a:latin typeface="Kanit Light" pitchFamily="34" charset="0"/>
                <a:ea typeface="Kanit Light" pitchFamily="34" charset="-122"/>
                <a:cs typeface="Kanit Light" pitchFamily="34" charset="-120"/>
              </a:rPr>
              <a:t>Brand Ambassador &amp; Manufacturing Location</a:t>
            </a:r>
            <a:endParaRPr lang="en-US" sz="5563" dirty="0"/>
          </a:p>
        </p:txBody>
      </p:sp>
      <p:sp>
        <p:nvSpPr>
          <p:cNvPr id="5" name="Rectangle 1">
            <a:extLst>
              <a:ext uri="{FF2B5EF4-FFF2-40B4-BE49-F238E27FC236}">
                <a16:creationId xmlns:a16="http://schemas.microsoft.com/office/drawing/2014/main" id="{4CA18FBB-1149-44B5-7621-28111C058740}"/>
              </a:ext>
            </a:extLst>
          </p:cNvPr>
          <p:cNvSpPr>
            <a:spLocks noChangeArrowheads="1"/>
          </p:cNvSpPr>
          <p:nvPr/>
        </p:nvSpPr>
        <p:spPr bwMode="auto">
          <a:xfrm>
            <a:off x="934365" y="4346429"/>
            <a:ext cx="9445526" cy="3500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300" tIns="57150" rIns="114300" bIns="57150" numCol="1" anchor="ctr" anchorCtr="0" compatLnSpc="1">
            <a:prstTxWarp prst="textNoShape">
              <a:avLst/>
            </a:prstTxWarp>
            <a:spAutoFit/>
          </a:bodyPr>
          <a:lstStyle/>
          <a:p>
            <a:pPr eaLnBrk="0" fontAlgn="base" hangingPunct="0">
              <a:spcBef>
                <a:spcPct val="0"/>
              </a:spcBef>
              <a:spcAft>
                <a:spcPct val="0"/>
              </a:spcAft>
            </a:pPr>
            <a:r>
              <a:rPr lang="en-US" altLang="en-US" sz="2000" dirty="0">
                <a:solidFill>
                  <a:srgbClr val="2C3249"/>
                </a:solidFill>
                <a:latin typeface="Martel Sans" pitchFamily="34" charset="0"/>
                <a:cs typeface="Martel Sans" pitchFamily="34" charset="-120"/>
              </a:rPr>
              <a:t>Tanmay Bhat is an excellent choice as a brand ambassador for </a:t>
            </a:r>
            <a:r>
              <a:rPr lang="en-US" altLang="en-US" sz="2000" dirty="0" err="1">
                <a:solidFill>
                  <a:srgbClr val="2C3249"/>
                </a:solidFill>
                <a:latin typeface="Martel Sans" pitchFamily="34" charset="0"/>
                <a:cs typeface="Martel Sans" pitchFamily="34" charset="-120"/>
              </a:rPr>
              <a:t>AtliQ</a:t>
            </a:r>
            <a:r>
              <a:rPr lang="en-US" altLang="en-US" sz="2000" dirty="0">
                <a:solidFill>
                  <a:srgbClr val="2C3249"/>
                </a:solidFill>
                <a:latin typeface="Martel Sans" pitchFamily="34" charset="0"/>
                <a:cs typeface="Martel Sans" pitchFamily="34" charset="-120"/>
              </a:rPr>
              <a:t> Motors due to his widespread popularity, relatable persona, and alignment with the company’s vision. As a prominent comedian, content creator, and tech enthusiast, Tanmay has a strong digital presence and connects with a diverse, tech-savvy audience, making him ideal for promoting </a:t>
            </a:r>
            <a:r>
              <a:rPr lang="en-US" altLang="en-US" sz="2000" dirty="0" err="1">
                <a:solidFill>
                  <a:srgbClr val="2C3249"/>
                </a:solidFill>
                <a:latin typeface="Martel Sans" pitchFamily="34" charset="0"/>
                <a:cs typeface="Martel Sans" pitchFamily="34" charset="-120"/>
              </a:rPr>
              <a:t>AtliQ's</a:t>
            </a:r>
            <a:r>
              <a:rPr lang="en-US" altLang="en-US" sz="2000" dirty="0">
                <a:solidFill>
                  <a:srgbClr val="2C3249"/>
                </a:solidFill>
                <a:latin typeface="Martel Sans" pitchFamily="34" charset="0"/>
                <a:cs typeface="Martel Sans" pitchFamily="34" charset="-120"/>
              </a:rPr>
              <a:t> innovative electric vehicles. His values of embracing sustainability and modern technology resonate with </a:t>
            </a:r>
            <a:r>
              <a:rPr lang="en-US" altLang="en-US" sz="2000" dirty="0" err="1">
                <a:solidFill>
                  <a:srgbClr val="2C3249"/>
                </a:solidFill>
                <a:latin typeface="Martel Sans" pitchFamily="34" charset="0"/>
                <a:cs typeface="Martel Sans" pitchFamily="34" charset="-120"/>
              </a:rPr>
              <a:t>AtliQ’s</a:t>
            </a:r>
            <a:r>
              <a:rPr lang="en-US" altLang="en-US" sz="2000" dirty="0">
                <a:solidFill>
                  <a:srgbClr val="2C3249"/>
                </a:solidFill>
                <a:latin typeface="Martel Sans" pitchFamily="34" charset="0"/>
                <a:cs typeface="Martel Sans" pitchFamily="34" charset="-120"/>
              </a:rPr>
              <a:t> mission to drive eco-friendly mobility. Additionally, his witty and approachable communication style can effectively convey the brand’s message while engaging younger generations, fostering trust and excitement around </a:t>
            </a:r>
            <a:r>
              <a:rPr lang="en-US" altLang="en-US" sz="2000" dirty="0" err="1">
                <a:solidFill>
                  <a:srgbClr val="2C3249"/>
                </a:solidFill>
                <a:latin typeface="Martel Sans" pitchFamily="34" charset="0"/>
                <a:cs typeface="Martel Sans" pitchFamily="34" charset="-120"/>
              </a:rPr>
              <a:t>AtliQ</a:t>
            </a:r>
            <a:r>
              <a:rPr lang="en-US" altLang="en-US" sz="2000" dirty="0">
                <a:solidFill>
                  <a:srgbClr val="2C3249"/>
                </a:solidFill>
                <a:latin typeface="Martel Sans" pitchFamily="34" charset="0"/>
                <a:cs typeface="Martel Sans" pitchFamily="34" charset="-120"/>
              </a:rPr>
              <a:t> Motors</a:t>
            </a:r>
            <a:r>
              <a:rPr lang="en-US" altLang="en-US" sz="2000" dirty="0">
                <a:latin typeface="Arial" panose="020B0604020202020204" pitchFamily="34" charset="0"/>
              </a:rPr>
              <a:t>.</a:t>
            </a:r>
          </a:p>
        </p:txBody>
      </p:sp>
      <p:sp>
        <p:nvSpPr>
          <p:cNvPr id="6" name="Rectangle 5">
            <a:extLst>
              <a:ext uri="{FF2B5EF4-FFF2-40B4-BE49-F238E27FC236}">
                <a16:creationId xmlns:a16="http://schemas.microsoft.com/office/drawing/2014/main" id="{23609756-E813-F425-1A97-E92FE448C97C}"/>
              </a:ext>
            </a:extLst>
          </p:cNvPr>
          <p:cNvSpPr/>
          <p:nvPr/>
        </p:nvSpPr>
        <p:spPr>
          <a:xfrm>
            <a:off x="15742789" y="9703154"/>
            <a:ext cx="2458808" cy="4536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13"/>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9FDCC66-7D1E-D040-FFB4-1013C2F74B83}"/>
              </a:ext>
            </a:extLst>
          </p:cNvPr>
          <p:cNvPicPr>
            <a:picLocks noChangeAspect="1"/>
          </p:cNvPicPr>
          <p:nvPr/>
        </p:nvPicPr>
        <p:blipFill>
          <a:blip r:embed="rId2"/>
          <a:srcRect t="7763"/>
          <a:stretch/>
        </p:blipFill>
        <p:spPr>
          <a:xfrm>
            <a:off x="-125451" y="-111513"/>
            <a:ext cx="18413451" cy="11374243"/>
          </a:xfrm>
          <a:prstGeom prst="rect">
            <a:avLst/>
          </a:prstGeom>
        </p:spPr>
      </p:pic>
      <p:sp>
        <p:nvSpPr>
          <p:cNvPr id="20" name="TextBox 19">
            <a:extLst>
              <a:ext uri="{FF2B5EF4-FFF2-40B4-BE49-F238E27FC236}">
                <a16:creationId xmlns:a16="http://schemas.microsoft.com/office/drawing/2014/main" id="{0E6FAC24-CADF-1651-5C0A-D65E74BC75B8}"/>
              </a:ext>
            </a:extLst>
          </p:cNvPr>
          <p:cNvSpPr txBox="1"/>
          <p:nvPr/>
        </p:nvSpPr>
        <p:spPr>
          <a:xfrm>
            <a:off x="3902928" y="700288"/>
            <a:ext cx="9408841" cy="986809"/>
          </a:xfrm>
          <a:prstGeom prst="rect">
            <a:avLst/>
          </a:prstGeom>
          <a:noFill/>
        </p:spPr>
        <p:txBody>
          <a:bodyPr wrap="square" rtlCol="0">
            <a:spAutoFit/>
          </a:bodyPr>
          <a:lstStyle/>
          <a:p>
            <a:pPr algn="ctr">
              <a:lnSpc>
                <a:spcPts val="6938"/>
              </a:lnSpc>
            </a:pPr>
            <a:r>
              <a:rPr lang="en-IN" sz="6000" dirty="0">
                <a:solidFill>
                  <a:srgbClr val="272D45"/>
                </a:solidFill>
                <a:latin typeface="Kanit Light" pitchFamily="34" charset="0"/>
                <a:cs typeface="Kanit Light" pitchFamily="34" charset="-120"/>
              </a:rPr>
              <a:t>Thank You</a:t>
            </a:r>
          </a:p>
        </p:txBody>
      </p:sp>
      <p:pic>
        <p:nvPicPr>
          <p:cNvPr id="21" name="Picture 20">
            <a:extLst>
              <a:ext uri="{FF2B5EF4-FFF2-40B4-BE49-F238E27FC236}">
                <a16:creationId xmlns:a16="http://schemas.microsoft.com/office/drawing/2014/main" id="{28DBFD35-0D1F-0581-12D1-887A43E83642}"/>
              </a:ext>
            </a:extLst>
          </p:cNvPr>
          <p:cNvPicPr>
            <a:picLocks noChangeAspect="1"/>
          </p:cNvPicPr>
          <p:nvPr/>
        </p:nvPicPr>
        <p:blipFill>
          <a:blip r:embed="rId3"/>
          <a:stretch>
            <a:fillRect/>
          </a:stretch>
        </p:blipFill>
        <p:spPr>
          <a:xfrm>
            <a:off x="1524382" y="8730857"/>
            <a:ext cx="482838" cy="482838"/>
          </a:xfrm>
          <a:prstGeom prst="rect">
            <a:avLst/>
          </a:prstGeom>
        </p:spPr>
      </p:pic>
      <p:sp>
        <p:nvSpPr>
          <p:cNvPr id="22" name="TextBox 21">
            <a:extLst>
              <a:ext uri="{FF2B5EF4-FFF2-40B4-BE49-F238E27FC236}">
                <a16:creationId xmlns:a16="http://schemas.microsoft.com/office/drawing/2014/main" id="{20DBDB8D-DED7-B7F6-EF5C-656B399A39B2}"/>
              </a:ext>
            </a:extLst>
          </p:cNvPr>
          <p:cNvSpPr txBox="1"/>
          <p:nvPr/>
        </p:nvSpPr>
        <p:spPr>
          <a:xfrm>
            <a:off x="2007220" y="8741444"/>
            <a:ext cx="9144000" cy="525208"/>
          </a:xfrm>
          <a:prstGeom prst="rect">
            <a:avLst/>
          </a:prstGeom>
          <a:noFill/>
        </p:spPr>
        <p:txBody>
          <a:bodyPr wrap="square">
            <a:spAutoFit/>
          </a:bodyPr>
          <a:lstStyle/>
          <a:p>
            <a:r>
              <a:rPr lang="en-IN" sz="2813" dirty="0">
                <a:hlinkClick r:id="rId4"/>
              </a:rPr>
              <a:t>https://www.linkedin.com/in/animesh-daniel-2b85b9b0/</a:t>
            </a:r>
            <a:endParaRPr lang="en-IN" sz="2813" dirty="0"/>
          </a:p>
        </p:txBody>
      </p:sp>
      <p:pic>
        <p:nvPicPr>
          <p:cNvPr id="33" name="Picture 32">
            <a:extLst>
              <a:ext uri="{FF2B5EF4-FFF2-40B4-BE49-F238E27FC236}">
                <a16:creationId xmlns:a16="http://schemas.microsoft.com/office/drawing/2014/main" id="{E5A5677F-80EC-7221-A7CB-8C9F8FEB461C}"/>
              </a:ext>
            </a:extLst>
          </p:cNvPr>
          <p:cNvPicPr>
            <a:picLocks noChangeAspect="1"/>
          </p:cNvPicPr>
          <p:nvPr/>
        </p:nvPicPr>
        <p:blipFill>
          <a:blip r:embed="rId5"/>
          <a:stretch>
            <a:fillRect/>
          </a:stretch>
        </p:blipFill>
        <p:spPr>
          <a:xfrm>
            <a:off x="1356971" y="9535681"/>
            <a:ext cx="761905" cy="761905"/>
          </a:xfrm>
          <a:prstGeom prst="rect">
            <a:avLst/>
          </a:prstGeom>
        </p:spPr>
      </p:pic>
      <p:sp>
        <p:nvSpPr>
          <p:cNvPr id="37" name="TextBox 36">
            <a:extLst>
              <a:ext uri="{FF2B5EF4-FFF2-40B4-BE49-F238E27FC236}">
                <a16:creationId xmlns:a16="http://schemas.microsoft.com/office/drawing/2014/main" id="{04DC6411-2BCA-BBC6-9404-E0CE9F3CF8AF}"/>
              </a:ext>
            </a:extLst>
          </p:cNvPr>
          <p:cNvSpPr txBox="1"/>
          <p:nvPr/>
        </p:nvSpPr>
        <p:spPr>
          <a:xfrm>
            <a:off x="2007220" y="9699596"/>
            <a:ext cx="9144000" cy="525208"/>
          </a:xfrm>
          <a:prstGeom prst="rect">
            <a:avLst/>
          </a:prstGeom>
          <a:noFill/>
        </p:spPr>
        <p:txBody>
          <a:bodyPr wrap="square">
            <a:spAutoFit/>
          </a:bodyPr>
          <a:lstStyle/>
          <a:p>
            <a:r>
              <a:rPr lang="en-IN" sz="2813" dirty="0">
                <a:hlinkClick r:id="rId6"/>
              </a:rPr>
              <a:t>https://shorturl.at/TcdIh</a:t>
            </a:r>
            <a:endParaRPr lang="en-IN" sz="2813" dirty="0"/>
          </a:p>
        </p:txBody>
      </p:sp>
    </p:spTree>
    <p:extLst>
      <p:ext uri="{BB962C8B-B14F-4D97-AF65-F5344CB8AC3E}">
        <p14:creationId xmlns:p14="http://schemas.microsoft.com/office/powerpoint/2010/main" val="2919508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chemeClr val="bg1"/>
        </a:solidFill>
        <a:effectLst/>
      </p:bgPr>
    </p:bg>
    <p:spTree>
      <p:nvGrpSpPr>
        <p:cNvPr id="1" name=""/>
        <p:cNvGrpSpPr/>
        <p:nvPr/>
      </p:nvGrpSpPr>
      <p:grpSpPr>
        <a:xfrm>
          <a:off x="0" y="0"/>
          <a:ext cx="0" cy="0"/>
          <a:chOff x="0" y="0"/>
          <a:chExt cx="0" cy="0"/>
        </a:xfrm>
      </p:grpSpPr>
      <p:sp>
        <p:nvSpPr>
          <p:cNvPr id="2" name="Text 0"/>
          <p:cNvSpPr/>
          <p:nvPr/>
        </p:nvSpPr>
        <p:spPr>
          <a:xfrm>
            <a:off x="992237" y="1634639"/>
            <a:ext cx="12961888" cy="885974"/>
          </a:xfrm>
          <a:prstGeom prst="rect">
            <a:avLst/>
          </a:prstGeom>
          <a:noFill/>
          <a:ln/>
        </p:spPr>
        <p:txBody>
          <a:bodyPr wrap="none" lIns="0" tIns="0" rIns="0" bIns="0" rtlCol="0" anchor="t"/>
          <a:lstStyle/>
          <a:p>
            <a:pPr>
              <a:lnSpc>
                <a:spcPts val="6938"/>
              </a:lnSpc>
            </a:pPr>
            <a:r>
              <a:rPr lang="en-US" sz="5563" dirty="0">
                <a:solidFill>
                  <a:srgbClr val="272D45"/>
                </a:solidFill>
                <a:latin typeface="Kanit Light" pitchFamily="34" charset="0"/>
                <a:ea typeface="Kanit Light" pitchFamily="34" charset="-122"/>
                <a:cs typeface="Kanit Light" pitchFamily="34" charset="-120"/>
              </a:rPr>
              <a:t>Market Landscape: EV Makers ( 2 Wheeler)</a:t>
            </a:r>
            <a:endParaRPr lang="en-US" sz="5563" dirty="0"/>
          </a:p>
        </p:txBody>
      </p:sp>
      <p:sp>
        <p:nvSpPr>
          <p:cNvPr id="3" name="Text 1"/>
          <p:cNvSpPr/>
          <p:nvPr/>
        </p:nvSpPr>
        <p:spPr>
          <a:xfrm>
            <a:off x="588011" y="3229332"/>
            <a:ext cx="3544044" cy="442913"/>
          </a:xfrm>
          <a:prstGeom prst="rect">
            <a:avLst/>
          </a:prstGeom>
          <a:noFill/>
          <a:ln/>
        </p:spPr>
        <p:txBody>
          <a:bodyPr wrap="none" lIns="0" tIns="0" rIns="0" bIns="0" rtlCol="0" anchor="t"/>
          <a:lstStyle/>
          <a:p>
            <a:pPr>
              <a:lnSpc>
                <a:spcPts val="3438"/>
              </a:lnSpc>
            </a:pPr>
            <a:r>
              <a:rPr lang="en-US" sz="2000" dirty="0">
                <a:solidFill>
                  <a:srgbClr val="272D45"/>
                </a:solidFill>
                <a:latin typeface="Kanit Light" pitchFamily="34" charset="0"/>
                <a:ea typeface="Kanit Light" pitchFamily="34" charset="-122"/>
                <a:cs typeface="Kanit Light" pitchFamily="34" charset="-120"/>
              </a:rPr>
              <a:t>Top 3: 2023</a:t>
            </a:r>
            <a:endParaRPr lang="en-US" sz="2000" dirty="0"/>
          </a:p>
        </p:txBody>
      </p:sp>
      <p:sp>
        <p:nvSpPr>
          <p:cNvPr id="4" name="Text 2"/>
          <p:cNvSpPr/>
          <p:nvPr/>
        </p:nvSpPr>
        <p:spPr>
          <a:xfrm>
            <a:off x="588011" y="3955763"/>
            <a:ext cx="7805886" cy="453629"/>
          </a:xfrm>
          <a:prstGeom prst="rect">
            <a:avLst/>
          </a:prstGeom>
          <a:noFill/>
          <a:ln/>
        </p:spPr>
        <p:txBody>
          <a:bodyPr wrap="none" lIns="0" tIns="0" rIns="0" bIns="0" rtlCol="0" anchor="t"/>
          <a:lstStyle/>
          <a:p>
            <a:pPr marL="428625" indent="-428625">
              <a:lnSpc>
                <a:spcPts val="3563"/>
              </a:lnSpc>
              <a:buSzPct val="100000"/>
              <a:buChar char="•"/>
            </a:pPr>
            <a:r>
              <a:rPr lang="en-US" sz="1500" dirty="0">
                <a:solidFill>
                  <a:srgbClr val="2C3249"/>
                </a:solidFill>
                <a:latin typeface="Martel Sans" pitchFamily="34" charset="0"/>
                <a:ea typeface="Martel Sans" pitchFamily="34" charset="-122"/>
                <a:cs typeface="Martel Sans" pitchFamily="34" charset="-120"/>
              </a:rPr>
              <a:t>Ola Electric: 153,000 units sold</a:t>
            </a:r>
            <a:endParaRPr lang="en-US" sz="1500" dirty="0"/>
          </a:p>
        </p:txBody>
      </p:sp>
      <p:sp>
        <p:nvSpPr>
          <p:cNvPr id="5" name="Text 3"/>
          <p:cNvSpPr/>
          <p:nvPr/>
        </p:nvSpPr>
        <p:spPr>
          <a:xfrm>
            <a:off x="588011" y="4508511"/>
            <a:ext cx="7805886" cy="453629"/>
          </a:xfrm>
          <a:prstGeom prst="rect">
            <a:avLst/>
          </a:prstGeom>
          <a:noFill/>
          <a:ln/>
        </p:spPr>
        <p:txBody>
          <a:bodyPr wrap="none" lIns="0" tIns="0" rIns="0" bIns="0" rtlCol="0" anchor="t"/>
          <a:lstStyle/>
          <a:p>
            <a:pPr marL="428625" indent="-428625">
              <a:lnSpc>
                <a:spcPts val="3563"/>
              </a:lnSpc>
              <a:buSzPct val="100000"/>
              <a:buChar char="•"/>
            </a:pPr>
            <a:r>
              <a:rPr lang="en-US" sz="1500" dirty="0">
                <a:solidFill>
                  <a:srgbClr val="2C3249"/>
                </a:solidFill>
                <a:latin typeface="Martel Sans" pitchFamily="34" charset="0"/>
                <a:ea typeface="Martel Sans" pitchFamily="34" charset="-122"/>
                <a:cs typeface="Martel Sans" pitchFamily="34" charset="-120"/>
              </a:rPr>
              <a:t>Okinawa: 97,000 units sold</a:t>
            </a:r>
            <a:endParaRPr lang="en-US" sz="1500" dirty="0"/>
          </a:p>
        </p:txBody>
      </p:sp>
      <p:sp>
        <p:nvSpPr>
          <p:cNvPr id="6" name="Text 4"/>
          <p:cNvSpPr/>
          <p:nvPr/>
        </p:nvSpPr>
        <p:spPr>
          <a:xfrm>
            <a:off x="588011" y="5061258"/>
            <a:ext cx="7805886" cy="453629"/>
          </a:xfrm>
          <a:prstGeom prst="rect">
            <a:avLst/>
          </a:prstGeom>
          <a:noFill/>
          <a:ln/>
        </p:spPr>
        <p:txBody>
          <a:bodyPr wrap="none" lIns="0" tIns="0" rIns="0" bIns="0" rtlCol="0" anchor="t"/>
          <a:lstStyle/>
          <a:p>
            <a:pPr marL="428625" indent="-428625">
              <a:lnSpc>
                <a:spcPts val="3563"/>
              </a:lnSpc>
              <a:buSzPct val="100000"/>
              <a:buChar char="•"/>
            </a:pPr>
            <a:r>
              <a:rPr lang="en-US" sz="1500" dirty="0">
                <a:solidFill>
                  <a:srgbClr val="2C3249"/>
                </a:solidFill>
                <a:latin typeface="Martel Sans" pitchFamily="34" charset="0"/>
                <a:ea typeface="Martel Sans" pitchFamily="34" charset="-122"/>
                <a:cs typeface="Martel Sans" pitchFamily="34" charset="-120"/>
              </a:rPr>
              <a:t>Hero Electric: 89,000 units sold</a:t>
            </a:r>
            <a:endParaRPr lang="en-US" sz="1500" dirty="0"/>
          </a:p>
        </p:txBody>
      </p:sp>
      <p:sp>
        <p:nvSpPr>
          <p:cNvPr id="7" name="Text 5"/>
          <p:cNvSpPr/>
          <p:nvPr/>
        </p:nvSpPr>
        <p:spPr>
          <a:xfrm>
            <a:off x="13458082" y="3229332"/>
            <a:ext cx="3544044" cy="442913"/>
          </a:xfrm>
          <a:prstGeom prst="rect">
            <a:avLst/>
          </a:prstGeom>
          <a:noFill/>
          <a:ln/>
        </p:spPr>
        <p:txBody>
          <a:bodyPr wrap="none" lIns="0" tIns="0" rIns="0" bIns="0" rtlCol="0" anchor="t"/>
          <a:lstStyle/>
          <a:p>
            <a:pPr>
              <a:lnSpc>
                <a:spcPts val="3438"/>
              </a:lnSpc>
            </a:pPr>
            <a:r>
              <a:rPr lang="en-US" sz="2000" dirty="0">
                <a:solidFill>
                  <a:srgbClr val="272D45"/>
                </a:solidFill>
                <a:latin typeface="Kanit Light" pitchFamily="34" charset="0"/>
                <a:ea typeface="Kanit Light" pitchFamily="34" charset="-122"/>
                <a:cs typeface="Kanit Light" pitchFamily="34" charset="-120"/>
              </a:rPr>
              <a:t>Bottom 3: 2024</a:t>
            </a:r>
            <a:endParaRPr lang="en-US" sz="2000" dirty="0"/>
          </a:p>
        </p:txBody>
      </p:sp>
      <p:sp>
        <p:nvSpPr>
          <p:cNvPr id="8" name="Text 6"/>
          <p:cNvSpPr/>
          <p:nvPr/>
        </p:nvSpPr>
        <p:spPr>
          <a:xfrm>
            <a:off x="13458082" y="3955763"/>
            <a:ext cx="7805886" cy="453629"/>
          </a:xfrm>
          <a:prstGeom prst="rect">
            <a:avLst/>
          </a:prstGeom>
          <a:noFill/>
          <a:ln/>
        </p:spPr>
        <p:txBody>
          <a:bodyPr wrap="none" lIns="0" tIns="0" rIns="0" bIns="0" rtlCol="0" anchor="t"/>
          <a:lstStyle/>
          <a:p>
            <a:pPr marL="428625" indent="-428625">
              <a:lnSpc>
                <a:spcPts val="3563"/>
              </a:lnSpc>
              <a:buSzPct val="100000"/>
              <a:buChar char="•"/>
            </a:pPr>
            <a:r>
              <a:rPr lang="en-US" sz="1500" dirty="0">
                <a:solidFill>
                  <a:srgbClr val="2C3249"/>
                </a:solidFill>
                <a:latin typeface="Martel Sans" pitchFamily="34" charset="0"/>
                <a:ea typeface="Martel Sans" pitchFamily="34" charset="-122"/>
                <a:cs typeface="Martel Sans" pitchFamily="34" charset="-120"/>
              </a:rPr>
              <a:t>Ola Electric: 322,000 units sold</a:t>
            </a:r>
            <a:endParaRPr lang="en-US" sz="1500" dirty="0"/>
          </a:p>
        </p:txBody>
      </p:sp>
      <p:sp>
        <p:nvSpPr>
          <p:cNvPr id="9" name="Text 7"/>
          <p:cNvSpPr/>
          <p:nvPr/>
        </p:nvSpPr>
        <p:spPr>
          <a:xfrm>
            <a:off x="13458082" y="4508511"/>
            <a:ext cx="7805886" cy="453629"/>
          </a:xfrm>
          <a:prstGeom prst="rect">
            <a:avLst/>
          </a:prstGeom>
          <a:noFill/>
          <a:ln/>
        </p:spPr>
        <p:txBody>
          <a:bodyPr wrap="none" lIns="0" tIns="0" rIns="0" bIns="0" rtlCol="0" anchor="t"/>
          <a:lstStyle/>
          <a:p>
            <a:pPr marL="428625" indent="-428625">
              <a:lnSpc>
                <a:spcPts val="3563"/>
              </a:lnSpc>
              <a:buSzPct val="100000"/>
              <a:buChar char="•"/>
            </a:pPr>
            <a:r>
              <a:rPr lang="en-US" sz="1500" dirty="0">
                <a:solidFill>
                  <a:srgbClr val="2C3249"/>
                </a:solidFill>
                <a:latin typeface="Martel Sans" pitchFamily="34" charset="0"/>
                <a:ea typeface="Martel Sans" pitchFamily="34" charset="-122"/>
                <a:cs typeface="Martel Sans" pitchFamily="34" charset="-120"/>
              </a:rPr>
              <a:t>TVS: 181,000 units sold</a:t>
            </a:r>
            <a:endParaRPr lang="en-US" sz="1500" dirty="0"/>
          </a:p>
        </p:txBody>
      </p:sp>
      <p:sp>
        <p:nvSpPr>
          <p:cNvPr id="10" name="Text 8"/>
          <p:cNvSpPr/>
          <p:nvPr/>
        </p:nvSpPr>
        <p:spPr>
          <a:xfrm>
            <a:off x="13458082" y="5061258"/>
            <a:ext cx="7805886" cy="453629"/>
          </a:xfrm>
          <a:prstGeom prst="rect">
            <a:avLst/>
          </a:prstGeom>
          <a:noFill/>
          <a:ln/>
        </p:spPr>
        <p:txBody>
          <a:bodyPr wrap="none" lIns="0" tIns="0" rIns="0" bIns="0" rtlCol="0" anchor="t"/>
          <a:lstStyle/>
          <a:p>
            <a:pPr marL="428625" indent="-428625">
              <a:lnSpc>
                <a:spcPts val="3563"/>
              </a:lnSpc>
              <a:buSzPct val="100000"/>
              <a:buChar char="•"/>
            </a:pPr>
            <a:r>
              <a:rPr lang="en-US" sz="1500" dirty="0">
                <a:solidFill>
                  <a:srgbClr val="2C3249"/>
                </a:solidFill>
                <a:latin typeface="Martel Sans" pitchFamily="34" charset="0"/>
                <a:ea typeface="Martel Sans" pitchFamily="34" charset="-122"/>
                <a:cs typeface="Martel Sans" pitchFamily="34" charset="-120"/>
              </a:rPr>
              <a:t>Ather: 108,000 units sold</a:t>
            </a:r>
            <a:endParaRPr lang="en-US" sz="1500" dirty="0"/>
          </a:p>
        </p:txBody>
      </p:sp>
      <p:pic>
        <p:nvPicPr>
          <p:cNvPr id="11" name="Picture 2" descr="Total 2-Wheeler EV Sales  (Makers) by maker">
            <a:extLst>
              <a:ext uri="{FF2B5EF4-FFF2-40B4-BE49-F238E27FC236}">
                <a16:creationId xmlns:a16="http://schemas.microsoft.com/office/drawing/2014/main" id="{ED431357-DED1-12DE-2AD0-17C14D2F0D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418" b="6913"/>
          <a:stretch/>
        </p:blipFill>
        <p:spPr bwMode="auto">
          <a:xfrm>
            <a:off x="145493" y="6313848"/>
            <a:ext cx="3986561" cy="2699936"/>
          </a:xfrm>
          <a:prstGeom prst="rect">
            <a:avLst/>
          </a:prstGeom>
          <a:noFill/>
          <a:extLst>
            <a:ext uri="{909E8E84-426E-40DD-AFC4-6F175D3DCCD1}">
              <a14:hiddenFill xmlns:a14="http://schemas.microsoft.com/office/drawing/2010/main">
                <a:solidFill>
                  <a:srgbClr val="FFFFFF"/>
                </a:solidFill>
              </a14:hiddenFill>
            </a:ext>
          </a:extLst>
        </p:spPr>
      </p:pic>
      <p:sp>
        <p:nvSpPr>
          <p:cNvPr id="12" name="Text 1">
            <a:extLst>
              <a:ext uri="{FF2B5EF4-FFF2-40B4-BE49-F238E27FC236}">
                <a16:creationId xmlns:a16="http://schemas.microsoft.com/office/drawing/2014/main" id="{FDF1391B-52F1-8C49-13EA-F30B595D6624}"/>
              </a:ext>
            </a:extLst>
          </p:cNvPr>
          <p:cNvSpPr/>
          <p:nvPr/>
        </p:nvSpPr>
        <p:spPr>
          <a:xfrm>
            <a:off x="4904462" y="3229332"/>
            <a:ext cx="3544044" cy="442913"/>
          </a:xfrm>
          <a:prstGeom prst="rect">
            <a:avLst/>
          </a:prstGeom>
          <a:noFill/>
          <a:ln/>
        </p:spPr>
        <p:txBody>
          <a:bodyPr wrap="none" lIns="0" tIns="0" rIns="0" bIns="0" rtlCol="0" anchor="t"/>
          <a:lstStyle/>
          <a:p>
            <a:pPr>
              <a:lnSpc>
                <a:spcPts val="3438"/>
              </a:lnSpc>
            </a:pPr>
            <a:r>
              <a:rPr lang="en-US" sz="2000" dirty="0">
                <a:solidFill>
                  <a:srgbClr val="272D45"/>
                </a:solidFill>
                <a:latin typeface="Kanit Light" pitchFamily="34" charset="0"/>
                <a:ea typeface="Kanit Light" pitchFamily="34" charset="-122"/>
                <a:cs typeface="Kanit Light" pitchFamily="34" charset="-120"/>
              </a:rPr>
              <a:t>Bottom 3: 2023</a:t>
            </a:r>
            <a:endParaRPr lang="en-US" sz="2000" dirty="0"/>
          </a:p>
        </p:txBody>
      </p:sp>
      <p:sp>
        <p:nvSpPr>
          <p:cNvPr id="13" name="Text 2">
            <a:extLst>
              <a:ext uri="{FF2B5EF4-FFF2-40B4-BE49-F238E27FC236}">
                <a16:creationId xmlns:a16="http://schemas.microsoft.com/office/drawing/2014/main" id="{588B6E13-5433-4B70-202A-1AEBD7405AAC}"/>
              </a:ext>
            </a:extLst>
          </p:cNvPr>
          <p:cNvSpPr/>
          <p:nvPr/>
        </p:nvSpPr>
        <p:spPr>
          <a:xfrm>
            <a:off x="4904462" y="3955763"/>
            <a:ext cx="7805886" cy="453629"/>
          </a:xfrm>
          <a:prstGeom prst="rect">
            <a:avLst/>
          </a:prstGeom>
          <a:noFill/>
          <a:ln/>
        </p:spPr>
        <p:txBody>
          <a:bodyPr wrap="none" lIns="0" tIns="0" rIns="0" bIns="0" rtlCol="0" anchor="t"/>
          <a:lstStyle/>
          <a:p>
            <a:pPr marL="428625" indent="-428625">
              <a:lnSpc>
                <a:spcPts val="3563"/>
              </a:lnSpc>
              <a:buSzPct val="100000"/>
              <a:buChar char="•"/>
            </a:pPr>
            <a:r>
              <a:rPr lang="en-US" sz="1500" dirty="0">
                <a:solidFill>
                  <a:srgbClr val="2C3249"/>
                </a:solidFill>
                <a:latin typeface="Martel Sans" pitchFamily="34" charset="0"/>
                <a:ea typeface="Martel Sans" pitchFamily="34" charset="-122"/>
                <a:cs typeface="Martel Sans" pitchFamily="34" charset="-120"/>
              </a:rPr>
              <a:t>Ola Electric: 153,000 units sold</a:t>
            </a:r>
            <a:endParaRPr lang="en-US" sz="1500" dirty="0"/>
          </a:p>
        </p:txBody>
      </p:sp>
      <p:sp>
        <p:nvSpPr>
          <p:cNvPr id="14" name="Text 3">
            <a:extLst>
              <a:ext uri="{FF2B5EF4-FFF2-40B4-BE49-F238E27FC236}">
                <a16:creationId xmlns:a16="http://schemas.microsoft.com/office/drawing/2014/main" id="{3C606F46-1414-69DF-EEB4-23E0B7B65D45}"/>
              </a:ext>
            </a:extLst>
          </p:cNvPr>
          <p:cNvSpPr/>
          <p:nvPr/>
        </p:nvSpPr>
        <p:spPr>
          <a:xfrm>
            <a:off x="4904462" y="4508511"/>
            <a:ext cx="7805886" cy="453629"/>
          </a:xfrm>
          <a:prstGeom prst="rect">
            <a:avLst/>
          </a:prstGeom>
          <a:noFill/>
          <a:ln/>
        </p:spPr>
        <p:txBody>
          <a:bodyPr wrap="none" lIns="0" tIns="0" rIns="0" bIns="0" rtlCol="0" anchor="t"/>
          <a:lstStyle/>
          <a:p>
            <a:pPr marL="428625" indent="-428625">
              <a:lnSpc>
                <a:spcPts val="3563"/>
              </a:lnSpc>
              <a:buSzPct val="100000"/>
              <a:buChar char="•"/>
            </a:pPr>
            <a:r>
              <a:rPr lang="en-US" sz="1500" dirty="0">
                <a:solidFill>
                  <a:srgbClr val="2C3249"/>
                </a:solidFill>
                <a:latin typeface="Martel Sans" pitchFamily="34" charset="0"/>
                <a:ea typeface="Martel Sans" pitchFamily="34" charset="-122"/>
                <a:cs typeface="Martel Sans" pitchFamily="34" charset="-120"/>
              </a:rPr>
              <a:t>Okinawa: 97,000 units sold</a:t>
            </a:r>
            <a:endParaRPr lang="en-US" sz="1500" dirty="0"/>
          </a:p>
        </p:txBody>
      </p:sp>
      <p:sp>
        <p:nvSpPr>
          <p:cNvPr id="15" name="Text 4">
            <a:extLst>
              <a:ext uri="{FF2B5EF4-FFF2-40B4-BE49-F238E27FC236}">
                <a16:creationId xmlns:a16="http://schemas.microsoft.com/office/drawing/2014/main" id="{3E87AFD9-C1B5-E3C2-8B96-967775E24CC7}"/>
              </a:ext>
            </a:extLst>
          </p:cNvPr>
          <p:cNvSpPr/>
          <p:nvPr/>
        </p:nvSpPr>
        <p:spPr>
          <a:xfrm>
            <a:off x="4904462" y="5061258"/>
            <a:ext cx="7805886" cy="453629"/>
          </a:xfrm>
          <a:prstGeom prst="rect">
            <a:avLst/>
          </a:prstGeom>
          <a:noFill/>
          <a:ln/>
        </p:spPr>
        <p:txBody>
          <a:bodyPr wrap="none" lIns="0" tIns="0" rIns="0" bIns="0" rtlCol="0" anchor="t"/>
          <a:lstStyle/>
          <a:p>
            <a:pPr marL="428625" indent="-428625">
              <a:lnSpc>
                <a:spcPts val="3563"/>
              </a:lnSpc>
              <a:buSzPct val="100000"/>
              <a:buChar char="•"/>
            </a:pPr>
            <a:r>
              <a:rPr lang="en-US" sz="1500" dirty="0">
                <a:solidFill>
                  <a:srgbClr val="2C3249"/>
                </a:solidFill>
                <a:latin typeface="Martel Sans" pitchFamily="34" charset="0"/>
                <a:ea typeface="Martel Sans" pitchFamily="34" charset="-122"/>
                <a:cs typeface="Martel Sans" pitchFamily="34" charset="-120"/>
              </a:rPr>
              <a:t>Hero Electric: 89,000 units sold</a:t>
            </a:r>
            <a:endParaRPr lang="en-US" sz="1500" dirty="0"/>
          </a:p>
        </p:txBody>
      </p:sp>
      <p:sp>
        <p:nvSpPr>
          <p:cNvPr id="16" name="Text 1">
            <a:extLst>
              <a:ext uri="{FF2B5EF4-FFF2-40B4-BE49-F238E27FC236}">
                <a16:creationId xmlns:a16="http://schemas.microsoft.com/office/drawing/2014/main" id="{ECF00A4C-91D2-0236-E9AA-68222CE21C63}"/>
              </a:ext>
            </a:extLst>
          </p:cNvPr>
          <p:cNvSpPr/>
          <p:nvPr/>
        </p:nvSpPr>
        <p:spPr>
          <a:xfrm>
            <a:off x="9166307" y="3202670"/>
            <a:ext cx="3544044" cy="442913"/>
          </a:xfrm>
          <a:prstGeom prst="rect">
            <a:avLst/>
          </a:prstGeom>
          <a:noFill/>
          <a:ln/>
        </p:spPr>
        <p:txBody>
          <a:bodyPr wrap="none" lIns="0" tIns="0" rIns="0" bIns="0" rtlCol="0" anchor="t"/>
          <a:lstStyle/>
          <a:p>
            <a:pPr>
              <a:lnSpc>
                <a:spcPts val="3438"/>
              </a:lnSpc>
            </a:pPr>
            <a:r>
              <a:rPr lang="en-US" sz="2000" dirty="0">
                <a:solidFill>
                  <a:srgbClr val="272D45"/>
                </a:solidFill>
                <a:latin typeface="Kanit Light" pitchFamily="34" charset="0"/>
                <a:ea typeface="Kanit Light" pitchFamily="34" charset="-122"/>
                <a:cs typeface="Kanit Light" pitchFamily="34" charset="-120"/>
              </a:rPr>
              <a:t>Top 3: 2024</a:t>
            </a:r>
            <a:endParaRPr lang="en-US" sz="2000" dirty="0"/>
          </a:p>
        </p:txBody>
      </p:sp>
      <p:sp>
        <p:nvSpPr>
          <p:cNvPr id="17" name="Text 2">
            <a:extLst>
              <a:ext uri="{FF2B5EF4-FFF2-40B4-BE49-F238E27FC236}">
                <a16:creationId xmlns:a16="http://schemas.microsoft.com/office/drawing/2014/main" id="{5C6323DC-D88E-B8A1-365A-D11CF0A487CF}"/>
              </a:ext>
            </a:extLst>
          </p:cNvPr>
          <p:cNvSpPr/>
          <p:nvPr/>
        </p:nvSpPr>
        <p:spPr>
          <a:xfrm>
            <a:off x="9166307" y="3929101"/>
            <a:ext cx="7805886" cy="453629"/>
          </a:xfrm>
          <a:prstGeom prst="rect">
            <a:avLst/>
          </a:prstGeom>
          <a:noFill/>
          <a:ln/>
        </p:spPr>
        <p:txBody>
          <a:bodyPr wrap="none" lIns="0" tIns="0" rIns="0" bIns="0" rtlCol="0" anchor="t"/>
          <a:lstStyle/>
          <a:p>
            <a:pPr marL="428625" indent="-428625">
              <a:lnSpc>
                <a:spcPts val="3563"/>
              </a:lnSpc>
              <a:buSzPct val="100000"/>
              <a:buChar char="•"/>
            </a:pPr>
            <a:r>
              <a:rPr lang="en-US" sz="1500" dirty="0">
                <a:solidFill>
                  <a:srgbClr val="2C3249"/>
                </a:solidFill>
                <a:latin typeface="Martel Sans" pitchFamily="34" charset="0"/>
                <a:ea typeface="Martel Sans" pitchFamily="34" charset="-122"/>
                <a:cs typeface="Martel Sans" pitchFamily="34" charset="-120"/>
              </a:rPr>
              <a:t>Ola Electric: 153,000 units sold</a:t>
            </a:r>
            <a:endParaRPr lang="en-US" sz="1500" dirty="0"/>
          </a:p>
        </p:txBody>
      </p:sp>
      <p:sp>
        <p:nvSpPr>
          <p:cNvPr id="18" name="Text 3">
            <a:extLst>
              <a:ext uri="{FF2B5EF4-FFF2-40B4-BE49-F238E27FC236}">
                <a16:creationId xmlns:a16="http://schemas.microsoft.com/office/drawing/2014/main" id="{8A5F013A-B807-446B-7CA0-7C82D9A237E7}"/>
              </a:ext>
            </a:extLst>
          </p:cNvPr>
          <p:cNvSpPr/>
          <p:nvPr/>
        </p:nvSpPr>
        <p:spPr>
          <a:xfrm>
            <a:off x="9166307" y="4481848"/>
            <a:ext cx="7805886" cy="453629"/>
          </a:xfrm>
          <a:prstGeom prst="rect">
            <a:avLst/>
          </a:prstGeom>
          <a:noFill/>
          <a:ln/>
        </p:spPr>
        <p:txBody>
          <a:bodyPr wrap="none" lIns="0" tIns="0" rIns="0" bIns="0" rtlCol="0" anchor="t"/>
          <a:lstStyle/>
          <a:p>
            <a:pPr marL="428625" indent="-428625">
              <a:lnSpc>
                <a:spcPts val="3563"/>
              </a:lnSpc>
              <a:buSzPct val="100000"/>
              <a:buChar char="•"/>
            </a:pPr>
            <a:r>
              <a:rPr lang="en-US" sz="1500" dirty="0">
                <a:solidFill>
                  <a:srgbClr val="2C3249"/>
                </a:solidFill>
                <a:latin typeface="Martel Sans" pitchFamily="34" charset="0"/>
                <a:ea typeface="Martel Sans" pitchFamily="34" charset="-122"/>
                <a:cs typeface="Martel Sans" pitchFamily="34" charset="-120"/>
              </a:rPr>
              <a:t>Okinawa: 97,000 units sold</a:t>
            </a:r>
            <a:endParaRPr lang="en-US" sz="1500" dirty="0"/>
          </a:p>
        </p:txBody>
      </p:sp>
      <p:sp>
        <p:nvSpPr>
          <p:cNvPr id="19" name="Text 4">
            <a:extLst>
              <a:ext uri="{FF2B5EF4-FFF2-40B4-BE49-F238E27FC236}">
                <a16:creationId xmlns:a16="http://schemas.microsoft.com/office/drawing/2014/main" id="{1AB154B9-C649-B315-95C8-655D3C2209E7}"/>
              </a:ext>
            </a:extLst>
          </p:cNvPr>
          <p:cNvSpPr/>
          <p:nvPr/>
        </p:nvSpPr>
        <p:spPr>
          <a:xfrm>
            <a:off x="9166307" y="5034596"/>
            <a:ext cx="7805886" cy="453629"/>
          </a:xfrm>
          <a:prstGeom prst="rect">
            <a:avLst/>
          </a:prstGeom>
          <a:noFill/>
          <a:ln/>
        </p:spPr>
        <p:txBody>
          <a:bodyPr wrap="none" lIns="0" tIns="0" rIns="0" bIns="0" rtlCol="0" anchor="t"/>
          <a:lstStyle/>
          <a:p>
            <a:pPr marL="428625" indent="-428625">
              <a:lnSpc>
                <a:spcPts val="3563"/>
              </a:lnSpc>
              <a:buSzPct val="100000"/>
              <a:buChar char="•"/>
            </a:pPr>
            <a:r>
              <a:rPr lang="en-US" sz="1500" dirty="0">
                <a:solidFill>
                  <a:srgbClr val="2C3249"/>
                </a:solidFill>
                <a:latin typeface="Martel Sans" pitchFamily="34" charset="0"/>
                <a:ea typeface="Martel Sans" pitchFamily="34" charset="-122"/>
                <a:cs typeface="Martel Sans" pitchFamily="34" charset="-120"/>
              </a:rPr>
              <a:t>Hero Electric: 89,000 units sold</a:t>
            </a:r>
            <a:endParaRPr lang="en-US" sz="1500" dirty="0"/>
          </a:p>
        </p:txBody>
      </p:sp>
      <p:pic>
        <p:nvPicPr>
          <p:cNvPr id="20" name="Picture 4" descr="Total 2-Wheeler EV Sales  (Makers) by maker">
            <a:extLst>
              <a:ext uri="{FF2B5EF4-FFF2-40B4-BE49-F238E27FC236}">
                <a16:creationId xmlns:a16="http://schemas.microsoft.com/office/drawing/2014/main" id="{A489A972-BA56-EC5E-9EFF-EBE478430D8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2376" b="11721"/>
          <a:stretch/>
        </p:blipFill>
        <p:spPr bwMode="auto">
          <a:xfrm>
            <a:off x="4176663" y="6502411"/>
            <a:ext cx="4217234" cy="236808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 descr="Total 2-Wheeler EV Sales  (Makers) by maker">
            <a:extLst>
              <a:ext uri="{FF2B5EF4-FFF2-40B4-BE49-F238E27FC236}">
                <a16:creationId xmlns:a16="http://schemas.microsoft.com/office/drawing/2014/main" id="{168C9965-FA01-E412-C4CD-73964E7A92F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4230" r="7294" b="10551"/>
          <a:stretch/>
        </p:blipFill>
        <p:spPr bwMode="auto">
          <a:xfrm>
            <a:off x="8393897" y="6313848"/>
            <a:ext cx="4217234" cy="251138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Total 2-Wheeler EV Sales  (Makers) by maker">
            <a:extLst>
              <a:ext uri="{FF2B5EF4-FFF2-40B4-BE49-F238E27FC236}">
                <a16:creationId xmlns:a16="http://schemas.microsoft.com/office/drawing/2014/main" id="{81A554A9-47FA-B854-A697-01746F303CE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1687" b="12894"/>
          <a:stretch/>
        </p:blipFill>
        <p:spPr bwMode="auto">
          <a:xfrm>
            <a:off x="12911593" y="6502411"/>
            <a:ext cx="4292179" cy="2322821"/>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233F6AA8-9C29-00D9-ABD2-7D0347B08525}"/>
              </a:ext>
            </a:extLst>
          </p:cNvPr>
          <p:cNvSpPr/>
          <p:nvPr/>
        </p:nvSpPr>
        <p:spPr>
          <a:xfrm>
            <a:off x="15742789" y="9703154"/>
            <a:ext cx="2458808" cy="4536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13"/>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chemeClr val="bg1"/>
        </a:solidFill>
        <a:effectLst/>
      </p:bgPr>
    </p:bg>
    <p:spTree>
      <p:nvGrpSpPr>
        <p:cNvPr id="1" name=""/>
        <p:cNvGrpSpPr/>
        <p:nvPr/>
      </p:nvGrpSpPr>
      <p:grpSpPr>
        <a:xfrm>
          <a:off x="0" y="0"/>
          <a:ext cx="0" cy="0"/>
          <a:chOff x="0" y="0"/>
          <a:chExt cx="0" cy="0"/>
        </a:xfrm>
      </p:grpSpPr>
      <p:sp>
        <p:nvSpPr>
          <p:cNvPr id="2" name="Text 0"/>
          <p:cNvSpPr/>
          <p:nvPr/>
        </p:nvSpPr>
        <p:spPr>
          <a:xfrm>
            <a:off x="992238" y="1501478"/>
            <a:ext cx="9046220" cy="885974"/>
          </a:xfrm>
          <a:prstGeom prst="rect">
            <a:avLst/>
          </a:prstGeom>
          <a:noFill/>
          <a:ln/>
        </p:spPr>
        <p:txBody>
          <a:bodyPr wrap="none" lIns="0" tIns="0" rIns="0" bIns="0" rtlCol="0" anchor="t"/>
          <a:lstStyle/>
          <a:p>
            <a:pPr>
              <a:lnSpc>
                <a:spcPts val="6938"/>
              </a:lnSpc>
            </a:pPr>
            <a:r>
              <a:rPr lang="en-US" sz="5563" dirty="0">
                <a:solidFill>
                  <a:srgbClr val="272D45"/>
                </a:solidFill>
                <a:latin typeface="Kanit Light" pitchFamily="34" charset="0"/>
                <a:ea typeface="Kanit Light" pitchFamily="34" charset="-122"/>
                <a:cs typeface="Kanit Light" pitchFamily="34" charset="-120"/>
              </a:rPr>
              <a:t>State-wise Penetration FY 23</a:t>
            </a:r>
            <a:endParaRPr lang="en-US" sz="5563" dirty="0"/>
          </a:p>
        </p:txBody>
      </p:sp>
      <p:sp>
        <p:nvSpPr>
          <p:cNvPr id="3" name="Text 1"/>
          <p:cNvSpPr/>
          <p:nvPr/>
        </p:nvSpPr>
        <p:spPr>
          <a:xfrm>
            <a:off x="992238" y="3096171"/>
            <a:ext cx="3544044" cy="442913"/>
          </a:xfrm>
          <a:prstGeom prst="rect">
            <a:avLst/>
          </a:prstGeom>
          <a:noFill/>
          <a:ln/>
        </p:spPr>
        <p:txBody>
          <a:bodyPr wrap="none" lIns="0" tIns="0" rIns="0" bIns="0" rtlCol="0" anchor="t"/>
          <a:lstStyle/>
          <a:p>
            <a:pPr>
              <a:lnSpc>
                <a:spcPts val="3438"/>
              </a:lnSpc>
            </a:pPr>
            <a:r>
              <a:rPr lang="en-US" sz="2750" dirty="0">
                <a:solidFill>
                  <a:srgbClr val="272D45"/>
                </a:solidFill>
                <a:latin typeface="Kanit Light" pitchFamily="34" charset="0"/>
                <a:ea typeface="Kanit Light" pitchFamily="34" charset="-122"/>
                <a:cs typeface="Kanit Light" pitchFamily="34" charset="-120"/>
              </a:rPr>
              <a:t>Top 5 States</a:t>
            </a:r>
            <a:endParaRPr lang="en-US" sz="2750" dirty="0"/>
          </a:p>
        </p:txBody>
      </p:sp>
      <p:sp>
        <p:nvSpPr>
          <p:cNvPr id="4" name="Text 2"/>
          <p:cNvSpPr/>
          <p:nvPr/>
        </p:nvSpPr>
        <p:spPr>
          <a:xfrm>
            <a:off x="992238" y="3822602"/>
            <a:ext cx="7805886" cy="453629"/>
          </a:xfrm>
          <a:prstGeom prst="rect">
            <a:avLst/>
          </a:prstGeom>
          <a:noFill/>
          <a:ln/>
        </p:spPr>
        <p:txBody>
          <a:bodyPr wrap="none" lIns="0" tIns="0" rIns="0" bIns="0" rtlCol="0" anchor="t"/>
          <a:lstStyle/>
          <a:p>
            <a:pPr marL="428625" indent="-428625">
              <a:lnSpc>
                <a:spcPts val="3563"/>
              </a:lnSpc>
              <a:buSzPct val="100000"/>
              <a:buChar char="•"/>
            </a:pPr>
            <a:r>
              <a:rPr lang="en-US" sz="2188" dirty="0">
                <a:solidFill>
                  <a:srgbClr val="2C3249"/>
                </a:solidFill>
                <a:latin typeface="Martel Sans" pitchFamily="34" charset="0"/>
                <a:ea typeface="Martel Sans" pitchFamily="34" charset="-122"/>
                <a:cs typeface="Martel Sans" pitchFamily="34" charset="-120"/>
              </a:rPr>
              <a:t>Goa: 13.75%</a:t>
            </a:r>
            <a:endParaRPr lang="en-US" sz="2188" dirty="0"/>
          </a:p>
        </p:txBody>
      </p:sp>
      <p:sp>
        <p:nvSpPr>
          <p:cNvPr id="5" name="Text 3"/>
          <p:cNvSpPr/>
          <p:nvPr/>
        </p:nvSpPr>
        <p:spPr>
          <a:xfrm>
            <a:off x="992238" y="4375349"/>
            <a:ext cx="7805886" cy="453629"/>
          </a:xfrm>
          <a:prstGeom prst="rect">
            <a:avLst/>
          </a:prstGeom>
          <a:noFill/>
          <a:ln/>
        </p:spPr>
        <p:txBody>
          <a:bodyPr wrap="none" lIns="0" tIns="0" rIns="0" bIns="0" rtlCol="0" anchor="t"/>
          <a:lstStyle/>
          <a:p>
            <a:pPr marL="428625" indent="-428625">
              <a:lnSpc>
                <a:spcPts val="3563"/>
              </a:lnSpc>
              <a:buSzPct val="100000"/>
              <a:buChar char="•"/>
            </a:pPr>
            <a:r>
              <a:rPr lang="en-US" sz="2188" dirty="0">
                <a:solidFill>
                  <a:srgbClr val="2C3249"/>
                </a:solidFill>
                <a:latin typeface="Martel Sans" pitchFamily="34" charset="0"/>
                <a:ea typeface="Martel Sans" pitchFamily="34" charset="-122"/>
                <a:cs typeface="Martel Sans" pitchFamily="34" charset="-120"/>
              </a:rPr>
              <a:t>Kerala: 11.59%</a:t>
            </a:r>
            <a:endParaRPr lang="en-US" sz="2188" dirty="0"/>
          </a:p>
        </p:txBody>
      </p:sp>
      <p:sp>
        <p:nvSpPr>
          <p:cNvPr id="6" name="Text 4"/>
          <p:cNvSpPr/>
          <p:nvPr/>
        </p:nvSpPr>
        <p:spPr>
          <a:xfrm>
            <a:off x="992238" y="4928097"/>
            <a:ext cx="7805886" cy="453629"/>
          </a:xfrm>
          <a:prstGeom prst="rect">
            <a:avLst/>
          </a:prstGeom>
          <a:noFill/>
          <a:ln/>
        </p:spPr>
        <p:txBody>
          <a:bodyPr wrap="none" lIns="0" tIns="0" rIns="0" bIns="0" rtlCol="0" anchor="t"/>
          <a:lstStyle/>
          <a:p>
            <a:pPr marL="428625" indent="-428625">
              <a:lnSpc>
                <a:spcPts val="3563"/>
              </a:lnSpc>
              <a:buSzPct val="100000"/>
              <a:buChar char="•"/>
            </a:pPr>
            <a:r>
              <a:rPr lang="en-US" sz="2188" dirty="0">
                <a:solidFill>
                  <a:srgbClr val="2C3249"/>
                </a:solidFill>
                <a:latin typeface="Martel Sans" pitchFamily="34" charset="0"/>
                <a:ea typeface="Martel Sans" pitchFamily="34" charset="-122"/>
                <a:cs typeface="Martel Sans" pitchFamily="34" charset="-120"/>
              </a:rPr>
              <a:t>Karnataka: 10.18%</a:t>
            </a:r>
            <a:endParaRPr lang="en-US" sz="2188" dirty="0"/>
          </a:p>
        </p:txBody>
      </p:sp>
      <p:sp>
        <p:nvSpPr>
          <p:cNvPr id="7" name="Text 5"/>
          <p:cNvSpPr/>
          <p:nvPr/>
        </p:nvSpPr>
        <p:spPr>
          <a:xfrm>
            <a:off x="992238" y="5480844"/>
            <a:ext cx="7805886" cy="453629"/>
          </a:xfrm>
          <a:prstGeom prst="rect">
            <a:avLst/>
          </a:prstGeom>
          <a:noFill/>
          <a:ln/>
        </p:spPr>
        <p:txBody>
          <a:bodyPr wrap="none" lIns="0" tIns="0" rIns="0" bIns="0" rtlCol="0" anchor="t"/>
          <a:lstStyle/>
          <a:p>
            <a:pPr marL="428625" indent="-428625">
              <a:lnSpc>
                <a:spcPts val="3563"/>
              </a:lnSpc>
              <a:buSzPct val="100000"/>
              <a:buChar char="•"/>
            </a:pPr>
            <a:r>
              <a:rPr lang="en-US" sz="2188" dirty="0">
                <a:solidFill>
                  <a:srgbClr val="2C3249"/>
                </a:solidFill>
                <a:latin typeface="Martel Sans" pitchFamily="34" charset="0"/>
                <a:ea typeface="Martel Sans" pitchFamily="34" charset="-122"/>
                <a:cs typeface="Martel Sans" pitchFamily="34" charset="-120"/>
              </a:rPr>
              <a:t>Maharashtra: 8.60%</a:t>
            </a:r>
            <a:endParaRPr lang="en-US" sz="2188" dirty="0"/>
          </a:p>
        </p:txBody>
      </p:sp>
      <p:sp>
        <p:nvSpPr>
          <p:cNvPr id="8" name="Text 6"/>
          <p:cNvSpPr/>
          <p:nvPr/>
        </p:nvSpPr>
        <p:spPr>
          <a:xfrm>
            <a:off x="992238" y="6033593"/>
            <a:ext cx="7805886" cy="453629"/>
          </a:xfrm>
          <a:prstGeom prst="rect">
            <a:avLst/>
          </a:prstGeom>
          <a:noFill/>
          <a:ln/>
        </p:spPr>
        <p:txBody>
          <a:bodyPr wrap="none" lIns="0" tIns="0" rIns="0" bIns="0" rtlCol="0" anchor="t"/>
          <a:lstStyle/>
          <a:p>
            <a:pPr marL="428625" indent="-428625">
              <a:lnSpc>
                <a:spcPts val="3563"/>
              </a:lnSpc>
              <a:buSzPct val="100000"/>
              <a:buChar char="•"/>
            </a:pPr>
            <a:r>
              <a:rPr lang="en-US" sz="2188" dirty="0">
                <a:solidFill>
                  <a:srgbClr val="2C3249"/>
                </a:solidFill>
                <a:latin typeface="Martel Sans" pitchFamily="34" charset="0"/>
                <a:ea typeface="Martel Sans" pitchFamily="34" charset="-122"/>
                <a:cs typeface="Martel Sans" pitchFamily="34" charset="-120"/>
              </a:rPr>
              <a:t>Delhi: 7.71%</a:t>
            </a:r>
            <a:endParaRPr lang="en-US" sz="2188" dirty="0"/>
          </a:p>
        </p:txBody>
      </p:sp>
      <p:sp>
        <p:nvSpPr>
          <p:cNvPr id="9" name="Text 7"/>
          <p:cNvSpPr/>
          <p:nvPr/>
        </p:nvSpPr>
        <p:spPr>
          <a:xfrm>
            <a:off x="9499402" y="3096171"/>
            <a:ext cx="3544044" cy="442913"/>
          </a:xfrm>
          <a:prstGeom prst="rect">
            <a:avLst/>
          </a:prstGeom>
          <a:noFill/>
          <a:ln/>
        </p:spPr>
        <p:txBody>
          <a:bodyPr wrap="none" lIns="0" tIns="0" rIns="0" bIns="0" rtlCol="0" anchor="t"/>
          <a:lstStyle/>
          <a:p>
            <a:pPr>
              <a:lnSpc>
                <a:spcPts val="3438"/>
              </a:lnSpc>
            </a:pPr>
            <a:r>
              <a:rPr lang="en-US" sz="2750" dirty="0">
                <a:solidFill>
                  <a:srgbClr val="272D45"/>
                </a:solidFill>
                <a:latin typeface="Kanit Light" pitchFamily="34" charset="0"/>
                <a:ea typeface="Kanit Light" pitchFamily="34" charset="-122"/>
                <a:cs typeface="Kanit Light" pitchFamily="34" charset="-120"/>
              </a:rPr>
              <a:t>Bottom 5 States</a:t>
            </a:r>
            <a:endParaRPr lang="en-US" sz="2750" dirty="0"/>
          </a:p>
        </p:txBody>
      </p:sp>
      <p:sp>
        <p:nvSpPr>
          <p:cNvPr id="10" name="Text 8"/>
          <p:cNvSpPr/>
          <p:nvPr/>
        </p:nvSpPr>
        <p:spPr>
          <a:xfrm>
            <a:off x="9499402" y="3822602"/>
            <a:ext cx="7805886" cy="453629"/>
          </a:xfrm>
          <a:prstGeom prst="rect">
            <a:avLst/>
          </a:prstGeom>
          <a:noFill/>
          <a:ln/>
        </p:spPr>
        <p:txBody>
          <a:bodyPr wrap="none" lIns="0" tIns="0" rIns="0" bIns="0" rtlCol="0" anchor="t"/>
          <a:lstStyle/>
          <a:p>
            <a:pPr marL="428625" indent="-428625">
              <a:lnSpc>
                <a:spcPts val="3563"/>
              </a:lnSpc>
              <a:buSzPct val="100000"/>
              <a:buChar char="•"/>
            </a:pPr>
            <a:r>
              <a:rPr lang="en-US" sz="2188" dirty="0">
                <a:solidFill>
                  <a:srgbClr val="2C3249"/>
                </a:solidFill>
                <a:latin typeface="Martel Sans" pitchFamily="34" charset="0"/>
                <a:ea typeface="Martel Sans" pitchFamily="34" charset="-122"/>
                <a:cs typeface="Martel Sans" pitchFamily="34" charset="-120"/>
              </a:rPr>
              <a:t>Meghalaya: 0.36%</a:t>
            </a:r>
            <a:endParaRPr lang="en-US" sz="2188" dirty="0"/>
          </a:p>
        </p:txBody>
      </p:sp>
      <p:sp>
        <p:nvSpPr>
          <p:cNvPr id="11" name="Text 9"/>
          <p:cNvSpPr/>
          <p:nvPr/>
        </p:nvSpPr>
        <p:spPr>
          <a:xfrm>
            <a:off x="9499402" y="4375349"/>
            <a:ext cx="7805886" cy="453629"/>
          </a:xfrm>
          <a:prstGeom prst="rect">
            <a:avLst/>
          </a:prstGeom>
          <a:noFill/>
          <a:ln/>
        </p:spPr>
        <p:txBody>
          <a:bodyPr wrap="none" lIns="0" tIns="0" rIns="0" bIns="0" rtlCol="0" anchor="t"/>
          <a:lstStyle/>
          <a:p>
            <a:pPr marL="428625" indent="-428625">
              <a:lnSpc>
                <a:spcPts val="3563"/>
              </a:lnSpc>
              <a:buSzPct val="100000"/>
              <a:buChar char="•"/>
            </a:pPr>
            <a:r>
              <a:rPr lang="en-US" sz="2188" dirty="0">
                <a:solidFill>
                  <a:srgbClr val="2C3249"/>
                </a:solidFill>
                <a:latin typeface="Martel Sans" pitchFamily="34" charset="0"/>
                <a:ea typeface="Martel Sans" pitchFamily="34" charset="-122"/>
                <a:cs typeface="Martel Sans" pitchFamily="34" charset="-120"/>
              </a:rPr>
              <a:t>Andaman &amp; Nicobar: 0.30%</a:t>
            </a:r>
            <a:endParaRPr lang="en-US" sz="2188" dirty="0"/>
          </a:p>
        </p:txBody>
      </p:sp>
      <p:sp>
        <p:nvSpPr>
          <p:cNvPr id="12" name="Text 10"/>
          <p:cNvSpPr/>
          <p:nvPr/>
        </p:nvSpPr>
        <p:spPr>
          <a:xfrm>
            <a:off x="9499402" y="4928097"/>
            <a:ext cx="7805886" cy="453629"/>
          </a:xfrm>
          <a:prstGeom prst="rect">
            <a:avLst/>
          </a:prstGeom>
          <a:noFill/>
          <a:ln/>
        </p:spPr>
        <p:txBody>
          <a:bodyPr wrap="none" lIns="0" tIns="0" rIns="0" bIns="0" rtlCol="0" anchor="t"/>
          <a:lstStyle/>
          <a:p>
            <a:pPr marL="428625" indent="-428625">
              <a:lnSpc>
                <a:spcPts val="3563"/>
              </a:lnSpc>
              <a:buSzPct val="100000"/>
              <a:buChar char="•"/>
            </a:pPr>
            <a:r>
              <a:rPr lang="en-US" sz="2188" dirty="0">
                <a:solidFill>
                  <a:srgbClr val="2C3249"/>
                </a:solidFill>
                <a:latin typeface="Martel Sans" pitchFamily="34" charset="0"/>
                <a:ea typeface="Martel Sans" pitchFamily="34" charset="-122"/>
                <a:cs typeface="Martel Sans" pitchFamily="34" charset="-120"/>
              </a:rPr>
              <a:t>Nagaland: 0.05%</a:t>
            </a:r>
            <a:endParaRPr lang="en-US" sz="2188" dirty="0"/>
          </a:p>
        </p:txBody>
      </p:sp>
      <p:sp>
        <p:nvSpPr>
          <p:cNvPr id="13" name="Text 11"/>
          <p:cNvSpPr/>
          <p:nvPr/>
        </p:nvSpPr>
        <p:spPr>
          <a:xfrm>
            <a:off x="9499402" y="5480844"/>
            <a:ext cx="7805886" cy="453629"/>
          </a:xfrm>
          <a:prstGeom prst="rect">
            <a:avLst/>
          </a:prstGeom>
          <a:noFill/>
          <a:ln/>
        </p:spPr>
        <p:txBody>
          <a:bodyPr wrap="none" lIns="0" tIns="0" rIns="0" bIns="0" rtlCol="0" anchor="t"/>
          <a:lstStyle/>
          <a:p>
            <a:pPr marL="428625" indent="-428625">
              <a:lnSpc>
                <a:spcPts val="3563"/>
              </a:lnSpc>
              <a:buSzPct val="100000"/>
              <a:buChar char="•"/>
            </a:pPr>
            <a:r>
              <a:rPr lang="en-US" sz="2188" dirty="0">
                <a:solidFill>
                  <a:srgbClr val="2C3249"/>
                </a:solidFill>
                <a:latin typeface="Martel Sans" pitchFamily="34" charset="0"/>
                <a:ea typeface="Martel Sans" pitchFamily="34" charset="-122"/>
                <a:cs typeface="Martel Sans" pitchFamily="34" charset="-120"/>
              </a:rPr>
              <a:t>Sikkim: 0.00%</a:t>
            </a:r>
            <a:endParaRPr lang="en-US" sz="2188" dirty="0"/>
          </a:p>
        </p:txBody>
      </p:sp>
      <p:sp>
        <p:nvSpPr>
          <p:cNvPr id="14" name="Text 12"/>
          <p:cNvSpPr/>
          <p:nvPr/>
        </p:nvSpPr>
        <p:spPr>
          <a:xfrm>
            <a:off x="9499402" y="6033593"/>
            <a:ext cx="7805886" cy="453629"/>
          </a:xfrm>
          <a:prstGeom prst="rect">
            <a:avLst/>
          </a:prstGeom>
          <a:noFill/>
          <a:ln/>
        </p:spPr>
        <p:txBody>
          <a:bodyPr wrap="none" lIns="0" tIns="0" rIns="0" bIns="0" rtlCol="0" anchor="t"/>
          <a:lstStyle/>
          <a:p>
            <a:pPr marL="428625" indent="-428625">
              <a:lnSpc>
                <a:spcPts val="3563"/>
              </a:lnSpc>
              <a:buSzPct val="100000"/>
              <a:buChar char="•"/>
            </a:pPr>
            <a:r>
              <a:rPr lang="en-US" sz="2188" dirty="0">
                <a:solidFill>
                  <a:srgbClr val="2C3249"/>
                </a:solidFill>
                <a:latin typeface="Martel Sans" pitchFamily="34" charset="0"/>
                <a:ea typeface="Martel Sans" pitchFamily="34" charset="-122"/>
                <a:cs typeface="Martel Sans" pitchFamily="34" charset="-120"/>
              </a:rPr>
              <a:t>Arunachal Pradesh: 0.11%</a:t>
            </a:r>
            <a:endParaRPr lang="en-US" sz="2188" dirty="0"/>
          </a:p>
        </p:txBody>
      </p:sp>
      <p:pic>
        <p:nvPicPr>
          <p:cNvPr id="17" name="Picture 1" descr="A Power BI visual">
            <a:extLst>
              <a:ext uri="{FF2B5EF4-FFF2-40B4-BE49-F238E27FC236}">
                <a16:creationId xmlns:a16="http://schemas.microsoft.com/office/drawing/2014/main" id="{BD8818B0-D481-67E2-6773-8AF1B94DB0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9138"/>
          <a:stretch/>
        </p:blipFill>
        <p:spPr bwMode="auto">
          <a:xfrm>
            <a:off x="891003" y="7326381"/>
            <a:ext cx="5269154" cy="260106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A Power BI visual">
            <a:extLst>
              <a:ext uri="{FF2B5EF4-FFF2-40B4-BE49-F238E27FC236}">
                <a16:creationId xmlns:a16="http://schemas.microsoft.com/office/drawing/2014/main" id="{2E71FB1E-5123-1940-DA5B-90D454A13E9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0234"/>
          <a:stretch/>
        </p:blipFill>
        <p:spPr bwMode="auto">
          <a:xfrm>
            <a:off x="9384598" y="7382842"/>
            <a:ext cx="5269500" cy="2294343"/>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8D66A52F-40CF-F9FA-79C4-C65075D7B256}"/>
              </a:ext>
            </a:extLst>
          </p:cNvPr>
          <p:cNvSpPr/>
          <p:nvPr/>
        </p:nvSpPr>
        <p:spPr>
          <a:xfrm>
            <a:off x="15742789" y="9703154"/>
            <a:ext cx="2458808" cy="4536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13"/>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chemeClr val="bg1"/>
        </a:solidFill>
        <a:effectLst/>
      </p:bgPr>
    </p:bg>
    <p:spTree>
      <p:nvGrpSpPr>
        <p:cNvPr id="1" name=""/>
        <p:cNvGrpSpPr/>
        <p:nvPr/>
      </p:nvGrpSpPr>
      <p:grpSpPr>
        <a:xfrm>
          <a:off x="0" y="0"/>
          <a:ext cx="0" cy="0"/>
          <a:chOff x="0" y="0"/>
          <a:chExt cx="0" cy="0"/>
        </a:xfrm>
      </p:grpSpPr>
      <p:sp>
        <p:nvSpPr>
          <p:cNvPr id="2" name="Text 0"/>
          <p:cNvSpPr/>
          <p:nvPr/>
        </p:nvSpPr>
        <p:spPr>
          <a:xfrm>
            <a:off x="992238" y="659593"/>
            <a:ext cx="16277184" cy="885974"/>
          </a:xfrm>
          <a:prstGeom prst="rect">
            <a:avLst/>
          </a:prstGeom>
          <a:noFill/>
          <a:ln/>
        </p:spPr>
        <p:txBody>
          <a:bodyPr wrap="none" lIns="0" tIns="0" rIns="0" bIns="0" rtlCol="0" anchor="t"/>
          <a:lstStyle/>
          <a:p>
            <a:pPr>
              <a:lnSpc>
                <a:spcPts val="6938"/>
              </a:lnSpc>
            </a:pPr>
            <a:r>
              <a:rPr lang="en-US" sz="5563" dirty="0">
                <a:solidFill>
                  <a:srgbClr val="272D45"/>
                </a:solidFill>
                <a:latin typeface="Kanit Light" pitchFamily="34" charset="0"/>
                <a:ea typeface="Kanit Light" pitchFamily="34" charset="-122"/>
                <a:cs typeface="Kanit Light" pitchFamily="34" charset="-120"/>
              </a:rPr>
              <a:t>Top 5 EV Makers  (4 wheeler) : Quarterly Sales Trends</a:t>
            </a:r>
            <a:endParaRPr lang="en-US" sz="5563" dirty="0"/>
          </a:p>
        </p:txBody>
      </p:sp>
      <p:sp>
        <p:nvSpPr>
          <p:cNvPr id="3" name="Shape 1"/>
          <p:cNvSpPr/>
          <p:nvPr/>
        </p:nvSpPr>
        <p:spPr>
          <a:xfrm>
            <a:off x="992237" y="2431540"/>
            <a:ext cx="637878" cy="637878"/>
          </a:xfrm>
          <a:prstGeom prst="roundRect">
            <a:avLst>
              <a:gd name="adj" fmla="val 18669"/>
            </a:avLst>
          </a:prstGeom>
          <a:solidFill>
            <a:srgbClr val="DFECE9"/>
          </a:solidFill>
          <a:ln w="7620">
            <a:solidFill>
              <a:srgbClr val="C5D2CF"/>
            </a:solidFill>
            <a:prstDash val="solid"/>
          </a:ln>
        </p:spPr>
      </p:sp>
      <p:sp>
        <p:nvSpPr>
          <p:cNvPr id="4" name="Text 2"/>
          <p:cNvSpPr/>
          <p:nvPr/>
        </p:nvSpPr>
        <p:spPr>
          <a:xfrm>
            <a:off x="1246436" y="2537805"/>
            <a:ext cx="129331" cy="425351"/>
          </a:xfrm>
          <a:prstGeom prst="rect">
            <a:avLst/>
          </a:prstGeom>
          <a:noFill/>
          <a:ln/>
        </p:spPr>
        <p:txBody>
          <a:bodyPr wrap="none" lIns="0" tIns="0" rIns="0" bIns="0" rtlCol="0" anchor="t"/>
          <a:lstStyle/>
          <a:p>
            <a:pPr algn="ctr">
              <a:lnSpc>
                <a:spcPts val="3313"/>
              </a:lnSpc>
            </a:pPr>
            <a:r>
              <a:rPr lang="en-US" sz="3313" dirty="0">
                <a:solidFill>
                  <a:srgbClr val="2C3249"/>
                </a:solidFill>
                <a:latin typeface="Kanit Light" pitchFamily="34" charset="0"/>
                <a:ea typeface="Kanit Light" pitchFamily="34" charset="-122"/>
                <a:cs typeface="Kanit Light" pitchFamily="34" charset="-120"/>
              </a:rPr>
              <a:t>1</a:t>
            </a:r>
            <a:endParaRPr lang="en-US" sz="3313" dirty="0"/>
          </a:p>
        </p:txBody>
      </p:sp>
      <p:sp>
        <p:nvSpPr>
          <p:cNvPr id="5" name="Text 3"/>
          <p:cNvSpPr/>
          <p:nvPr/>
        </p:nvSpPr>
        <p:spPr>
          <a:xfrm>
            <a:off x="1913633" y="2431540"/>
            <a:ext cx="3544044" cy="442913"/>
          </a:xfrm>
          <a:prstGeom prst="rect">
            <a:avLst/>
          </a:prstGeom>
          <a:noFill/>
          <a:ln/>
        </p:spPr>
        <p:txBody>
          <a:bodyPr wrap="none" lIns="0" tIns="0" rIns="0" bIns="0" rtlCol="0" anchor="t"/>
          <a:lstStyle/>
          <a:p>
            <a:pPr>
              <a:lnSpc>
                <a:spcPts val="3438"/>
              </a:lnSpc>
            </a:pPr>
            <a:r>
              <a:rPr lang="en-US" sz="2750" dirty="0">
                <a:solidFill>
                  <a:srgbClr val="2C3249"/>
                </a:solidFill>
                <a:latin typeface="Kanit Light" pitchFamily="34" charset="0"/>
                <a:ea typeface="Kanit Light" pitchFamily="34" charset="-122"/>
                <a:cs typeface="Kanit Light" pitchFamily="34" charset="-120"/>
              </a:rPr>
              <a:t>Sales peak in Q4</a:t>
            </a:r>
            <a:endParaRPr lang="en-US" sz="2750" dirty="0"/>
          </a:p>
        </p:txBody>
      </p:sp>
      <p:sp>
        <p:nvSpPr>
          <p:cNvPr id="6" name="Text 4"/>
          <p:cNvSpPr/>
          <p:nvPr/>
        </p:nvSpPr>
        <p:spPr>
          <a:xfrm>
            <a:off x="1913632" y="3044564"/>
            <a:ext cx="4324053" cy="453629"/>
          </a:xfrm>
          <a:prstGeom prst="rect">
            <a:avLst/>
          </a:prstGeom>
          <a:noFill/>
          <a:ln/>
        </p:spPr>
        <p:txBody>
          <a:bodyPr wrap="none" lIns="0" tIns="0" rIns="0" bIns="0" rtlCol="0" anchor="t"/>
          <a:lstStyle/>
          <a:p>
            <a:pPr>
              <a:lnSpc>
                <a:spcPts val="3563"/>
              </a:lnSpc>
            </a:pPr>
            <a:r>
              <a:rPr lang="en-US" sz="2188" dirty="0">
                <a:solidFill>
                  <a:srgbClr val="2C3249"/>
                </a:solidFill>
                <a:latin typeface="Martel Sans" pitchFamily="34" charset="0"/>
                <a:ea typeface="Martel Sans" pitchFamily="34" charset="-122"/>
                <a:cs typeface="Martel Sans" pitchFamily="34" charset="-120"/>
              </a:rPr>
              <a:t>Sales are lowest in Q1.</a:t>
            </a:r>
            <a:endParaRPr lang="en-US" sz="2188" dirty="0"/>
          </a:p>
        </p:txBody>
      </p:sp>
      <p:sp>
        <p:nvSpPr>
          <p:cNvPr id="7" name="Shape 5"/>
          <p:cNvSpPr/>
          <p:nvPr/>
        </p:nvSpPr>
        <p:spPr>
          <a:xfrm>
            <a:off x="6521202" y="2431540"/>
            <a:ext cx="637878" cy="637878"/>
          </a:xfrm>
          <a:prstGeom prst="roundRect">
            <a:avLst>
              <a:gd name="adj" fmla="val 18669"/>
            </a:avLst>
          </a:prstGeom>
          <a:solidFill>
            <a:srgbClr val="DFECE9"/>
          </a:solidFill>
          <a:ln w="7620">
            <a:solidFill>
              <a:srgbClr val="C5D2CF"/>
            </a:solidFill>
            <a:prstDash val="solid"/>
          </a:ln>
        </p:spPr>
      </p:sp>
      <p:sp>
        <p:nvSpPr>
          <p:cNvPr id="8" name="Text 6"/>
          <p:cNvSpPr/>
          <p:nvPr/>
        </p:nvSpPr>
        <p:spPr>
          <a:xfrm>
            <a:off x="6732538" y="2537805"/>
            <a:ext cx="215205" cy="425351"/>
          </a:xfrm>
          <a:prstGeom prst="rect">
            <a:avLst/>
          </a:prstGeom>
          <a:noFill/>
          <a:ln/>
        </p:spPr>
        <p:txBody>
          <a:bodyPr wrap="none" lIns="0" tIns="0" rIns="0" bIns="0" rtlCol="0" anchor="t"/>
          <a:lstStyle/>
          <a:p>
            <a:pPr algn="ctr">
              <a:lnSpc>
                <a:spcPts val="3313"/>
              </a:lnSpc>
            </a:pPr>
            <a:r>
              <a:rPr lang="en-US" sz="3313" dirty="0">
                <a:solidFill>
                  <a:srgbClr val="2C3249"/>
                </a:solidFill>
                <a:latin typeface="Kanit Light" pitchFamily="34" charset="0"/>
                <a:ea typeface="Kanit Light" pitchFamily="34" charset="-122"/>
                <a:cs typeface="Kanit Light" pitchFamily="34" charset="-120"/>
              </a:rPr>
              <a:t>2</a:t>
            </a:r>
            <a:endParaRPr lang="en-US" sz="3313" dirty="0"/>
          </a:p>
        </p:txBody>
      </p:sp>
      <p:sp>
        <p:nvSpPr>
          <p:cNvPr id="9" name="Text 7"/>
          <p:cNvSpPr/>
          <p:nvPr/>
        </p:nvSpPr>
        <p:spPr>
          <a:xfrm>
            <a:off x="7442598" y="2431540"/>
            <a:ext cx="3544044" cy="442913"/>
          </a:xfrm>
          <a:prstGeom prst="rect">
            <a:avLst/>
          </a:prstGeom>
          <a:noFill/>
          <a:ln/>
        </p:spPr>
        <p:txBody>
          <a:bodyPr wrap="none" lIns="0" tIns="0" rIns="0" bIns="0" rtlCol="0" anchor="t"/>
          <a:lstStyle/>
          <a:p>
            <a:pPr>
              <a:lnSpc>
                <a:spcPts val="3438"/>
              </a:lnSpc>
            </a:pPr>
            <a:r>
              <a:rPr lang="en-US" sz="2750" dirty="0">
                <a:solidFill>
                  <a:srgbClr val="2C3249"/>
                </a:solidFill>
                <a:latin typeface="Kanit Light" pitchFamily="34" charset="0"/>
                <a:ea typeface="Kanit Light" pitchFamily="34" charset="-122"/>
                <a:cs typeface="Kanit Light" pitchFamily="34" charset="-120"/>
              </a:rPr>
              <a:t>Tata Motors</a:t>
            </a:r>
            <a:endParaRPr lang="en-US" sz="2750" dirty="0"/>
          </a:p>
        </p:txBody>
      </p:sp>
      <p:sp>
        <p:nvSpPr>
          <p:cNvPr id="10" name="Text 8"/>
          <p:cNvSpPr/>
          <p:nvPr/>
        </p:nvSpPr>
        <p:spPr>
          <a:xfrm>
            <a:off x="7442597" y="3044564"/>
            <a:ext cx="4324053" cy="1360885"/>
          </a:xfrm>
          <a:prstGeom prst="rect">
            <a:avLst/>
          </a:prstGeom>
          <a:noFill/>
          <a:ln/>
        </p:spPr>
        <p:txBody>
          <a:bodyPr wrap="square" lIns="0" tIns="0" rIns="0" bIns="0" rtlCol="0" anchor="t"/>
          <a:lstStyle/>
          <a:p>
            <a:pPr>
              <a:lnSpc>
                <a:spcPts val="3563"/>
              </a:lnSpc>
            </a:pPr>
            <a:r>
              <a:rPr lang="en-US" sz="2188" dirty="0">
                <a:solidFill>
                  <a:srgbClr val="2C3249"/>
                </a:solidFill>
                <a:latin typeface="Martel Sans" pitchFamily="34" charset="0"/>
                <a:ea typeface="Martel Sans" pitchFamily="34" charset="-122"/>
                <a:cs typeface="Martel Sans" pitchFamily="34" charset="-120"/>
              </a:rPr>
              <a:t>Significant sales growth every quarter and maintains the lead consistently.</a:t>
            </a:r>
            <a:endParaRPr lang="en-US" sz="2188" dirty="0"/>
          </a:p>
        </p:txBody>
      </p:sp>
      <p:sp>
        <p:nvSpPr>
          <p:cNvPr id="11" name="Shape 9"/>
          <p:cNvSpPr/>
          <p:nvPr/>
        </p:nvSpPr>
        <p:spPr>
          <a:xfrm>
            <a:off x="12050166" y="2431540"/>
            <a:ext cx="637878" cy="637878"/>
          </a:xfrm>
          <a:prstGeom prst="roundRect">
            <a:avLst>
              <a:gd name="adj" fmla="val 18669"/>
            </a:avLst>
          </a:prstGeom>
          <a:solidFill>
            <a:srgbClr val="DFECE9"/>
          </a:solidFill>
          <a:ln w="7620">
            <a:solidFill>
              <a:srgbClr val="C5D2CF"/>
            </a:solidFill>
            <a:prstDash val="solid"/>
          </a:ln>
        </p:spPr>
      </p:sp>
      <p:sp>
        <p:nvSpPr>
          <p:cNvPr id="12" name="Text 10"/>
          <p:cNvSpPr/>
          <p:nvPr/>
        </p:nvSpPr>
        <p:spPr>
          <a:xfrm>
            <a:off x="12259717" y="2537805"/>
            <a:ext cx="218629" cy="425351"/>
          </a:xfrm>
          <a:prstGeom prst="rect">
            <a:avLst/>
          </a:prstGeom>
          <a:noFill/>
          <a:ln/>
        </p:spPr>
        <p:txBody>
          <a:bodyPr wrap="none" lIns="0" tIns="0" rIns="0" bIns="0" rtlCol="0" anchor="t"/>
          <a:lstStyle/>
          <a:p>
            <a:pPr algn="ctr">
              <a:lnSpc>
                <a:spcPts val="3313"/>
              </a:lnSpc>
            </a:pPr>
            <a:r>
              <a:rPr lang="en-US" sz="3313" dirty="0">
                <a:solidFill>
                  <a:srgbClr val="2C3249"/>
                </a:solidFill>
                <a:latin typeface="Kanit Light" pitchFamily="34" charset="0"/>
                <a:ea typeface="Kanit Light" pitchFamily="34" charset="-122"/>
                <a:cs typeface="Kanit Light" pitchFamily="34" charset="-120"/>
              </a:rPr>
              <a:t>3</a:t>
            </a:r>
            <a:endParaRPr lang="en-US" sz="3313" dirty="0"/>
          </a:p>
        </p:txBody>
      </p:sp>
      <p:sp>
        <p:nvSpPr>
          <p:cNvPr id="13" name="Text 11"/>
          <p:cNvSpPr/>
          <p:nvPr/>
        </p:nvSpPr>
        <p:spPr>
          <a:xfrm>
            <a:off x="12971562" y="2431540"/>
            <a:ext cx="3544044" cy="442913"/>
          </a:xfrm>
          <a:prstGeom prst="rect">
            <a:avLst/>
          </a:prstGeom>
          <a:noFill/>
          <a:ln/>
        </p:spPr>
        <p:txBody>
          <a:bodyPr wrap="none" lIns="0" tIns="0" rIns="0" bIns="0" rtlCol="0" anchor="t"/>
          <a:lstStyle/>
          <a:p>
            <a:pPr>
              <a:lnSpc>
                <a:spcPts val="3438"/>
              </a:lnSpc>
            </a:pPr>
            <a:r>
              <a:rPr lang="en-US" sz="2750" dirty="0">
                <a:solidFill>
                  <a:srgbClr val="2C3249"/>
                </a:solidFill>
                <a:latin typeface="Kanit Light" pitchFamily="34" charset="0"/>
                <a:ea typeface="Kanit Light" pitchFamily="34" charset="-122"/>
                <a:cs typeface="Kanit Light" pitchFamily="34" charset="-120"/>
              </a:rPr>
              <a:t>Mahindra &amp; Mahindra</a:t>
            </a:r>
            <a:endParaRPr lang="en-US" sz="2750" dirty="0"/>
          </a:p>
        </p:txBody>
      </p:sp>
      <p:sp>
        <p:nvSpPr>
          <p:cNvPr id="14" name="Text 12"/>
          <p:cNvSpPr/>
          <p:nvPr/>
        </p:nvSpPr>
        <p:spPr>
          <a:xfrm>
            <a:off x="12971561" y="3044565"/>
            <a:ext cx="4324053" cy="907256"/>
          </a:xfrm>
          <a:prstGeom prst="rect">
            <a:avLst/>
          </a:prstGeom>
          <a:noFill/>
          <a:ln/>
        </p:spPr>
        <p:txBody>
          <a:bodyPr wrap="square" lIns="0" tIns="0" rIns="0" bIns="0" rtlCol="0" anchor="t"/>
          <a:lstStyle/>
          <a:p>
            <a:pPr>
              <a:lnSpc>
                <a:spcPts val="3563"/>
              </a:lnSpc>
            </a:pPr>
            <a:r>
              <a:rPr lang="en-US" sz="2188" dirty="0">
                <a:solidFill>
                  <a:srgbClr val="2C3249"/>
                </a:solidFill>
                <a:latin typeface="Martel Sans" pitchFamily="34" charset="0"/>
                <a:ea typeface="Martel Sans" pitchFamily="34" charset="-122"/>
                <a:cs typeface="Martel Sans" pitchFamily="34" charset="-120"/>
              </a:rPr>
              <a:t>Ranks second but sales are gradually declining.</a:t>
            </a:r>
            <a:endParaRPr lang="en-US" sz="2188" dirty="0"/>
          </a:p>
        </p:txBody>
      </p:sp>
      <p:sp>
        <p:nvSpPr>
          <p:cNvPr id="15" name="Shape 13"/>
          <p:cNvSpPr/>
          <p:nvPr/>
        </p:nvSpPr>
        <p:spPr>
          <a:xfrm>
            <a:off x="992237" y="5007904"/>
            <a:ext cx="637878" cy="637878"/>
          </a:xfrm>
          <a:prstGeom prst="roundRect">
            <a:avLst>
              <a:gd name="adj" fmla="val 18669"/>
            </a:avLst>
          </a:prstGeom>
          <a:solidFill>
            <a:srgbClr val="DFECE9"/>
          </a:solidFill>
          <a:ln w="7620">
            <a:solidFill>
              <a:srgbClr val="C5D2CF"/>
            </a:solidFill>
            <a:prstDash val="solid"/>
          </a:ln>
        </p:spPr>
      </p:sp>
      <p:sp>
        <p:nvSpPr>
          <p:cNvPr id="16" name="Text 14"/>
          <p:cNvSpPr/>
          <p:nvPr/>
        </p:nvSpPr>
        <p:spPr>
          <a:xfrm>
            <a:off x="1196132" y="5114168"/>
            <a:ext cx="230089" cy="425351"/>
          </a:xfrm>
          <a:prstGeom prst="rect">
            <a:avLst/>
          </a:prstGeom>
          <a:noFill/>
          <a:ln/>
        </p:spPr>
        <p:txBody>
          <a:bodyPr wrap="none" lIns="0" tIns="0" rIns="0" bIns="0" rtlCol="0" anchor="t"/>
          <a:lstStyle/>
          <a:p>
            <a:pPr algn="ctr">
              <a:lnSpc>
                <a:spcPts val="3313"/>
              </a:lnSpc>
            </a:pPr>
            <a:r>
              <a:rPr lang="en-US" sz="3313" dirty="0">
                <a:solidFill>
                  <a:srgbClr val="2C3249"/>
                </a:solidFill>
                <a:latin typeface="Kanit Light" pitchFamily="34" charset="0"/>
                <a:ea typeface="Kanit Light" pitchFamily="34" charset="-122"/>
                <a:cs typeface="Kanit Light" pitchFamily="34" charset="-120"/>
              </a:rPr>
              <a:t>4</a:t>
            </a:r>
            <a:endParaRPr lang="en-US" sz="3313" dirty="0"/>
          </a:p>
        </p:txBody>
      </p:sp>
      <p:sp>
        <p:nvSpPr>
          <p:cNvPr id="17" name="Text 15"/>
          <p:cNvSpPr/>
          <p:nvPr/>
        </p:nvSpPr>
        <p:spPr>
          <a:xfrm>
            <a:off x="1913633" y="5007904"/>
            <a:ext cx="3544044" cy="442913"/>
          </a:xfrm>
          <a:prstGeom prst="rect">
            <a:avLst/>
          </a:prstGeom>
          <a:noFill/>
          <a:ln/>
        </p:spPr>
        <p:txBody>
          <a:bodyPr wrap="none" lIns="0" tIns="0" rIns="0" bIns="0" rtlCol="0" anchor="t"/>
          <a:lstStyle/>
          <a:p>
            <a:pPr>
              <a:lnSpc>
                <a:spcPts val="3438"/>
              </a:lnSpc>
            </a:pPr>
            <a:r>
              <a:rPr lang="en-US" sz="2750" dirty="0">
                <a:solidFill>
                  <a:srgbClr val="2C3249"/>
                </a:solidFill>
                <a:latin typeface="Kanit Light" pitchFamily="34" charset="0"/>
                <a:ea typeface="Kanit Light" pitchFamily="34" charset="-122"/>
                <a:cs typeface="Kanit Light" pitchFamily="34" charset="-120"/>
              </a:rPr>
              <a:t>MG Motors</a:t>
            </a:r>
            <a:endParaRPr lang="en-US" sz="2750" dirty="0"/>
          </a:p>
        </p:txBody>
      </p:sp>
      <p:sp>
        <p:nvSpPr>
          <p:cNvPr id="18" name="Text 16"/>
          <p:cNvSpPr/>
          <p:nvPr/>
        </p:nvSpPr>
        <p:spPr>
          <a:xfrm>
            <a:off x="1913633" y="5620928"/>
            <a:ext cx="7088684" cy="453629"/>
          </a:xfrm>
          <a:prstGeom prst="rect">
            <a:avLst/>
          </a:prstGeom>
          <a:noFill/>
          <a:ln/>
        </p:spPr>
        <p:txBody>
          <a:bodyPr wrap="none" lIns="0" tIns="0" rIns="0" bIns="0" rtlCol="0" anchor="t"/>
          <a:lstStyle/>
          <a:p>
            <a:pPr>
              <a:lnSpc>
                <a:spcPts val="3563"/>
              </a:lnSpc>
            </a:pPr>
            <a:r>
              <a:rPr lang="en-US" sz="2188" dirty="0">
                <a:solidFill>
                  <a:srgbClr val="2C3249"/>
                </a:solidFill>
                <a:latin typeface="Martel Sans" pitchFamily="34" charset="0"/>
                <a:ea typeface="Martel Sans" pitchFamily="34" charset="-122"/>
                <a:cs typeface="Martel Sans" pitchFamily="34" charset="-120"/>
              </a:rPr>
              <a:t>Sales increase from Q1 to Q2 but eventually decline.</a:t>
            </a:r>
            <a:endParaRPr lang="en-US" sz="2188" dirty="0"/>
          </a:p>
        </p:txBody>
      </p:sp>
      <p:sp>
        <p:nvSpPr>
          <p:cNvPr id="19" name="Shape 17"/>
          <p:cNvSpPr/>
          <p:nvPr/>
        </p:nvSpPr>
        <p:spPr>
          <a:xfrm>
            <a:off x="9285834" y="5007904"/>
            <a:ext cx="637878" cy="637878"/>
          </a:xfrm>
          <a:prstGeom prst="roundRect">
            <a:avLst>
              <a:gd name="adj" fmla="val 18669"/>
            </a:avLst>
          </a:prstGeom>
          <a:solidFill>
            <a:srgbClr val="DFECE9"/>
          </a:solidFill>
          <a:ln w="7620">
            <a:solidFill>
              <a:srgbClr val="C5D2CF"/>
            </a:solidFill>
            <a:prstDash val="solid"/>
          </a:ln>
        </p:spPr>
      </p:sp>
      <p:sp>
        <p:nvSpPr>
          <p:cNvPr id="20" name="Text 18"/>
          <p:cNvSpPr/>
          <p:nvPr/>
        </p:nvSpPr>
        <p:spPr>
          <a:xfrm>
            <a:off x="9495830" y="5114168"/>
            <a:ext cx="217735" cy="425351"/>
          </a:xfrm>
          <a:prstGeom prst="rect">
            <a:avLst/>
          </a:prstGeom>
          <a:noFill/>
          <a:ln/>
        </p:spPr>
        <p:txBody>
          <a:bodyPr wrap="none" lIns="0" tIns="0" rIns="0" bIns="0" rtlCol="0" anchor="t"/>
          <a:lstStyle/>
          <a:p>
            <a:pPr algn="ctr">
              <a:lnSpc>
                <a:spcPts val="3313"/>
              </a:lnSpc>
            </a:pPr>
            <a:r>
              <a:rPr lang="en-US" sz="3313" dirty="0">
                <a:solidFill>
                  <a:srgbClr val="2C3249"/>
                </a:solidFill>
                <a:latin typeface="Kanit Light" pitchFamily="34" charset="0"/>
                <a:ea typeface="Kanit Light" pitchFamily="34" charset="-122"/>
                <a:cs typeface="Kanit Light" pitchFamily="34" charset="-120"/>
              </a:rPr>
              <a:t>5</a:t>
            </a:r>
            <a:endParaRPr lang="en-US" sz="3313" dirty="0"/>
          </a:p>
        </p:txBody>
      </p:sp>
      <p:sp>
        <p:nvSpPr>
          <p:cNvPr id="21" name="Text 19"/>
          <p:cNvSpPr/>
          <p:nvPr/>
        </p:nvSpPr>
        <p:spPr>
          <a:xfrm>
            <a:off x="10207229" y="5007904"/>
            <a:ext cx="4198144" cy="442913"/>
          </a:xfrm>
          <a:prstGeom prst="rect">
            <a:avLst/>
          </a:prstGeom>
          <a:noFill/>
          <a:ln/>
        </p:spPr>
        <p:txBody>
          <a:bodyPr wrap="none" lIns="0" tIns="0" rIns="0" bIns="0" rtlCol="0" anchor="t"/>
          <a:lstStyle/>
          <a:p>
            <a:pPr>
              <a:lnSpc>
                <a:spcPts val="3438"/>
              </a:lnSpc>
            </a:pPr>
            <a:r>
              <a:rPr lang="en-US" sz="2750" dirty="0">
                <a:solidFill>
                  <a:srgbClr val="2C3249"/>
                </a:solidFill>
                <a:latin typeface="Kanit Light" pitchFamily="34" charset="0"/>
                <a:ea typeface="Kanit Light" pitchFamily="34" charset="-122"/>
                <a:cs typeface="Kanit Light" pitchFamily="34" charset="-120"/>
              </a:rPr>
              <a:t>BYD India &amp; Hyundai Motor</a:t>
            </a:r>
            <a:endParaRPr lang="en-US" sz="2750" dirty="0"/>
          </a:p>
        </p:txBody>
      </p:sp>
      <p:sp>
        <p:nvSpPr>
          <p:cNvPr id="22" name="Text 20"/>
          <p:cNvSpPr/>
          <p:nvPr/>
        </p:nvSpPr>
        <p:spPr>
          <a:xfrm>
            <a:off x="10207229" y="5620928"/>
            <a:ext cx="7088684" cy="453629"/>
          </a:xfrm>
          <a:prstGeom prst="rect">
            <a:avLst/>
          </a:prstGeom>
          <a:noFill/>
          <a:ln/>
        </p:spPr>
        <p:txBody>
          <a:bodyPr wrap="none" lIns="0" tIns="0" rIns="0" bIns="0" rtlCol="0" anchor="t"/>
          <a:lstStyle/>
          <a:p>
            <a:pPr>
              <a:lnSpc>
                <a:spcPts val="3563"/>
              </a:lnSpc>
            </a:pPr>
            <a:r>
              <a:rPr lang="en-US" sz="2188" dirty="0">
                <a:solidFill>
                  <a:srgbClr val="2C3249"/>
                </a:solidFill>
                <a:latin typeface="Martel Sans" pitchFamily="34" charset="0"/>
                <a:ea typeface="Martel Sans" pitchFamily="34" charset="-122"/>
                <a:cs typeface="Martel Sans" pitchFamily="34" charset="-120"/>
              </a:rPr>
              <a:t>Consistently record the lowest sales.</a:t>
            </a:r>
            <a:endParaRPr lang="en-US" sz="2188" dirty="0"/>
          </a:p>
        </p:txBody>
      </p:sp>
      <p:pic>
        <p:nvPicPr>
          <p:cNvPr id="1025" name="Picture 1" descr="Quarterly Trends for Top 5 EV Sellers">
            <a:extLst>
              <a:ext uri="{FF2B5EF4-FFF2-40B4-BE49-F238E27FC236}">
                <a16:creationId xmlns:a16="http://schemas.microsoft.com/office/drawing/2014/main" id="{570F08DB-553C-91EE-FEF4-803ABCB852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5913" y="6538901"/>
            <a:ext cx="15240000" cy="3577169"/>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5">
            <a:extLst>
              <a:ext uri="{FF2B5EF4-FFF2-40B4-BE49-F238E27FC236}">
                <a16:creationId xmlns:a16="http://schemas.microsoft.com/office/drawing/2014/main" id="{FF40CF94-F6E2-AE6D-3575-07477924DB65}"/>
              </a:ext>
            </a:extLst>
          </p:cNvPr>
          <p:cNvSpPr/>
          <p:nvPr/>
        </p:nvSpPr>
        <p:spPr>
          <a:xfrm>
            <a:off x="15742789" y="9703154"/>
            <a:ext cx="2458808" cy="4536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13"/>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chemeClr val="bg1"/>
        </a:solidFill>
        <a:effectLst/>
      </p:bgPr>
    </p:bg>
    <p:spTree>
      <p:nvGrpSpPr>
        <p:cNvPr id="1" name=""/>
        <p:cNvGrpSpPr/>
        <p:nvPr/>
      </p:nvGrpSpPr>
      <p:grpSpPr>
        <a:xfrm>
          <a:off x="0" y="0"/>
          <a:ext cx="0" cy="0"/>
          <a:chOff x="0" y="0"/>
          <a:chExt cx="0" cy="0"/>
        </a:xfrm>
      </p:grpSpPr>
      <p:sp>
        <p:nvSpPr>
          <p:cNvPr id="2" name="Text 0"/>
          <p:cNvSpPr/>
          <p:nvPr/>
        </p:nvSpPr>
        <p:spPr>
          <a:xfrm>
            <a:off x="992238" y="1564279"/>
            <a:ext cx="12665571" cy="885974"/>
          </a:xfrm>
          <a:prstGeom prst="rect">
            <a:avLst/>
          </a:prstGeom>
          <a:noFill/>
          <a:ln/>
        </p:spPr>
        <p:txBody>
          <a:bodyPr wrap="none" lIns="0" tIns="0" rIns="0" bIns="0" rtlCol="0" anchor="t"/>
          <a:lstStyle/>
          <a:p>
            <a:pPr>
              <a:lnSpc>
                <a:spcPts val="6938"/>
              </a:lnSpc>
            </a:pPr>
            <a:r>
              <a:rPr lang="en-US" sz="5563" dirty="0">
                <a:solidFill>
                  <a:srgbClr val="272D45"/>
                </a:solidFill>
                <a:latin typeface="Kanit Light" pitchFamily="34" charset="0"/>
                <a:ea typeface="Kanit Light" pitchFamily="34" charset="-122"/>
                <a:cs typeface="Kanit Light" pitchFamily="34" charset="-120"/>
              </a:rPr>
              <a:t>Delhi vs Karnataka: EV Sales Comparison</a:t>
            </a:r>
            <a:endParaRPr lang="en-US" sz="5563" dirty="0"/>
          </a:p>
        </p:txBody>
      </p:sp>
      <p:pic>
        <p:nvPicPr>
          <p:cNvPr id="2050" name="Picture 2" descr="A Power BI visual">
            <a:extLst>
              <a:ext uri="{FF2B5EF4-FFF2-40B4-BE49-F238E27FC236}">
                <a16:creationId xmlns:a16="http://schemas.microsoft.com/office/drawing/2014/main" id="{4A6DBDEA-2EA5-D7D5-41A6-0BA028D027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2364" y="5050688"/>
            <a:ext cx="5036344" cy="4441031"/>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A Power BI visual">
            <a:extLst>
              <a:ext uri="{FF2B5EF4-FFF2-40B4-BE49-F238E27FC236}">
                <a16:creationId xmlns:a16="http://schemas.microsoft.com/office/drawing/2014/main" id="{440AC9CE-1564-39E7-3FFA-C373123B12A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4374"/>
          <a:stretch/>
        </p:blipFill>
        <p:spPr bwMode="auto">
          <a:xfrm>
            <a:off x="10762364" y="2725548"/>
            <a:ext cx="5036344" cy="335854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4">
            <a:extLst>
              <a:ext uri="{FF2B5EF4-FFF2-40B4-BE49-F238E27FC236}">
                <a16:creationId xmlns:a16="http://schemas.microsoft.com/office/drawing/2014/main" id="{22BB771B-2065-C168-9E5F-EA9987A92728}"/>
              </a:ext>
            </a:extLst>
          </p:cNvPr>
          <p:cNvSpPr>
            <a:spLocks noChangeArrowheads="1"/>
          </p:cNvSpPr>
          <p:nvPr/>
        </p:nvSpPr>
        <p:spPr bwMode="auto">
          <a:xfrm>
            <a:off x="934285" y="3151533"/>
            <a:ext cx="7376700" cy="449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300" tIns="57150" rIns="114300" bIns="57150" numCol="1" anchor="ctr" anchorCtr="0" compatLnSpc="1">
            <a:prstTxWarp prst="textNoShape">
              <a:avLst/>
            </a:prstTxWarp>
            <a:spAutoFit/>
          </a:bodyPr>
          <a:lstStyle/>
          <a:p>
            <a:pPr eaLnBrk="0" fontAlgn="base" hangingPunct="0">
              <a:spcBef>
                <a:spcPct val="0"/>
              </a:spcBef>
              <a:spcAft>
                <a:spcPct val="0"/>
              </a:spcAft>
            </a:pPr>
            <a:r>
              <a:rPr lang="en-US" altLang="en-US" sz="2188" dirty="0">
                <a:solidFill>
                  <a:srgbClr val="2C3249"/>
                </a:solidFill>
                <a:latin typeface="Martel Sans" pitchFamily="34" charset="0"/>
                <a:cs typeface="Martel Sans" pitchFamily="34" charset="-120"/>
              </a:rPr>
              <a:t>Karnataka leads the EV market in India with a 10.18% penetration rate and 1.58 million EV sales, showcasing strong adoption and significant contribution to overall market growth. The state's extensive charging infrastructure and progressive EV policies have positioned it as a frontrunner. In comparison, Delhi has a 7.71% penetration rate and 0.61 million EV sales, reflecting a growing urban preference for electric vehicles driven by increasing environmental awareness and government incentives. Both states highlight the critical role of infrastructure and policy support in accelerating EV adoption.</a:t>
            </a:r>
          </a:p>
        </p:txBody>
      </p:sp>
      <p:sp>
        <p:nvSpPr>
          <p:cNvPr id="14" name="Rectangle 13">
            <a:extLst>
              <a:ext uri="{FF2B5EF4-FFF2-40B4-BE49-F238E27FC236}">
                <a16:creationId xmlns:a16="http://schemas.microsoft.com/office/drawing/2014/main" id="{E86278E0-87F3-CF5D-4523-EB988DFF6B12}"/>
              </a:ext>
            </a:extLst>
          </p:cNvPr>
          <p:cNvSpPr/>
          <p:nvPr/>
        </p:nvSpPr>
        <p:spPr>
          <a:xfrm>
            <a:off x="15742789" y="9703154"/>
            <a:ext cx="2458808" cy="4536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13"/>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0"/>
          <p:cNvSpPr/>
          <p:nvPr/>
        </p:nvSpPr>
        <p:spPr>
          <a:xfrm>
            <a:off x="992239" y="113184"/>
            <a:ext cx="10452944" cy="885974"/>
          </a:xfrm>
          <a:prstGeom prst="rect">
            <a:avLst/>
          </a:prstGeom>
          <a:noFill/>
          <a:ln/>
        </p:spPr>
        <p:txBody>
          <a:bodyPr wrap="none" lIns="0" tIns="0" rIns="0" bIns="0" rtlCol="0" anchor="t"/>
          <a:lstStyle/>
          <a:p>
            <a:pPr>
              <a:lnSpc>
                <a:spcPts val="6938"/>
              </a:lnSpc>
            </a:pPr>
            <a:r>
              <a:rPr lang="en-US" sz="5563" dirty="0">
                <a:solidFill>
                  <a:srgbClr val="272D45"/>
                </a:solidFill>
                <a:latin typeface="Kanit Light" pitchFamily="34" charset="0"/>
                <a:cs typeface="Kanit Light" pitchFamily="34" charset="-120"/>
              </a:rPr>
              <a:t>Top 5 EV Makers (4 wheeler) : CAGR Analysis</a:t>
            </a:r>
          </a:p>
        </p:txBody>
      </p:sp>
      <p:pic>
        <p:nvPicPr>
          <p:cNvPr id="3" name="Image 0"/>
          <p:cNvPicPr>
            <a:picLocks noChangeAspect="1"/>
          </p:cNvPicPr>
          <p:nvPr/>
        </p:nvPicPr>
        <p:blipFill>
          <a:blip r:embed="rId3"/>
          <a:srcRect/>
          <a:stretch/>
        </p:blipFill>
        <p:spPr>
          <a:xfrm>
            <a:off x="992239" y="3087243"/>
            <a:ext cx="708720" cy="553686"/>
          </a:xfrm>
          <a:prstGeom prst="rect">
            <a:avLst/>
          </a:prstGeom>
        </p:spPr>
      </p:pic>
      <p:sp>
        <p:nvSpPr>
          <p:cNvPr id="4" name="Text 1"/>
          <p:cNvSpPr/>
          <p:nvPr/>
        </p:nvSpPr>
        <p:spPr>
          <a:xfrm>
            <a:off x="992239" y="3924449"/>
            <a:ext cx="3544044" cy="442914"/>
          </a:xfrm>
          <a:prstGeom prst="rect">
            <a:avLst/>
          </a:prstGeom>
          <a:noFill/>
          <a:ln/>
        </p:spPr>
        <p:txBody>
          <a:bodyPr wrap="none" lIns="0" tIns="0" rIns="0" bIns="0" rtlCol="0" anchor="t"/>
          <a:lstStyle/>
          <a:p>
            <a:pPr>
              <a:lnSpc>
                <a:spcPts val="3438"/>
              </a:lnSpc>
            </a:pPr>
            <a:r>
              <a:rPr lang="en-US" sz="2750" dirty="0">
                <a:solidFill>
                  <a:srgbClr val="2C3249"/>
                </a:solidFill>
                <a:latin typeface="Kanit Light" pitchFamily="34" charset="0"/>
                <a:cs typeface="Kanit Light" pitchFamily="34" charset="-120"/>
              </a:rPr>
              <a:t>BYD India</a:t>
            </a:r>
          </a:p>
        </p:txBody>
      </p:sp>
      <p:sp>
        <p:nvSpPr>
          <p:cNvPr id="5" name="Text 2"/>
          <p:cNvSpPr/>
          <p:nvPr/>
        </p:nvSpPr>
        <p:spPr>
          <a:xfrm>
            <a:off x="992239" y="4537475"/>
            <a:ext cx="3756869" cy="907256"/>
          </a:xfrm>
          <a:prstGeom prst="rect">
            <a:avLst/>
          </a:prstGeom>
          <a:noFill/>
          <a:ln/>
        </p:spPr>
        <p:txBody>
          <a:bodyPr wrap="square" lIns="0" tIns="0" rIns="0" bIns="0" rtlCol="0" anchor="t"/>
          <a:lstStyle/>
          <a:p>
            <a:pPr>
              <a:lnSpc>
                <a:spcPts val="3563"/>
              </a:lnSpc>
            </a:pPr>
            <a:r>
              <a:rPr lang="en-US" sz="1750" dirty="0">
                <a:solidFill>
                  <a:srgbClr val="2C3249"/>
                </a:solidFill>
                <a:latin typeface="Martel Sans" pitchFamily="34" charset="0"/>
                <a:cs typeface="Martel Sans" pitchFamily="34" charset="-120"/>
              </a:rPr>
              <a:t>With 566 % CAGR FY 22-24</a:t>
            </a:r>
          </a:p>
        </p:txBody>
      </p:sp>
      <p:pic>
        <p:nvPicPr>
          <p:cNvPr id="6" name="Image 1"/>
          <p:cNvPicPr>
            <a:picLocks noChangeAspect="1"/>
          </p:cNvPicPr>
          <p:nvPr/>
        </p:nvPicPr>
        <p:blipFill>
          <a:blip r:embed="rId4"/>
          <a:srcRect/>
          <a:stretch/>
        </p:blipFill>
        <p:spPr>
          <a:xfrm>
            <a:off x="5174309" y="3076862"/>
            <a:ext cx="708720" cy="564068"/>
          </a:xfrm>
          <a:prstGeom prst="rect">
            <a:avLst/>
          </a:prstGeom>
        </p:spPr>
      </p:pic>
      <p:sp>
        <p:nvSpPr>
          <p:cNvPr id="7" name="Text 3"/>
          <p:cNvSpPr/>
          <p:nvPr/>
        </p:nvSpPr>
        <p:spPr>
          <a:xfrm>
            <a:off x="5174312" y="3924449"/>
            <a:ext cx="3544044" cy="442914"/>
          </a:xfrm>
          <a:prstGeom prst="rect">
            <a:avLst/>
          </a:prstGeom>
          <a:noFill/>
          <a:ln/>
        </p:spPr>
        <p:txBody>
          <a:bodyPr wrap="none" lIns="0" tIns="0" rIns="0" bIns="0" rtlCol="0" anchor="t"/>
          <a:lstStyle/>
          <a:p>
            <a:pPr>
              <a:lnSpc>
                <a:spcPts val="3438"/>
              </a:lnSpc>
            </a:pPr>
            <a:r>
              <a:rPr lang="en-US" sz="2750" dirty="0">
                <a:solidFill>
                  <a:srgbClr val="2C3249"/>
                </a:solidFill>
                <a:latin typeface="Kanit Light" pitchFamily="34" charset="0"/>
                <a:cs typeface="Kanit Light" pitchFamily="34" charset="-120"/>
              </a:rPr>
              <a:t>Hyundai Motor</a:t>
            </a:r>
          </a:p>
        </p:txBody>
      </p:sp>
      <p:sp>
        <p:nvSpPr>
          <p:cNvPr id="8" name="Text 4"/>
          <p:cNvSpPr/>
          <p:nvPr/>
        </p:nvSpPr>
        <p:spPr>
          <a:xfrm>
            <a:off x="5174308" y="4537476"/>
            <a:ext cx="3757019" cy="907256"/>
          </a:xfrm>
          <a:prstGeom prst="rect">
            <a:avLst/>
          </a:prstGeom>
          <a:noFill/>
          <a:ln/>
        </p:spPr>
        <p:txBody>
          <a:bodyPr wrap="square" lIns="0" tIns="0" rIns="0" bIns="0" rtlCol="0" anchor="t"/>
          <a:lstStyle/>
          <a:p>
            <a:pPr>
              <a:lnSpc>
                <a:spcPts val="3563"/>
              </a:lnSpc>
            </a:pPr>
            <a:r>
              <a:rPr lang="en-US" sz="1750" dirty="0">
                <a:solidFill>
                  <a:srgbClr val="2C3249"/>
                </a:solidFill>
                <a:latin typeface="Martel Sans" pitchFamily="34" charset="0"/>
                <a:cs typeface="Martel Sans" pitchFamily="34" charset="-120"/>
              </a:rPr>
              <a:t>With 255.48 % % CAGR FY 22-24</a:t>
            </a:r>
          </a:p>
        </p:txBody>
      </p:sp>
      <p:pic>
        <p:nvPicPr>
          <p:cNvPr id="9" name="Image 2"/>
          <p:cNvPicPr>
            <a:picLocks noChangeAspect="1"/>
          </p:cNvPicPr>
          <p:nvPr/>
        </p:nvPicPr>
        <p:blipFill>
          <a:blip r:embed="rId5"/>
          <a:srcRect/>
          <a:stretch/>
        </p:blipFill>
        <p:spPr>
          <a:xfrm>
            <a:off x="9356531" y="3123899"/>
            <a:ext cx="930474" cy="517030"/>
          </a:xfrm>
          <a:prstGeom prst="rect">
            <a:avLst/>
          </a:prstGeom>
        </p:spPr>
      </p:pic>
      <p:sp>
        <p:nvSpPr>
          <p:cNvPr id="10" name="Text 5"/>
          <p:cNvSpPr/>
          <p:nvPr/>
        </p:nvSpPr>
        <p:spPr>
          <a:xfrm>
            <a:off x="9356531" y="3924449"/>
            <a:ext cx="3544044" cy="442914"/>
          </a:xfrm>
          <a:prstGeom prst="rect">
            <a:avLst/>
          </a:prstGeom>
          <a:noFill/>
          <a:ln/>
        </p:spPr>
        <p:txBody>
          <a:bodyPr wrap="none" lIns="0" tIns="0" rIns="0" bIns="0" rtlCol="0" anchor="t"/>
          <a:lstStyle/>
          <a:p>
            <a:pPr>
              <a:lnSpc>
                <a:spcPts val="3438"/>
              </a:lnSpc>
            </a:pPr>
            <a:r>
              <a:rPr lang="en-US" sz="2750" dirty="0">
                <a:solidFill>
                  <a:srgbClr val="2C3249"/>
                </a:solidFill>
                <a:latin typeface="Kanit Light" pitchFamily="34" charset="0"/>
                <a:cs typeface="Kanit Light" pitchFamily="34" charset="-120"/>
              </a:rPr>
              <a:t>Mahindra &amp; Mahindra</a:t>
            </a:r>
          </a:p>
        </p:txBody>
      </p:sp>
      <p:sp>
        <p:nvSpPr>
          <p:cNvPr id="11" name="Text 6"/>
          <p:cNvSpPr/>
          <p:nvPr/>
        </p:nvSpPr>
        <p:spPr>
          <a:xfrm>
            <a:off x="9356528" y="4537476"/>
            <a:ext cx="3757019" cy="907256"/>
          </a:xfrm>
          <a:prstGeom prst="rect">
            <a:avLst/>
          </a:prstGeom>
          <a:noFill/>
          <a:ln/>
        </p:spPr>
        <p:txBody>
          <a:bodyPr wrap="square" lIns="0" tIns="0" rIns="0" bIns="0" rtlCol="0" anchor="t"/>
          <a:lstStyle/>
          <a:p>
            <a:pPr>
              <a:lnSpc>
                <a:spcPts val="3563"/>
              </a:lnSpc>
            </a:pPr>
            <a:r>
              <a:rPr lang="en-US" sz="1750" dirty="0">
                <a:solidFill>
                  <a:srgbClr val="2C3249"/>
                </a:solidFill>
                <a:latin typeface="Martel Sans" pitchFamily="34" charset="0"/>
                <a:cs typeface="Martel Sans" pitchFamily="34" charset="-120"/>
              </a:rPr>
              <a:t>With 140.33 % % CAGR FY 22-24</a:t>
            </a:r>
          </a:p>
        </p:txBody>
      </p:sp>
      <p:pic>
        <p:nvPicPr>
          <p:cNvPr id="12" name="Image 3"/>
          <p:cNvPicPr>
            <a:picLocks noChangeAspect="1"/>
          </p:cNvPicPr>
          <p:nvPr/>
        </p:nvPicPr>
        <p:blipFill>
          <a:blip r:embed="rId6"/>
          <a:srcRect/>
          <a:stretch/>
        </p:blipFill>
        <p:spPr>
          <a:xfrm>
            <a:off x="13538746" y="2932210"/>
            <a:ext cx="708720" cy="708720"/>
          </a:xfrm>
          <a:prstGeom prst="rect">
            <a:avLst/>
          </a:prstGeom>
        </p:spPr>
      </p:pic>
      <p:sp>
        <p:nvSpPr>
          <p:cNvPr id="13" name="Text 7"/>
          <p:cNvSpPr/>
          <p:nvPr/>
        </p:nvSpPr>
        <p:spPr>
          <a:xfrm>
            <a:off x="13538751" y="3924449"/>
            <a:ext cx="3544044" cy="442914"/>
          </a:xfrm>
          <a:prstGeom prst="rect">
            <a:avLst/>
          </a:prstGeom>
          <a:noFill/>
          <a:ln/>
        </p:spPr>
        <p:txBody>
          <a:bodyPr wrap="none" lIns="0" tIns="0" rIns="0" bIns="0" rtlCol="0" anchor="t"/>
          <a:lstStyle/>
          <a:p>
            <a:pPr>
              <a:lnSpc>
                <a:spcPts val="3438"/>
              </a:lnSpc>
            </a:pPr>
            <a:r>
              <a:rPr lang="en-US" sz="2750" dirty="0">
                <a:solidFill>
                  <a:srgbClr val="2C3249"/>
                </a:solidFill>
                <a:latin typeface="Kanit Light" pitchFamily="34" charset="0"/>
                <a:cs typeface="Kanit Light" pitchFamily="34" charset="-120"/>
              </a:rPr>
              <a:t>MG Motor</a:t>
            </a:r>
          </a:p>
        </p:txBody>
      </p:sp>
      <p:sp>
        <p:nvSpPr>
          <p:cNvPr id="14" name="Text 8"/>
          <p:cNvSpPr/>
          <p:nvPr/>
        </p:nvSpPr>
        <p:spPr>
          <a:xfrm>
            <a:off x="13538748" y="4537476"/>
            <a:ext cx="3757019" cy="907256"/>
          </a:xfrm>
          <a:prstGeom prst="rect">
            <a:avLst/>
          </a:prstGeom>
          <a:noFill/>
          <a:ln/>
        </p:spPr>
        <p:txBody>
          <a:bodyPr wrap="square" lIns="0" tIns="0" rIns="0" bIns="0" rtlCol="0" anchor="t"/>
          <a:lstStyle/>
          <a:p>
            <a:pPr>
              <a:lnSpc>
                <a:spcPts val="3563"/>
              </a:lnSpc>
            </a:pPr>
            <a:r>
              <a:rPr lang="en-US" sz="1750" dirty="0">
                <a:solidFill>
                  <a:srgbClr val="2C3249"/>
                </a:solidFill>
                <a:latin typeface="Martel Sans" pitchFamily="34" charset="0"/>
                <a:cs typeface="Martel Sans" pitchFamily="34" charset="-120"/>
              </a:rPr>
              <a:t>With 131.53 % % CAGR FY 22-24</a:t>
            </a:r>
          </a:p>
        </p:txBody>
      </p:sp>
      <p:pic>
        <p:nvPicPr>
          <p:cNvPr id="15" name="Image 4"/>
          <p:cNvPicPr>
            <a:picLocks noChangeAspect="1"/>
          </p:cNvPicPr>
          <p:nvPr/>
        </p:nvPicPr>
        <p:blipFill>
          <a:blip r:embed="rId7"/>
          <a:srcRect/>
          <a:stretch/>
        </p:blipFill>
        <p:spPr>
          <a:xfrm>
            <a:off x="882571" y="6295281"/>
            <a:ext cx="1114061" cy="1026143"/>
          </a:xfrm>
          <a:prstGeom prst="rect">
            <a:avLst/>
          </a:prstGeom>
        </p:spPr>
      </p:pic>
      <p:sp>
        <p:nvSpPr>
          <p:cNvPr id="16" name="Text 9"/>
          <p:cNvSpPr/>
          <p:nvPr/>
        </p:nvSpPr>
        <p:spPr>
          <a:xfrm>
            <a:off x="992239" y="7287517"/>
            <a:ext cx="3544044" cy="442914"/>
          </a:xfrm>
          <a:prstGeom prst="rect">
            <a:avLst/>
          </a:prstGeom>
          <a:noFill/>
          <a:ln/>
        </p:spPr>
        <p:txBody>
          <a:bodyPr wrap="none" lIns="0" tIns="0" rIns="0" bIns="0" rtlCol="0" anchor="t"/>
          <a:lstStyle/>
          <a:p>
            <a:pPr>
              <a:lnSpc>
                <a:spcPts val="3438"/>
              </a:lnSpc>
            </a:pPr>
            <a:r>
              <a:rPr lang="en-US" sz="2750" dirty="0">
                <a:solidFill>
                  <a:srgbClr val="2C3249"/>
                </a:solidFill>
                <a:latin typeface="Kanit Light" pitchFamily="34" charset="0"/>
                <a:cs typeface="Kanit Light" pitchFamily="34" charset="-120"/>
              </a:rPr>
              <a:t>Tata Motors</a:t>
            </a:r>
          </a:p>
        </p:txBody>
      </p:sp>
      <p:sp>
        <p:nvSpPr>
          <p:cNvPr id="17" name="Text 10"/>
          <p:cNvSpPr/>
          <p:nvPr/>
        </p:nvSpPr>
        <p:spPr>
          <a:xfrm>
            <a:off x="992239" y="7900543"/>
            <a:ext cx="3756869" cy="907256"/>
          </a:xfrm>
          <a:prstGeom prst="rect">
            <a:avLst/>
          </a:prstGeom>
          <a:noFill/>
          <a:ln/>
        </p:spPr>
        <p:txBody>
          <a:bodyPr wrap="square" lIns="0" tIns="0" rIns="0" bIns="0" rtlCol="0" anchor="t"/>
          <a:lstStyle/>
          <a:p>
            <a:pPr>
              <a:lnSpc>
                <a:spcPts val="3563"/>
              </a:lnSpc>
            </a:pPr>
            <a:r>
              <a:rPr lang="en-US" sz="1750" dirty="0">
                <a:solidFill>
                  <a:srgbClr val="2C3249"/>
                </a:solidFill>
                <a:latin typeface="Martel Sans" pitchFamily="34" charset="0"/>
                <a:cs typeface="Martel Sans" pitchFamily="34" charset="-120"/>
              </a:rPr>
              <a:t>With 94.71 % % CAGR FY 22-24</a:t>
            </a:r>
          </a:p>
        </p:txBody>
      </p:sp>
      <p:sp>
        <p:nvSpPr>
          <p:cNvPr id="18" name="Rectangle 17">
            <a:extLst>
              <a:ext uri="{FF2B5EF4-FFF2-40B4-BE49-F238E27FC236}">
                <a16:creationId xmlns:a16="http://schemas.microsoft.com/office/drawing/2014/main" id="{0C1C224E-D7B6-C4A1-5B54-D063697D197C}"/>
              </a:ext>
            </a:extLst>
          </p:cNvPr>
          <p:cNvSpPr/>
          <p:nvPr/>
        </p:nvSpPr>
        <p:spPr>
          <a:xfrm>
            <a:off x="15708924" y="9510347"/>
            <a:ext cx="2432539" cy="64476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2813"/>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chemeClr val="bg1"/>
        </a:solidFill>
        <a:effectLst/>
      </p:bgPr>
    </p:bg>
    <p:spTree>
      <p:nvGrpSpPr>
        <p:cNvPr id="1" name=""/>
        <p:cNvGrpSpPr/>
        <p:nvPr/>
      </p:nvGrpSpPr>
      <p:grpSpPr>
        <a:xfrm>
          <a:off x="0" y="0"/>
          <a:ext cx="0" cy="0"/>
          <a:chOff x="0" y="0"/>
          <a:chExt cx="0" cy="0"/>
        </a:xfrm>
      </p:grpSpPr>
      <p:sp>
        <p:nvSpPr>
          <p:cNvPr id="3" name="Text 0"/>
          <p:cNvSpPr/>
          <p:nvPr/>
        </p:nvSpPr>
        <p:spPr>
          <a:xfrm>
            <a:off x="992238" y="5003602"/>
            <a:ext cx="8845600" cy="885974"/>
          </a:xfrm>
          <a:prstGeom prst="rect">
            <a:avLst/>
          </a:prstGeom>
          <a:noFill/>
          <a:ln/>
        </p:spPr>
        <p:txBody>
          <a:bodyPr wrap="none" lIns="0" tIns="0" rIns="0" bIns="0" rtlCol="0" anchor="t"/>
          <a:lstStyle/>
          <a:p>
            <a:pPr>
              <a:lnSpc>
                <a:spcPts val="6938"/>
              </a:lnSpc>
            </a:pPr>
            <a:r>
              <a:rPr lang="en-US" sz="5563" dirty="0">
                <a:solidFill>
                  <a:srgbClr val="272D45"/>
                </a:solidFill>
                <a:latin typeface="Kanit Light" pitchFamily="34" charset="0"/>
                <a:ea typeface="Kanit Light" pitchFamily="34" charset="-122"/>
                <a:cs typeface="Kanit Light" pitchFamily="34" charset="-120"/>
              </a:rPr>
              <a:t>Seasonality: EV Sales Trends</a:t>
            </a:r>
            <a:endParaRPr lang="en-US" sz="5563" dirty="0"/>
          </a:p>
        </p:txBody>
      </p:sp>
      <p:pic>
        <p:nvPicPr>
          <p:cNvPr id="4" name="Image 1" descr="preencoded.png"/>
          <p:cNvPicPr>
            <a:picLocks noChangeAspect="1"/>
          </p:cNvPicPr>
          <p:nvPr/>
        </p:nvPicPr>
        <p:blipFill>
          <a:blip r:embed="rId3"/>
          <a:stretch>
            <a:fillRect/>
          </a:stretch>
        </p:blipFill>
        <p:spPr>
          <a:xfrm>
            <a:off x="992238" y="6314778"/>
            <a:ext cx="708720" cy="708720"/>
          </a:xfrm>
          <a:prstGeom prst="rect">
            <a:avLst/>
          </a:prstGeom>
        </p:spPr>
      </p:pic>
      <p:sp>
        <p:nvSpPr>
          <p:cNvPr id="5" name="Text 1"/>
          <p:cNvSpPr/>
          <p:nvPr/>
        </p:nvSpPr>
        <p:spPr>
          <a:xfrm>
            <a:off x="992238" y="7307015"/>
            <a:ext cx="3544044" cy="442913"/>
          </a:xfrm>
          <a:prstGeom prst="rect">
            <a:avLst/>
          </a:prstGeom>
          <a:noFill/>
          <a:ln/>
        </p:spPr>
        <p:txBody>
          <a:bodyPr wrap="none" lIns="0" tIns="0" rIns="0" bIns="0" rtlCol="0" anchor="t"/>
          <a:lstStyle/>
          <a:p>
            <a:pPr>
              <a:lnSpc>
                <a:spcPts val="3438"/>
              </a:lnSpc>
            </a:pPr>
            <a:r>
              <a:rPr lang="en-US" sz="2750" dirty="0">
                <a:solidFill>
                  <a:srgbClr val="2C3249"/>
                </a:solidFill>
                <a:latin typeface="Kanit Light" pitchFamily="34" charset="0"/>
                <a:ea typeface="Kanit Light" pitchFamily="34" charset="-122"/>
                <a:cs typeface="Kanit Light" pitchFamily="34" charset="-120"/>
              </a:rPr>
              <a:t>Peak Season</a:t>
            </a:r>
            <a:endParaRPr lang="en-US" sz="2750" dirty="0"/>
          </a:p>
        </p:txBody>
      </p:sp>
      <p:sp>
        <p:nvSpPr>
          <p:cNvPr id="6" name="Text 2"/>
          <p:cNvSpPr/>
          <p:nvPr/>
        </p:nvSpPr>
        <p:spPr>
          <a:xfrm>
            <a:off x="992238" y="7920038"/>
            <a:ext cx="5150941" cy="907256"/>
          </a:xfrm>
          <a:prstGeom prst="rect">
            <a:avLst/>
          </a:prstGeom>
          <a:noFill/>
          <a:ln/>
        </p:spPr>
        <p:txBody>
          <a:bodyPr wrap="square" lIns="0" tIns="0" rIns="0" bIns="0" rtlCol="0" anchor="t"/>
          <a:lstStyle/>
          <a:p>
            <a:pPr>
              <a:lnSpc>
                <a:spcPts val="3563"/>
              </a:lnSpc>
            </a:pPr>
            <a:r>
              <a:rPr lang="en-US" sz="2188" dirty="0">
                <a:solidFill>
                  <a:srgbClr val="2C3249"/>
                </a:solidFill>
                <a:latin typeface="Martel Sans" pitchFamily="34" charset="0"/>
                <a:ea typeface="Martel Sans" pitchFamily="34" charset="-122"/>
                <a:cs typeface="Martel Sans" pitchFamily="34" charset="-120"/>
              </a:rPr>
              <a:t>March, highest demand and adoption rates.</a:t>
            </a:r>
          </a:p>
          <a:p>
            <a:pPr>
              <a:lnSpc>
                <a:spcPts val="3563"/>
              </a:lnSpc>
            </a:pPr>
            <a:endParaRPr lang="en-US" sz="2188" dirty="0">
              <a:solidFill>
                <a:srgbClr val="2C3249"/>
              </a:solidFill>
              <a:latin typeface="Martel Sans" pitchFamily="34" charset="0"/>
              <a:cs typeface="Martel Sans" pitchFamily="34" charset="-120"/>
            </a:endParaRPr>
          </a:p>
          <a:p>
            <a:pPr>
              <a:lnSpc>
                <a:spcPts val="3563"/>
              </a:lnSpc>
            </a:pPr>
            <a:r>
              <a:rPr lang="en-US" sz="2188" dirty="0">
                <a:solidFill>
                  <a:srgbClr val="2C3249"/>
                </a:solidFill>
                <a:latin typeface="Martel Sans" pitchFamily="34" charset="0"/>
                <a:cs typeface="Martel Sans" pitchFamily="34" charset="-120"/>
              </a:rPr>
              <a:t>292k unit sold</a:t>
            </a:r>
            <a:endParaRPr lang="en-US" sz="2188" dirty="0"/>
          </a:p>
        </p:txBody>
      </p:sp>
      <p:pic>
        <p:nvPicPr>
          <p:cNvPr id="7" name="Image 2" descr="preencoded.png"/>
          <p:cNvPicPr>
            <a:picLocks noChangeAspect="1"/>
          </p:cNvPicPr>
          <p:nvPr/>
        </p:nvPicPr>
        <p:blipFill>
          <a:blip r:embed="rId4"/>
          <a:stretch>
            <a:fillRect/>
          </a:stretch>
        </p:blipFill>
        <p:spPr>
          <a:xfrm>
            <a:off x="6568380" y="6314778"/>
            <a:ext cx="708720" cy="708720"/>
          </a:xfrm>
          <a:prstGeom prst="rect">
            <a:avLst/>
          </a:prstGeom>
        </p:spPr>
      </p:pic>
      <p:sp>
        <p:nvSpPr>
          <p:cNvPr id="8" name="Text 3"/>
          <p:cNvSpPr/>
          <p:nvPr/>
        </p:nvSpPr>
        <p:spPr>
          <a:xfrm>
            <a:off x="6568381" y="7307015"/>
            <a:ext cx="3544044" cy="442913"/>
          </a:xfrm>
          <a:prstGeom prst="rect">
            <a:avLst/>
          </a:prstGeom>
          <a:noFill/>
          <a:ln/>
        </p:spPr>
        <p:txBody>
          <a:bodyPr wrap="none" lIns="0" tIns="0" rIns="0" bIns="0" rtlCol="0" anchor="t"/>
          <a:lstStyle/>
          <a:p>
            <a:pPr>
              <a:lnSpc>
                <a:spcPts val="3438"/>
              </a:lnSpc>
            </a:pPr>
            <a:r>
              <a:rPr lang="en-US" sz="2750" dirty="0">
                <a:solidFill>
                  <a:srgbClr val="2C3249"/>
                </a:solidFill>
                <a:latin typeface="Kanit Light" pitchFamily="34" charset="0"/>
                <a:ea typeface="Kanit Light" pitchFamily="34" charset="-122"/>
                <a:cs typeface="Kanit Light" pitchFamily="34" charset="-120"/>
              </a:rPr>
              <a:t>Shoulder Season</a:t>
            </a:r>
            <a:endParaRPr lang="en-US" sz="2750" dirty="0"/>
          </a:p>
        </p:txBody>
      </p:sp>
      <p:sp>
        <p:nvSpPr>
          <p:cNvPr id="9" name="Text 4"/>
          <p:cNvSpPr/>
          <p:nvPr/>
        </p:nvSpPr>
        <p:spPr>
          <a:xfrm>
            <a:off x="6568380" y="7920038"/>
            <a:ext cx="5151090" cy="453629"/>
          </a:xfrm>
          <a:prstGeom prst="rect">
            <a:avLst/>
          </a:prstGeom>
          <a:noFill/>
          <a:ln/>
        </p:spPr>
        <p:txBody>
          <a:bodyPr wrap="none" lIns="0" tIns="0" rIns="0" bIns="0" rtlCol="0" anchor="t"/>
          <a:lstStyle/>
          <a:p>
            <a:pPr>
              <a:lnSpc>
                <a:spcPts val="3563"/>
              </a:lnSpc>
            </a:pPr>
            <a:r>
              <a:rPr lang="en-US" sz="2188" dirty="0">
                <a:solidFill>
                  <a:srgbClr val="2C3249"/>
                </a:solidFill>
                <a:latin typeface="Martel Sans" pitchFamily="34" charset="0"/>
                <a:ea typeface="Martel Sans" pitchFamily="34" charset="-122"/>
                <a:cs typeface="Martel Sans" pitchFamily="34" charset="-120"/>
              </a:rPr>
              <a:t>May, moderate demand for EV.</a:t>
            </a:r>
          </a:p>
          <a:p>
            <a:pPr>
              <a:lnSpc>
                <a:spcPts val="3563"/>
              </a:lnSpc>
            </a:pPr>
            <a:endParaRPr lang="en-US" sz="2188" dirty="0">
              <a:solidFill>
                <a:srgbClr val="2C3249"/>
              </a:solidFill>
              <a:latin typeface="Martel Sans" pitchFamily="34" charset="0"/>
              <a:ea typeface="Martel Sans" pitchFamily="34" charset="-122"/>
              <a:cs typeface="Martel Sans" pitchFamily="34" charset="-120"/>
            </a:endParaRPr>
          </a:p>
          <a:p>
            <a:pPr>
              <a:lnSpc>
                <a:spcPts val="3563"/>
              </a:lnSpc>
            </a:pPr>
            <a:endParaRPr lang="en-US" sz="2188" dirty="0">
              <a:solidFill>
                <a:srgbClr val="2C3249"/>
              </a:solidFill>
              <a:latin typeface="Martel Sans" pitchFamily="34" charset="0"/>
              <a:cs typeface="Martel Sans" pitchFamily="34" charset="-120"/>
            </a:endParaRPr>
          </a:p>
          <a:p>
            <a:pPr>
              <a:lnSpc>
                <a:spcPts val="3563"/>
              </a:lnSpc>
            </a:pPr>
            <a:r>
              <a:rPr lang="en-US" sz="2188" dirty="0">
                <a:solidFill>
                  <a:srgbClr val="2C3249"/>
                </a:solidFill>
                <a:latin typeface="Martel Sans" pitchFamily="34" charset="0"/>
                <a:cs typeface="Martel Sans" pitchFamily="34" charset="-120"/>
              </a:rPr>
              <a:t>170k unit sold</a:t>
            </a:r>
            <a:endParaRPr lang="en-US" sz="2188" dirty="0"/>
          </a:p>
        </p:txBody>
      </p:sp>
      <p:pic>
        <p:nvPicPr>
          <p:cNvPr id="10" name="Image 3" descr="preencoded.png"/>
          <p:cNvPicPr>
            <a:picLocks noChangeAspect="1"/>
          </p:cNvPicPr>
          <p:nvPr/>
        </p:nvPicPr>
        <p:blipFill>
          <a:blip r:embed="rId5"/>
          <a:stretch>
            <a:fillRect/>
          </a:stretch>
        </p:blipFill>
        <p:spPr>
          <a:xfrm>
            <a:off x="12144673" y="6314778"/>
            <a:ext cx="708720" cy="708720"/>
          </a:xfrm>
          <a:prstGeom prst="rect">
            <a:avLst/>
          </a:prstGeom>
        </p:spPr>
      </p:pic>
      <p:sp>
        <p:nvSpPr>
          <p:cNvPr id="11" name="Text 5"/>
          <p:cNvSpPr/>
          <p:nvPr/>
        </p:nvSpPr>
        <p:spPr>
          <a:xfrm>
            <a:off x="12144673" y="7307015"/>
            <a:ext cx="3544044" cy="442913"/>
          </a:xfrm>
          <a:prstGeom prst="rect">
            <a:avLst/>
          </a:prstGeom>
          <a:noFill/>
          <a:ln/>
        </p:spPr>
        <p:txBody>
          <a:bodyPr wrap="none" lIns="0" tIns="0" rIns="0" bIns="0" rtlCol="0" anchor="t"/>
          <a:lstStyle/>
          <a:p>
            <a:pPr>
              <a:lnSpc>
                <a:spcPts val="3438"/>
              </a:lnSpc>
            </a:pPr>
            <a:r>
              <a:rPr lang="en-US" sz="2750" dirty="0">
                <a:solidFill>
                  <a:srgbClr val="2C3249"/>
                </a:solidFill>
                <a:latin typeface="Kanit Light" pitchFamily="34" charset="0"/>
                <a:ea typeface="Kanit Light" pitchFamily="34" charset="-122"/>
                <a:cs typeface="Kanit Light" pitchFamily="34" charset="-120"/>
              </a:rPr>
              <a:t>Low Season</a:t>
            </a:r>
            <a:endParaRPr lang="en-US" sz="2750" dirty="0"/>
          </a:p>
        </p:txBody>
      </p:sp>
      <p:sp>
        <p:nvSpPr>
          <p:cNvPr id="12" name="Text 6"/>
          <p:cNvSpPr/>
          <p:nvPr/>
        </p:nvSpPr>
        <p:spPr>
          <a:xfrm>
            <a:off x="12144673" y="7920038"/>
            <a:ext cx="5150941" cy="453629"/>
          </a:xfrm>
          <a:prstGeom prst="rect">
            <a:avLst/>
          </a:prstGeom>
          <a:noFill/>
          <a:ln/>
        </p:spPr>
        <p:txBody>
          <a:bodyPr wrap="none" lIns="0" tIns="0" rIns="0" bIns="0" rtlCol="0" anchor="t"/>
          <a:lstStyle/>
          <a:p>
            <a:pPr>
              <a:lnSpc>
                <a:spcPts val="3563"/>
              </a:lnSpc>
            </a:pPr>
            <a:r>
              <a:rPr lang="en-US" sz="2188" dirty="0">
                <a:solidFill>
                  <a:srgbClr val="2C3249"/>
                </a:solidFill>
                <a:latin typeface="Martel Sans" pitchFamily="34" charset="0"/>
                <a:ea typeface="Martel Sans" pitchFamily="34" charset="-122"/>
                <a:cs typeface="Martel Sans" pitchFamily="34" charset="-120"/>
              </a:rPr>
              <a:t>June, lowest EV sales.</a:t>
            </a:r>
          </a:p>
          <a:p>
            <a:pPr>
              <a:lnSpc>
                <a:spcPts val="3563"/>
              </a:lnSpc>
            </a:pPr>
            <a:endParaRPr lang="en-US" sz="2188" dirty="0">
              <a:solidFill>
                <a:srgbClr val="2C3249"/>
              </a:solidFill>
              <a:latin typeface="Martel Sans" pitchFamily="34" charset="0"/>
              <a:cs typeface="Martel Sans" pitchFamily="34" charset="-120"/>
            </a:endParaRPr>
          </a:p>
          <a:p>
            <a:pPr>
              <a:lnSpc>
                <a:spcPts val="3563"/>
              </a:lnSpc>
            </a:pPr>
            <a:endParaRPr lang="en-US" sz="2188" dirty="0">
              <a:solidFill>
                <a:srgbClr val="2C3249"/>
              </a:solidFill>
              <a:latin typeface="Martel Sans" pitchFamily="34" charset="0"/>
              <a:cs typeface="Martel Sans" pitchFamily="34" charset="-120"/>
            </a:endParaRPr>
          </a:p>
          <a:p>
            <a:pPr>
              <a:lnSpc>
                <a:spcPts val="3563"/>
              </a:lnSpc>
            </a:pPr>
            <a:r>
              <a:rPr lang="en-US" sz="2188" dirty="0">
                <a:solidFill>
                  <a:srgbClr val="2C3249"/>
                </a:solidFill>
                <a:latin typeface="Martel Sans" pitchFamily="34" charset="0"/>
                <a:cs typeface="Martel Sans" pitchFamily="34" charset="-120"/>
              </a:rPr>
              <a:t>107k unit sold</a:t>
            </a:r>
            <a:endParaRPr lang="en-US" sz="2188" dirty="0"/>
          </a:p>
        </p:txBody>
      </p:sp>
      <p:pic>
        <p:nvPicPr>
          <p:cNvPr id="3075" name="Picture 3" descr="EV Sold by Months">
            <a:extLst>
              <a:ext uri="{FF2B5EF4-FFF2-40B4-BE49-F238E27FC236}">
                <a16:creationId xmlns:a16="http://schemas.microsoft.com/office/drawing/2014/main" id="{2C918C1B-2BFA-750D-ECC9-9A1C3FED95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6328" y="48669"/>
            <a:ext cx="15151721" cy="4176093"/>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C572EAB4-583C-7119-829E-3485B1996352}"/>
              </a:ext>
            </a:extLst>
          </p:cNvPr>
          <p:cNvSpPr/>
          <p:nvPr/>
        </p:nvSpPr>
        <p:spPr>
          <a:xfrm>
            <a:off x="15742789" y="9703154"/>
            <a:ext cx="2458808" cy="4536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13"/>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chemeClr val="bg1"/>
        </a:solidFill>
        <a:effectLst/>
      </p:bgPr>
    </p:bg>
    <p:spTree>
      <p:nvGrpSpPr>
        <p:cNvPr id="1" name=""/>
        <p:cNvGrpSpPr/>
        <p:nvPr/>
      </p:nvGrpSpPr>
      <p:grpSpPr>
        <a:xfrm>
          <a:off x="0" y="0"/>
          <a:ext cx="0" cy="0"/>
          <a:chOff x="0" y="0"/>
          <a:chExt cx="0" cy="0"/>
        </a:xfrm>
      </p:grpSpPr>
      <p:pic>
        <p:nvPicPr>
          <p:cNvPr id="2" name="Image 0"/>
          <p:cNvPicPr>
            <a:picLocks noChangeAspect="1"/>
          </p:cNvPicPr>
          <p:nvPr/>
        </p:nvPicPr>
        <p:blipFill>
          <a:blip r:embed="rId3"/>
          <a:srcRect/>
          <a:stretch/>
        </p:blipFill>
        <p:spPr>
          <a:xfrm>
            <a:off x="0" y="0"/>
            <a:ext cx="6997898" cy="10287000"/>
          </a:xfrm>
          <a:prstGeom prst="rect">
            <a:avLst/>
          </a:prstGeom>
        </p:spPr>
      </p:pic>
      <p:sp>
        <p:nvSpPr>
          <p:cNvPr id="3" name="Text 0"/>
          <p:cNvSpPr/>
          <p:nvPr/>
        </p:nvSpPr>
        <p:spPr>
          <a:xfrm>
            <a:off x="7788326" y="941785"/>
            <a:ext cx="9569351" cy="1661220"/>
          </a:xfrm>
          <a:prstGeom prst="rect">
            <a:avLst/>
          </a:prstGeom>
          <a:noFill/>
          <a:ln/>
        </p:spPr>
        <p:txBody>
          <a:bodyPr wrap="square" lIns="0" tIns="0" rIns="0" bIns="0" rtlCol="0" anchor="t"/>
          <a:lstStyle/>
          <a:p>
            <a:pPr>
              <a:lnSpc>
                <a:spcPts val="6500"/>
              </a:lnSpc>
            </a:pPr>
            <a:r>
              <a:rPr lang="en-US" sz="5188" dirty="0">
                <a:solidFill>
                  <a:srgbClr val="272D45"/>
                </a:solidFill>
                <a:latin typeface="Kanit Light" pitchFamily="34" charset="0"/>
                <a:ea typeface="Kanit Light" pitchFamily="34" charset="-122"/>
                <a:cs typeface="Kanit Light" pitchFamily="34" charset="-120"/>
              </a:rPr>
              <a:t>Customer Preferences &amp; Incentives</a:t>
            </a:r>
            <a:endParaRPr lang="en-US" sz="5188" dirty="0"/>
          </a:p>
        </p:txBody>
      </p:sp>
      <p:sp>
        <p:nvSpPr>
          <p:cNvPr id="4" name="Shape 1"/>
          <p:cNvSpPr/>
          <p:nvPr/>
        </p:nvSpPr>
        <p:spPr>
          <a:xfrm>
            <a:off x="7788325" y="3001715"/>
            <a:ext cx="4651773" cy="3676650"/>
          </a:xfrm>
          <a:prstGeom prst="roundRect">
            <a:avLst>
              <a:gd name="adj" fmla="val 3037"/>
            </a:avLst>
          </a:prstGeom>
          <a:solidFill>
            <a:srgbClr val="DFECE9"/>
          </a:solidFill>
          <a:ln w="7620">
            <a:solidFill>
              <a:srgbClr val="C5D2CF"/>
            </a:solidFill>
            <a:prstDash val="solid"/>
          </a:ln>
        </p:spPr>
      </p:sp>
      <p:sp>
        <p:nvSpPr>
          <p:cNvPr id="5" name="Text 2"/>
          <p:cNvSpPr/>
          <p:nvPr/>
        </p:nvSpPr>
        <p:spPr>
          <a:xfrm>
            <a:off x="8063656" y="3277047"/>
            <a:ext cx="3322588" cy="415379"/>
          </a:xfrm>
          <a:prstGeom prst="rect">
            <a:avLst/>
          </a:prstGeom>
          <a:noFill/>
          <a:ln/>
        </p:spPr>
        <p:txBody>
          <a:bodyPr wrap="none" lIns="0" tIns="0" rIns="0" bIns="0" rtlCol="0" anchor="t"/>
          <a:lstStyle/>
          <a:p>
            <a:pPr>
              <a:lnSpc>
                <a:spcPts val="3250"/>
              </a:lnSpc>
            </a:pPr>
            <a:r>
              <a:rPr lang="en-US" sz="2563" dirty="0">
                <a:solidFill>
                  <a:srgbClr val="2C3249"/>
                </a:solidFill>
                <a:latin typeface="Kanit Light" pitchFamily="34" charset="0"/>
                <a:ea typeface="Kanit Light" pitchFamily="34" charset="-122"/>
                <a:cs typeface="Kanit Light" pitchFamily="34" charset="-120"/>
              </a:rPr>
              <a:t>Cost Savings</a:t>
            </a:r>
            <a:endParaRPr lang="en-US" sz="2563" dirty="0"/>
          </a:p>
        </p:txBody>
      </p:sp>
      <p:sp>
        <p:nvSpPr>
          <p:cNvPr id="6" name="Text 3"/>
          <p:cNvSpPr/>
          <p:nvPr/>
        </p:nvSpPr>
        <p:spPr>
          <a:xfrm>
            <a:off x="8063656" y="3851821"/>
            <a:ext cx="4101108" cy="2126010"/>
          </a:xfrm>
          <a:prstGeom prst="rect">
            <a:avLst/>
          </a:prstGeom>
          <a:noFill/>
          <a:ln/>
        </p:spPr>
        <p:txBody>
          <a:bodyPr wrap="square" lIns="0" tIns="0" rIns="0" bIns="0" rtlCol="0" anchor="t"/>
          <a:lstStyle/>
          <a:p>
            <a:pPr>
              <a:lnSpc>
                <a:spcPts val="3313"/>
              </a:lnSpc>
            </a:pPr>
            <a:r>
              <a:rPr lang="en-US" sz="2063" dirty="0">
                <a:solidFill>
                  <a:srgbClr val="2C3249"/>
                </a:solidFill>
                <a:latin typeface="Martel Sans" pitchFamily="34" charset="0"/>
                <a:ea typeface="Martel Sans" pitchFamily="34" charset="-122"/>
                <a:cs typeface="Martel Sans" pitchFamily="34" charset="-120"/>
              </a:rPr>
              <a:t>Lower running costs, reduced maintenance expenses, savings on fuel have made EVs a cost-effective alternative to traditional vehicles.</a:t>
            </a:r>
            <a:endParaRPr lang="en-US" sz="2063" dirty="0"/>
          </a:p>
        </p:txBody>
      </p:sp>
      <p:sp>
        <p:nvSpPr>
          <p:cNvPr id="7" name="Shape 4"/>
          <p:cNvSpPr/>
          <p:nvPr/>
        </p:nvSpPr>
        <p:spPr>
          <a:xfrm>
            <a:off x="12705904" y="3001715"/>
            <a:ext cx="4651773" cy="3676650"/>
          </a:xfrm>
          <a:prstGeom prst="roundRect">
            <a:avLst>
              <a:gd name="adj" fmla="val 3037"/>
            </a:avLst>
          </a:prstGeom>
          <a:solidFill>
            <a:srgbClr val="DFECE9"/>
          </a:solidFill>
          <a:ln w="7620">
            <a:solidFill>
              <a:srgbClr val="C5D2CF"/>
            </a:solidFill>
            <a:prstDash val="solid"/>
          </a:ln>
        </p:spPr>
      </p:sp>
      <p:sp>
        <p:nvSpPr>
          <p:cNvPr id="8" name="Text 5"/>
          <p:cNvSpPr/>
          <p:nvPr/>
        </p:nvSpPr>
        <p:spPr>
          <a:xfrm>
            <a:off x="12981236" y="3277047"/>
            <a:ext cx="3586014" cy="415379"/>
          </a:xfrm>
          <a:prstGeom prst="rect">
            <a:avLst/>
          </a:prstGeom>
          <a:noFill/>
          <a:ln/>
        </p:spPr>
        <p:txBody>
          <a:bodyPr wrap="none" lIns="0" tIns="0" rIns="0" bIns="0" rtlCol="0" anchor="t"/>
          <a:lstStyle/>
          <a:p>
            <a:pPr>
              <a:lnSpc>
                <a:spcPts val="3250"/>
              </a:lnSpc>
            </a:pPr>
            <a:r>
              <a:rPr lang="en-US" sz="2563" dirty="0">
                <a:solidFill>
                  <a:srgbClr val="2C3249"/>
                </a:solidFill>
                <a:latin typeface="Kanit Light" pitchFamily="34" charset="0"/>
                <a:ea typeface="Kanit Light" pitchFamily="34" charset="-122"/>
                <a:cs typeface="Kanit Light" pitchFamily="34" charset="-120"/>
              </a:rPr>
              <a:t>Environmental Concerns</a:t>
            </a:r>
            <a:endParaRPr lang="en-US" sz="2563" dirty="0"/>
          </a:p>
        </p:txBody>
      </p:sp>
      <p:sp>
        <p:nvSpPr>
          <p:cNvPr id="9" name="Text 6"/>
          <p:cNvSpPr/>
          <p:nvPr/>
        </p:nvSpPr>
        <p:spPr>
          <a:xfrm>
            <a:off x="12981235" y="3851822"/>
            <a:ext cx="4101108" cy="2551211"/>
          </a:xfrm>
          <a:prstGeom prst="rect">
            <a:avLst/>
          </a:prstGeom>
          <a:noFill/>
          <a:ln/>
        </p:spPr>
        <p:txBody>
          <a:bodyPr wrap="square" lIns="0" tIns="0" rIns="0" bIns="0" rtlCol="0" anchor="t"/>
          <a:lstStyle/>
          <a:p>
            <a:pPr>
              <a:lnSpc>
                <a:spcPts val="3313"/>
              </a:lnSpc>
            </a:pPr>
            <a:r>
              <a:rPr lang="en-US" sz="2063" dirty="0">
                <a:solidFill>
                  <a:srgbClr val="2C3249"/>
                </a:solidFill>
                <a:latin typeface="Martel Sans" pitchFamily="34" charset="0"/>
                <a:ea typeface="Martel Sans" pitchFamily="34" charset="-122"/>
                <a:cs typeface="Martel Sans" pitchFamily="34" charset="-120"/>
              </a:rPr>
              <a:t>Consumers increasingly prioritize sustainable and eco-friendly choices, EVs offer a way to reduce their carbon footprint and support efforts to combat climate change.</a:t>
            </a:r>
            <a:endParaRPr lang="en-US" sz="2063" dirty="0"/>
          </a:p>
        </p:txBody>
      </p:sp>
      <p:sp>
        <p:nvSpPr>
          <p:cNvPr id="10" name="Shape 7"/>
          <p:cNvSpPr/>
          <p:nvPr/>
        </p:nvSpPr>
        <p:spPr>
          <a:xfrm>
            <a:off x="7788326" y="6944172"/>
            <a:ext cx="9569351" cy="2401044"/>
          </a:xfrm>
          <a:prstGeom prst="roundRect">
            <a:avLst>
              <a:gd name="adj" fmla="val 4650"/>
            </a:avLst>
          </a:prstGeom>
          <a:solidFill>
            <a:srgbClr val="DFECE9"/>
          </a:solidFill>
          <a:ln w="7620">
            <a:solidFill>
              <a:srgbClr val="C5D2CF"/>
            </a:solidFill>
            <a:prstDash val="solid"/>
          </a:ln>
        </p:spPr>
      </p:sp>
      <p:sp>
        <p:nvSpPr>
          <p:cNvPr id="11" name="Text 8"/>
          <p:cNvSpPr/>
          <p:nvPr/>
        </p:nvSpPr>
        <p:spPr>
          <a:xfrm>
            <a:off x="8063657" y="7219504"/>
            <a:ext cx="3343424" cy="415379"/>
          </a:xfrm>
          <a:prstGeom prst="rect">
            <a:avLst/>
          </a:prstGeom>
          <a:noFill/>
          <a:ln/>
        </p:spPr>
        <p:txBody>
          <a:bodyPr wrap="none" lIns="0" tIns="0" rIns="0" bIns="0" rtlCol="0" anchor="t"/>
          <a:lstStyle/>
          <a:p>
            <a:pPr>
              <a:lnSpc>
                <a:spcPts val="3250"/>
              </a:lnSpc>
            </a:pPr>
            <a:r>
              <a:rPr lang="en-US" sz="2563" dirty="0">
                <a:solidFill>
                  <a:srgbClr val="2C3249"/>
                </a:solidFill>
                <a:latin typeface="Kanit Light" pitchFamily="34" charset="0"/>
                <a:ea typeface="Kanit Light" pitchFamily="34" charset="-122"/>
                <a:cs typeface="Kanit Light" pitchFamily="34" charset="-120"/>
              </a:rPr>
              <a:t>Government Incentives</a:t>
            </a:r>
            <a:endParaRPr lang="en-US" sz="2563" dirty="0"/>
          </a:p>
        </p:txBody>
      </p:sp>
      <p:sp>
        <p:nvSpPr>
          <p:cNvPr id="12" name="Text 9"/>
          <p:cNvSpPr/>
          <p:nvPr/>
        </p:nvSpPr>
        <p:spPr>
          <a:xfrm>
            <a:off x="8063657" y="7794278"/>
            <a:ext cx="9018686" cy="1275606"/>
          </a:xfrm>
          <a:prstGeom prst="rect">
            <a:avLst/>
          </a:prstGeom>
          <a:noFill/>
          <a:ln/>
        </p:spPr>
        <p:txBody>
          <a:bodyPr wrap="square" lIns="0" tIns="0" rIns="0" bIns="0" rtlCol="0" anchor="t"/>
          <a:lstStyle/>
          <a:p>
            <a:pPr>
              <a:lnSpc>
                <a:spcPts val="3313"/>
              </a:lnSpc>
            </a:pPr>
            <a:r>
              <a:rPr lang="en-US" sz="2063" dirty="0">
                <a:solidFill>
                  <a:srgbClr val="2C3249"/>
                </a:solidFill>
                <a:latin typeface="Martel Sans" pitchFamily="34" charset="0"/>
                <a:ea typeface="Martel Sans" pitchFamily="34" charset="-122"/>
                <a:cs typeface="Martel Sans" pitchFamily="34" charset="-120"/>
              </a:rPr>
              <a:t>Subsidies, tax benefits, reduced registration fees, and other supportive policies have made EVs more accessible and appealing to a broader audience.</a:t>
            </a:r>
            <a:endParaRPr lang="en-US" sz="2063" dirty="0"/>
          </a:p>
        </p:txBody>
      </p:sp>
      <p:sp>
        <p:nvSpPr>
          <p:cNvPr id="13" name="Rectangle 12">
            <a:extLst>
              <a:ext uri="{FF2B5EF4-FFF2-40B4-BE49-F238E27FC236}">
                <a16:creationId xmlns:a16="http://schemas.microsoft.com/office/drawing/2014/main" id="{398CF033-683F-4BB4-C452-1705237B7A3B}"/>
              </a:ext>
            </a:extLst>
          </p:cNvPr>
          <p:cNvSpPr/>
          <p:nvPr/>
        </p:nvSpPr>
        <p:spPr>
          <a:xfrm>
            <a:off x="15742789" y="9703154"/>
            <a:ext cx="2458808" cy="4536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13"/>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chemeClr val="bg1"/>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6858000" cy="10287000"/>
          </a:xfrm>
          <a:prstGeom prst="rect">
            <a:avLst/>
          </a:prstGeom>
        </p:spPr>
      </p:pic>
      <p:sp>
        <p:nvSpPr>
          <p:cNvPr id="3" name="Text 0"/>
          <p:cNvSpPr/>
          <p:nvPr/>
        </p:nvSpPr>
        <p:spPr>
          <a:xfrm>
            <a:off x="7850238" y="2683966"/>
            <a:ext cx="9445526" cy="1771948"/>
          </a:xfrm>
          <a:prstGeom prst="rect">
            <a:avLst/>
          </a:prstGeom>
          <a:noFill/>
          <a:ln/>
        </p:spPr>
        <p:txBody>
          <a:bodyPr wrap="square" lIns="0" tIns="0" rIns="0" bIns="0" rtlCol="0" anchor="t"/>
          <a:lstStyle/>
          <a:p>
            <a:pPr>
              <a:lnSpc>
                <a:spcPts val="6938"/>
              </a:lnSpc>
            </a:pPr>
            <a:r>
              <a:rPr lang="en-US" sz="5563" dirty="0">
                <a:solidFill>
                  <a:srgbClr val="272D45"/>
                </a:solidFill>
                <a:latin typeface="Kanit Light" pitchFamily="34" charset="0"/>
                <a:ea typeface="Kanit Light" pitchFamily="34" charset="-122"/>
                <a:cs typeface="Kanit Light" pitchFamily="34" charset="-120"/>
              </a:rPr>
              <a:t>Charging Infrastructure &amp; Sales Correlation</a:t>
            </a:r>
            <a:endParaRPr lang="en-US" sz="5563" dirty="0"/>
          </a:p>
        </p:txBody>
      </p:sp>
      <p:sp>
        <p:nvSpPr>
          <p:cNvPr id="4" name="Text 1"/>
          <p:cNvSpPr/>
          <p:nvPr/>
        </p:nvSpPr>
        <p:spPr>
          <a:xfrm>
            <a:off x="7850238" y="4881117"/>
            <a:ext cx="9445526" cy="2721769"/>
          </a:xfrm>
          <a:prstGeom prst="rect">
            <a:avLst/>
          </a:prstGeom>
          <a:noFill/>
          <a:ln/>
        </p:spPr>
        <p:txBody>
          <a:bodyPr wrap="square" lIns="0" tIns="0" rIns="0" bIns="0" rtlCol="0" anchor="t"/>
          <a:lstStyle/>
          <a:p>
            <a:pPr>
              <a:lnSpc>
                <a:spcPts val="3563"/>
              </a:lnSpc>
            </a:pPr>
            <a:r>
              <a:rPr lang="en-US" sz="2188" dirty="0">
                <a:solidFill>
                  <a:srgbClr val="2C3249"/>
                </a:solidFill>
                <a:latin typeface="Martel Sans" pitchFamily="34" charset="0"/>
                <a:ea typeface="Martel Sans" pitchFamily="34" charset="-122"/>
                <a:cs typeface="Martel Sans" pitchFamily="34" charset="-120"/>
              </a:rPr>
              <a:t>States with more charging stations (e.g., Karnataka, Maharashtra) tend to have higher EV sales, as the availability of charging stations reduces range anxiety and makes EVs more practical. Limited charging infrastructure in states like Gujarat and Rajasthan can hinder adoption, even if there are incentives or policies promoting EVs.</a:t>
            </a:r>
            <a:endParaRPr lang="en-US" sz="2188" dirty="0"/>
          </a:p>
        </p:txBody>
      </p:sp>
      <p:sp>
        <p:nvSpPr>
          <p:cNvPr id="5" name="Rectangle 4">
            <a:extLst>
              <a:ext uri="{FF2B5EF4-FFF2-40B4-BE49-F238E27FC236}">
                <a16:creationId xmlns:a16="http://schemas.microsoft.com/office/drawing/2014/main" id="{8D87B45A-5B54-24C9-925B-9E2069D49147}"/>
              </a:ext>
            </a:extLst>
          </p:cNvPr>
          <p:cNvSpPr/>
          <p:nvPr/>
        </p:nvSpPr>
        <p:spPr>
          <a:xfrm>
            <a:off x="15742789" y="9703154"/>
            <a:ext cx="2458808" cy="4536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13"/>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428</TotalTime>
  <Words>789</Words>
  <Application>Microsoft Office PowerPoint</Application>
  <PresentationFormat>Custom</PresentationFormat>
  <Paragraphs>101</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 Light</vt:lpstr>
      <vt:lpstr>Arial</vt:lpstr>
      <vt:lpstr>Martel Sans</vt:lpstr>
      <vt:lpstr>Calibri</vt:lpstr>
      <vt:lpstr>Martel Sans Bold</vt:lpstr>
      <vt:lpstr>Kanit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Animesh Daniel</cp:lastModifiedBy>
  <cp:revision>24</cp:revision>
  <dcterms:created xsi:type="dcterms:W3CDTF">2025-01-25T15:02:38Z</dcterms:created>
  <dcterms:modified xsi:type="dcterms:W3CDTF">2025-01-27T07:46:24Z</dcterms:modified>
</cp:coreProperties>
</file>