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notesMasterIdLst>
    <p:notesMasterId r:id="rId10"/>
  </p:notesMasterIdLst>
  <p:sldIdLst>
    <p:sldId id="257" r:id="rId2"/>
    <p:sldId id="264" r:id="rId3"/>
    <p:sldId id="267" r:id="rId4"/>
    <p:sldId id="268" r:id="rId5"/>
    <p:sldId id="261" r:id="rId6"/>
    <p:sldId id="27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89935" autoAdjust="0"/>
  </p:normalViewPr>
  <p:slideViewPr>
    <p:cSldViewPr snapToGrid="0">
      <p:cViewPr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7234A0-1FA4-43A7-A4BE-7D88C367ECD0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52E0648-42B4-4097-8DCE-662395AB3F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תמונה של הטבלה אחרי כל השינויים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0648-42B4-4097-8DCE-662395AB3FC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44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0648-42B4-4097-8DCE-662395AB3FC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885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107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0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9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מלבן 3">
            <a:extLst>
              <a:ext uri="{FF2B5EF4-FFF2-40B4-BE49-F238E27FC236}">
                <a16:creationId xmlns:a16="http://schemas.microsoft.com/office/drawing/2014/main" id="{533F67A0-C4D7-7FB4-22DC-00630D425D5B}"/>
              </a:ext>
            </a:extLst>
          </p:cNvPr>
          <p:cNvSpPr/>
          <p:nvPr/>
        </p:nvSpPr>
        <p:spPr>
          <a:xfrm>
            <a:off x="696762" y="1275426"/>
            <a:ext cx="5184023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  <a:spcAft>
                <a:spcPts val="600"/>
              </a:spcAft>
            </a:pPr>
            <a:r>
              <a:rPr lang="en-US" sz="5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האם ניתן לסווג מתכונים לקטגוריות?</a:t>
            </a:r>
            <a:endParaRPr lang="en-US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11E47FD9-D527-D804-82A7-C8CF4E64357E}"/>
              </a:ext>
            </a:extLst>
          </p:cNvPr>
          <p:cNvSpPr/>
          <p:nvPr/>
        </p:nvSpPr>
        <p:spPr>
          <a:xfrm>
            <a:off x="890156" y="6077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הקדמה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1205CB5-B0D7-F487-21E9-1DCCC0CF0E22}"/>
              </a:ext>
            </a:extLst>
          </p:cNvPr>
          <p:cNvSpPr/>
          <p:nvPr/>
        </p:nvSpPr>
        <p:spPr>
          <a:xfrm>
            <a:off x="1139538" y="1714370"/>
            <a:ext cx="8470898" cy="3429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r" rtl="1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תחילה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בחרנו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לנסות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לחזות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דירוג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מתכונים על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בסיס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שילובי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מצרכים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אך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לאחר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קשיים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שעלו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בתהליך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החיזוי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בעקבות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מספר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מצומצם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מתכונים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דירוגים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נמוכים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החלטנו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לשנות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את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נושא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הפרויקט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שאלת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המחקר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החדשה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שבחרנו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היא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"האם ניתן לסווג מתכונים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לקטגוריו</a:t>
            </a:r>
            <a:r>
              <a:rPr lang="he-IL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</a:t>
            </a:r>
            <a:r>
              <a:rPr lang="he-I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?"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הקטגוריות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שבחרנו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להתמקד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בהן: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Appetizer, Breakfast, Dessert, Dinner, Drink, Lunch and Side Dish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בחרנו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בנושא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זה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משום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שאוכל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הוא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דבר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סובייקטיבי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לאכול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ומתי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לאכול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הן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שאלות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שכל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אחד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יכול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לענות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עליהן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בצורה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שונה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לכן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סיווג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מתכונים לקטגוריות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היא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משימה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שקשה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אפילו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לבני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אדם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ורצינו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לבדוק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האם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מחשב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יוכל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לעשות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זאת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2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11E47FD9-D527-D804-82A7-C8CF4E64357E}"/>
              </a:ext>
            </a:extLst>
          </p:cNvPr>
          <p:cNvSpPr/>
          <p:nvPr/>
        </p:nvSpPr>
        <p:spPr>
          <a:xfrm>
            <a:off x="1023005" y="704731"/>
            <a:ext cx="8596668" cy="905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spcBef>
                <a:spcPct val="0"/>
              </a:spcBef>
              <a:spcAft>
                <a:spcPts val="600"/>
              </a:spcAft>
            </a:pPr>
            <a:r>
              <a:rPr lang="en-US" sz="32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מקורות הנתונים והרכשה</a:t>
            </a:r>
            <a:endPara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1205CB5-B0D7-F487-21E9-1DCCC0CF0E22}"/>
              </a:ext>
            </a:extLst>
          </p:cNvPr>
          <p:cNvSpPr/>
          <p:nvPr/>
        </p:nvSpPr>
        <p:spPr>
          <a:xfrm>
            <a:off x="158007" y="1609895"/>
            <a:ext cx="9633527" cy="3826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 rt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1" i="0" u="sng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Allrecipes.com</a:t>
            </a:r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הרכשת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הנתונים התבצעה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באמצעות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שלוש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פונקציות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US" sz="16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TopicPageScrape</a:t>
            </a:r>
            <a:r>
              <a:rPr lang="he-IL" sz="16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he-I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חילוץ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רשימה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הנושאים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מתוך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האינדקס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האתר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US" sz="16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MultipleRecipesPageScrape</a:t>
            </a:r>
            <a:r>
              <a:rPr lang="he-IL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חילוץ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רשימה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מתכונים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מכל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אחד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מדפי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הנושאים</a:t>
            </a:r>
            <a:r>
              <a:rPr lang="he-IL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en-US" sz="16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SingleRecipePageScrape</a:t>
            </a:r>
            <a:r>
              <a:rPr lang="he-I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חילוץ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מידע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מדף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מתכון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בודד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כדי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להימנע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מחסימות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מצד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האתר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ביצענו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את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הרכשת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הנתונים בעזרת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סלניום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כדי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לדמות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בן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אדם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ובנוסף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השתמשנו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BeautifulSoup</a:t>
            </a:r>
            <a:r>
              <a:rPr lang="he-IL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מנת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לחלץ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את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המידע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שאנחנו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צריכים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מכל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באתר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b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6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תמונה 6" descr="תמונה שמכילה גופן, לוגו, טקסט, גרפיקה&#10;&#10;התיאור נוצר באופן אוטומטי">
            <a:extLst>
              <a:ext uri="{FF2B5EF4-FFF2-40B4-BE49-F238E27FC236}">
                <a16:creationId xmlns:a16="http://schemas.microsoft.com/office/drawing/2014/main" id="{163D0DF9-6F98-9E0E-26A5-F48F494DB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6" y="376792"/>
            <a:ext cx="2809875" cy="156104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8CF76C6-1D12-9215-ECC9-241E6F165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33"/>
          <a:stretch/>
        </p:blipFill>
        <p:spPr>
          <a:xfrm>
            <a:off x="3165541" y="4072876"/>
            <a:ext cx="4311595" cy="25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11E47FD9-D527-D804-82A7-C8CF4E64357E}"/>
              </a:ext>
            </a:extLst>
          </p:cNvPr>
          <p:cNvSpPr/>
          <p:nvPr/>
        </p:nvSpPr>
        <p:spPr>
          <a:xfrm>
            <a:off x="6188363" y="591127"/>
            <a:ext cx="3418533" cy="71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spcBef>
                <a:spcPct val="0"/>
              </a:spcBef>
              <a:spcAft>
                <a:spcPts val="600"/>
              </a:spcAft>
            </a:pPr>
            <a:r>
              <a:rPr lang="en-US" sz="3200" b="1" i="0" u="none" strike="noStrike" dirty="0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נתונים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1205CB5-B0D7-F487-21E9-1DCCC0CF0E22}"/>
              </a:ext>
            </a:extLst>
          </p:cNvPr>
          <p:cNvSpPr/>
          <p:nvPr/>
        </p:nvSpPr>
        <p:spPr>
          <a:xfrm>
            <a:off x="419102" y="1422399"/>
            <a:ext cx="9057407" cy="309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r" defTabSz="4572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משום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ששינינו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את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נושא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הפרויקט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מחיזוי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דירוג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לסיווג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קטגוריה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ידענו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אילו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הכנות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נדרשות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לקראת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שלב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הנתונים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המתקדם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ולכן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בשלב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זה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מגולם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חלק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מעיבוד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הנתונים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שלרוב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יקרה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בשלבים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מאוחרים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יותר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he-IL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r" defTabSz="4572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tabLst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בשלב הראשוני מחקנו רשומות עם תא ריק ורשומות כפולות</a:t>
            </a:r>
          </a:p>
          <a:p>
            <a:pPr marR="0" lvl="0" algn="r" defTabSz="4572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tabLst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בנוסף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ביצענו4 </a:t>
            </a:r>
            <a:r>
              <a:rPr kumimoji="0" lang="he-IL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פעולות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עיקריות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171450" marR="0" lvl="0" indent="-171450" algn="r" defTabSz="457200" rtl="1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איחוד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תתי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קטגוריות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לקטגוריות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ראשיות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r" defTabSz="457200" rtl="1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חילוץ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שמות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המרכיבים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r" defTabSz="457200" rtl="1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he-IL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פיצול עמודת התאריך</a:t>
            </a:r>
          </a:p>
          <a:p>
            <a:pPr marL="171450" marR="0" lvl="0" indent="-171450" algn="r" defTabSz="457200" rtl="1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he-IL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שינוי עמודת "הוראות הכנה"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EC936BF-DC9D-384A-93A9-94DED9151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0" y="3205862"/>
            <a:ext cx="6116770" cy="36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0F068E19-B90C-BCD5-3737-B58DC8A4A65B}"/>
              </a:ext>
            </a:extLst>
          </p:cNvPr>
          <p:cNvSpPr/>
          <p:nvPr/>
        </p:nvSpPr>
        <p:spPr>
          <a:xfrm>
            <a:off x="6174378" y="611507"/>
            <a:ext cx="362471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ויזואליזיציה</a:t>
            </a:r>
            <a:r>
              <a:rPr lang="he-IL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  <a:endParaRPr lang="he-IL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תמונה 3" descr="תמונה שמכילה טקסט, תרשים, צילום מסך, מקביל&#10;&#10;התיאור נוצר באופן אוטומטי">
            <a:extLst>
              <a:ext uri="{FF2B5EF4-FFF2-40B4-BE49-F238E27FC236}">
                <a16:creationId xmlns:a16="http://schemas.microsoft.com/office/drawing/2014/main" id="{9B432F43-4DFF-0B40-3E7B-68DCF7C81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7" y="2108539"/>
            <a:ext cx="3198866" cy="315904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65A2C72-D291-A9EF-9BB7-B08E7154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102" y="2028719"/>
            <a:ext cx="3323758" cy="331868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A1C7216-6739-1AB8-BEDC-FC9EC72EF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159" y="2028719"/>
            <a:ext cx="3624711" cy="3447896"/>
          </a:xfrm>
          <a:prstGeom prst="rect">
            <a:avLst/>
          </a:prstGeom>
        </p:spPr>
      </p:pic>
      <p:sp>
        <p:nvSpPr>
          <p:cNvPr id="14" name="חץ: מעוקל ימינה 13">
            <a:extLst>
              <a:ext uri="{FF2B5EF4-FFF2-40B4-BE49-F238E27FC236}">
                <a16:creationId xmlns:a16="http://schemas.microsoft.com/office/drawing/2014/main" id="{6F73066D-E2AF-338D-92EF-7BFD14CB985D}"/>
              </a:ext>
            </a:extLst>
          </p:cNvPr>
          <p:cNvSpPr/>
          <p:nvPr/>
        </p:nvSpPr>
        <p:spPr>
          <a:xfrm rot="5400000">
            <a:off x="3487882" y="907594"/>
            <a:ext cx="711290" cy="1690601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479B5977-D0D0-253D-A06C-99E109256BE5}"/>
              </a:ext>
            </a:extLst>
          </p:cNvPr>
          <p:cNvSpPr/>
          <p:nvPr/>
        </p:nvSpPr>
        <p:spPr>
          <a:xfrm>
            <a:off x="2031171" y="1027916"/>
            <a:ext cx="362471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לאחר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  <a:endParaRPr lang="he-IL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8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0F068E19-B90C-BCD5-3737-B58DC8A4A65B}"/>
              </a:ext>
            </a:extLst>
          </p:cNvPr>
          <p:cNvSpPr/>
          <p:nvPr/>
        </p:nvSpPr>
        <p:spPr>
          <a:xfrm>
            <a:off x="6174378" y="611507"/>
            <a:ext cx="362471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ויזואליזיציה</a:t>
            </a:r>
            <a:r>
              <a:rPr lang="he-IL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  <a:endParaRPr lang="he-IL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 descr="תמונה שמכילה טקסט, צילום מסך, מספר, תרשים&#10;&#10;התיאור נוצר באופן אוטומטי">
            <a:extLst>
              <a:ext uri="{FF2B5EF4-FFF2-40B4-BE49-F238E27FC236}">
                <a16:creationId xmlns:a16="http://schemas.microsoft.com/office/drawing/2014/main" id="{64EFD2F5-5BAB-D3CD-2F21-06E9EA50F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77" y="1276236"/>
            <a:ext cx="2793652" cy="2901100"/>
          </a:xfrm>
          <a:prstGeom prst="rect">
            <a:avLst/>
          </a:prstGeom>
        </p:spPr>
      </p:pic>
      <p:pic>
        <p:nvPicPr>
          <p:cNvPr id="6" name="תמונה 5" descr="תמונה שמכילה טקסט, תרשים, צילום מסך, מפה&#10;&#10;התיאור נוצר באופן אוטומטי">
            <a:extLst>
              <a:ext uri="{FF2B5EF4-FFF2-40B4-BE49-F238E27FC236}">
                <a16:creationId xmlns:a16="http://schemas.microsoft.com/office/drawing/2014/main" id="{13602CA5-7D88-08D7-D6B9-DE188F0367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5"/>
          <a:stretch/>
        </p:blipFill>
        <p:spPr>
          <a:xfrm>
            <a:off x="1209374" y="3830142"/>
            <a:ext cx="3971542" cy="2649053"/>
          </a:xfrm>
          <a:prstGeom prst="rect">
            <a:avLst/>
          </a:prstGeom>
        </p:spPr>
      </p:pic>
      <p:pic>
        <p:nvPicPr>
          <p:cNvPr id="3" name="תמונה 2" descr="תמונה שמכילה טקסט, תרשים, צילום מסך, מפה&#10;&#10;התיאור נוצר באופן אוטומטי">
            <a:extLst>
              <a:ext uri="{FF2B5EF4-FFF2-40B4-BE49-F238E27FC236}">
                <a16:creationId xmlns:a16="http://schemas.microsoft.com/office/drawing/2014/main" id="{77953FD3-3092-74E1-CCDA-6CC3267FF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7"/>
          <a:stretch/>
        </p:blipFill>
        <p:spPr>
          <a:xfrm>
            <a:off x="6461292" y="4257290"/>
            <a:ext cx="2766401" cy="222190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BD6546D-AD4B-1B8C-5261-5E053D810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09" y="1276236"/>
            <a:ext cx="4948267" cy="26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7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0F068E19-B90C-BCD5-3737-B58DC8A4A65B}"/>
              </a:ext>
            </a:extLst>
          </p:cNvPr>
          <p:cNvSpPr/>
          <p:nvPr/>
        </p:nvSpPr>
        <p:spPr>
          <a:xfrm>
            <a:off x="4980377" y="698273"/>
            <a:ext cx="47916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והערכת ביצועים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3F4541C-19C3-B2C9-C86E-4C5863EC211E}"/>
              </a:ext>
            </a:extLst>
          </p:cNvPr>
          <p:cNvSpPr/>
          <p:nvPr/>
        </p:nvSpPr>
        <p:spPr>
          <a:xfrm>
            <a:off x="458458" y="2071492"/>
            <a:ext cx="9313615" cy="17132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דגימה מהקטגוריות הגדולות</a:t>
            </a:r>
          </a:p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השארת הקטגוריה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Drink</a:t>
            </a:r>
          </a:p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חיזוי בלי מצרכים בעזרת האלגוריתמים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KNN</a:t>
            </a: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עץ החלטה,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NaiveBayes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classifier</a:t>
            </a:r>
            <a:r>
              <a:rPr lang="he-IL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sz="1600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חיזוי עם מצרכים בעזרת האלגוריתם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classifier</a:t>
            </a:r>
            <a:r>
              <a:rPr lang="he-IL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sz="1600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defRPr/>
            </a:pPr>
            <a:endParaRPr lang="he-IL" sz="1600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0F068E19-B90C-BCD5-3737-B58DC8A4A65B}"/>
              </a:ext>
            </a:extLst>
          </p:cNvPr>
          <p:cNvSpPr/>
          <p:nvPr/>
        </p:nvSpPr>
        <p:spPr>
          <a:xfrm>
            <a:off x="6692587" y="799562"/>
            <a:ext cx="3264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סיכום ומסקנות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20F167C-B789-F764-3310-E8676C2A2EF2}"/>
              </a:ext>
            </a:extLst>
          </p:cNvPr>
          <p:cNvSpPr/>
          <p:nvPr/>
        </p:nvSpPr>
        <p:spPr>
          <a:xfrm>
            <a:off x="217714" y="1807652"/>
            <a:ext cx="5878286" cy="39887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ראינו כי הוספת המצרכים שיפרה באופן ניכר את חיזוי הקטגוריות ולכן ניתן לומר ששילובי מצרכים משפיע במידה ניכרת על חיזוי הקטגוריות.</a:t>
            </a:r>
          </a:p>
          <a:p>
            <a:pPr marL="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השתמשנו במטריצת בלבול כדי לראות את תוצאות החיזוי</a:t>
            </a:r>
          </a:p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בלבול בין קטגוריות "סוג מנה" ל"זמן אכילה".</a:t>
            </a:r>
          </a:p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אחוזי הדיוק נמוכים בקטגוריית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Breakfast</a:t>
            </a: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58.1 אחוזי דיוק.</a:t>
            </a:r>
          </a:p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הקטגוריה עם אחוזי הדיוק הגבוהים ביותר היא ארוחת בוקר עם 81.1 אחוז.</a:t>
            </a:r>
          </a:p>
          <a:p>
            <a:pPr marL="285750" indent="-28575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את קטגוריית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Drink</a:t>
            </a: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המודל הצליח לחזות ב62.9 אחוז מהמקרים.</a:t>
            </a:r>
          </a:p>
          <a:p>
            <a:pPr marL="0" algn="r" rtl="1">
              <a:lnSpc>
                <a:spcPct val="90000"/>
              </a:lnSpc>
              <a:spcBef>
                <a:spcPts val="1000"/>
              </a:spcBef>
              <a:buClr>
                <a:srgbClr val="1CADE4"/>
              </a:buClr>
              <a:buSzPct val="80000"/>
              <a:defRPr/>
            </a:pPr>
            <a:r>
              <a:rPr lang="he-I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לסיכום ניתן לומר כי המודל שלנו הצליח לחזות באחוזים די גבוהים סיווג קטגוריות של מתכונים- דבר שהוא יחסית סובייקטיבי .</a:t>
            </a: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he-IL" sz="1600" dirty="0">
              <a:effectLst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E3CCF28-90BA-8AC0-95F9-777CD2A6C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25" y="1807652"/>
            <a:ext cx="4495835" cy="40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2750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402</Words>
  <Application>Microsoft Office PowerPoint</Application>
  <PresentationFormat>מסך רחב</PresentationFormat>
  <Paragraphs>41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6" baseType="lpstr">
      <vt:lpstr>Arial</vt:lpstr>
      <vt:lpstr>Calibri</vt:lpstr>
      <vt:lpstr>Roboto</vt:lpstr>
      <vt:lpstr>Tahoma</vt:lpstr>
      <vt:lpstr>Trebuchet MS</vt:lpstr>
      <vt:lpstr>Wingdings</vt:lpstr>
      <vt:lpstr>Wingdings 3</vt:lpstr>
      <vt:lpstr>פיאה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Zohar Sabag</dc:creator>
  <cp:lastModifiedBy>Zohar Sabag</cp:lastModifiedBy>
  <cp:revision>1</cp:revision>
  <dcterms:created xsi:type="dcterms:W3CDTF">2023-06-10T17:10:31Z</dcterms:created>
  <dcterms:modified xsi:type="dcterms:W3CDTF">2023-06-10T20:30:20Z</dcterms:modified>
</cp:coreProperties>
</file>