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75" r:id="rId11"/>
    <p:sldId id="265" r:id="rId12"/>
    <p:sldId id="27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157"/>
    <a:srgbClr val="E87C08"/>
    <a:srgbClr val="6C8EFB"/>
    <a:srgbClr val="009DDF"/>
    <a:srgbClr val="343734"/>
    <a:srgbClr val="2D4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72560" autoAdjust="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C7A659-70E9-46F7-AB7A-A95EACD925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CB46F1-8D1E-4E3B-ABE8-81C2941A7E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ACC00-0604-43E4-A365-A09457E97E48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2217D2-945A-4F20-A1E7-C163888563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B97941-2D55-48A7-98BA-41087E408B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83882-C3DE-4213-A326-A937371EF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448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57236-3131-409C-AC85-3C8924843478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650B4-5BB1-4B8A-B6D2-D333237AC4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70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9465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6501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4859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331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F006F-5C48-4AB7-98D5-53F5BEA44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2006" y="2208628"/>
            <a:ext cx="8449994" cy="226560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sz="5400">
                <a:solidFill>
                  <a:srgbClr val="6C8EFB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9B9D77-8C14-41FF-8E9C-2E368294E2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42006" y="4474235"/>
            <a:ext cx="8449994" cy="60420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E87C08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4618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5D6EE7-F937-4FE8-B6B8-37EDAFDBA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72491"/>
            <a:ext cx="10872000" cy="420447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400">
                <a:solidFill>
                  <a:srgbClr val="4C5157"/>
                </a:solidFill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rgbClr val="4C5157"/>
                </a:solidFill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800">
                <a:solidFill>
                  <a:srgbClr val="4C5157"/>
                </a:solidFill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600">
                <a:solidFill>
                  <a:srgbClr val="4C5157"/>
                </a:solidFill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600">
                <a:solidFill>
                  <a:srgbClr val="4C5157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5614A7-22DF-4F73-A247-0092E169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00078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rgbClr val="E87C08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2B1E3D-ED0C-48BB-99F1-D553D3FF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0910" y="6300078"/>
            <a:ext cx="4437184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E87C0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/>
              <a:t>Smart Aquário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083FF1-9064-4C19-8442-0932A6EB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52721C9E-ECAB-4CFA-B1C7-E153DCDFE6FF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D3149BF-F95B-4098-B8B0-FAF7A9FB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18" y="637067"/>
            <a:ext cx="11456980" cy="118425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>
                <a:solidFill>
                  <a:srgbClr val="6C8EFB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6312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DA424A-4C54-42A0-AD61-FAE111C75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400"/>
            </a:lvl1pPr>
            <a:lvl2pPr marL="685800" indent="-228600">
              <a:buFontTx/>
              <a:buBlip>
                <a:blip r:embed="rId2"/>
              </a:buBlip>
              <a:defRPr sz="2000"/>
            </a:lvl2pPr>
            <a:lvl3pPr marL="1143000" indent="-228600">
              <a:buFontTx/>
              <a:buBlip>
                <a:blip r:embed="rId2"/>
              </a:buBlip>
              <a:defRPr sz="1800"/>
            </a:lvl3pPr>
            <a:lvl4pPr marL="1600200" indent="-228600">
              <a:buFontTx/>
              <a:buBlip>
                <a:blip r:embed="rId2"/>
              </a:buBlip>
              <a:defRPr sz="1600"/>
            </a:lvl4pPr>
            <a:lvl5pPr marL="2057400" indent="-228600">
              <a:buFontTx/>
              <a:buBlip>
                <a:blip r:embed="rId2"/>
              </a:buBlip>
              <a:defRPr sz="1600"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85DD2-B48F-4927-BD93-7C461685F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400"/>
            </a:lvl1pPr>
            <a:lvl2pPr marL="685800" indent="-228600">
              <a:buFontTx/>
              <a:buBlip>
                <a:blip r:embed="rId2"/>
              </a:buBlip>
              <a:defRPr sz="2000"/>
            </a:lvl2pPr>
            <a:lvl3pPr marL="1143000" indent="-228600">
              <a:buFontTx/>
              <a:buBlip>
                <a:blip r:embed="rId2"/>
              </a:buBlip>
              <a:defRPr sz="1800"/>
            </a:lvl3pPr>
            <a:lvl4pPr marL="1600200" indent="-228600">
              <a:buFontTx/>
              <a:buBlip>
                <a:blip r:embed="rId2"/>
              </a:buBlip>
              <a:defRPr sz="1600"/>
            </a:lvl4pPr>
            <a:lvl5pPr marL="2057400" indent="-228600">
              <a:buFontTx/>
              <a:buBlip>
                <a:blip r:embed="rId2"/>
              </a:buBlip>
              <a:defRPr sz="1600"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0A00A5FA-E563-43F8-A0F8-6B7FC73DF635}"/>
              </a:ext>
            </a:extLst>
          </p:cNvPr>
          <p:cNvSpPr txBox="1">
            <a:spLocks/>
          </p:cNvSpPr>
          <p:nvPr userDrawn="1"/>
        </p:nvSpPr>
        <p:spPr>
          <a:xfrm>
            <a:off x="11269395" y="787790"/>
            <a:ext cx="838800" cy="651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721C9E-ECAB-4CFA-B1C7-E153DCDFE6FF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2" name="Espaço Reservado para Data 3">
            <a:extLst>
              <a:ext uri="{FF2B5EF4-FFF2-40B4-BE49-F238E27FC236}">
                <a16:creationId xmlns:a16="http://schemas.microsoft.com/office/drawing/2014/main" id="{6B301FEB-CC2B-433A-B08D-A4BCC030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00078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rgbClr val="E87C08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3" name="Espaço Reservado para Rodapé 4">
            <a:extLst>
              <a:ext uri="{FF2B5EF4-FFF2-40B4-BE49-F238E27FC236}">
                <a16:creationId xmlns:a16="http://schemas.microsoft.com/office/drawing/2014/main" id="{467332C3-BFC1-4984-913B-80735398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0910" y="6300078"/>
            <a:ext cx="4437184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E87C0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/>
              <a:t>Smart Aquário</a:t>
            </a:r>
            <a:endParaRPr lang="pt-BR" dirty="0"/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3666928-48F9-4168-88EA-416E34AC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52721C9E-ECAB-4CFA-B1C7-E153DCDFE6FF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FD60D161-765F-46B5-A326-5E0B3006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18" y="637067"/>
            <a:ext cx="11100582" cy="118425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>
                <a:solidFill>
                  <a:srgbClr val="6C8EFB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1623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E98AEF-EAF8-401E-ACC9-08D9F940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solidFill>
                  <a:srgbClr val="E87C08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CA0D11-E4F1-498C-B50E-F65044832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400"/>
            </a:lvl1pPr>
            <a:lvl2pPr marL="685800" indent="-228600">
              <a:buFontTx/>
              <a:buBlip>
                <a:blip r:embed="rId2"/>
              </a:buBlip>
              <a:defRPr sz="2000"/>
            </a:lvl2pPr>
            <a:lvl3pPr marL="1143000" indent="-228600">
              <a:buFontTx/>
              <a:buBlip>
                <a:blip r:embed="rId2"/>
              </a:buBlip>
              <a:defRPr sz="1800"/>
            </a:lvl3pPr>
            <a:lvl4pPr marL="1600200" indent="-228600">
              <a:buFontTx/>
              <a:buBlip>
                <a:blip r:embed="rId2"/>
              </a:buBlip>
              <a:defRPr sz="1600"/>
            </a:lvl4pPr>
            <a:lvl5pPr marL="2057400" indent="-228600">
              <a:buFontTx/>
              <a:buBlip>
                <a:blip r:embed="rId2"/>
              </a:buBlip>
              <a:defRPr sz="1600"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682950-E3FA-45F8-B566-D61396529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solidFill>
                  <a:srgbClr val="E87C0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14DCD7-4C4D-45F8-B43A-E23D74CEA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400"/>
            </a:lvl1pPr>
            <a:lvl2pPr marL="685800" indent="-228600">
              <a:buFontTx/>
              <a:buBlip>
                <a:blip r:embed="rId2"/>
              </a:buBlip>
              <a:defRPr sz="2000"/>
            </a:lvl2pPr>
            <a:lvl3pPr marL="1143000" indent="-228600">
              <a:buFontTx/>
              <a:buBlip>
                <a:blip r:embed="rId2"/>
              </a:buBlip>
              <a:defRPr sz="1800"/>
            </a:lvl3pPr>
            <a:lvl4pPr marL="1600200" indent="-228600">
              <a:buFontTx/>
              <a:buBlip>
                <a:blip r:embed="rId2"/>
              </a:buBlip>
              <a:defRPr sz="1600"/>
            </a:lvl4pPr>
            <a:lvl5pPr marL="2057400" indent="-228600">
              <a:buFontTx/>
              <a:buBlip>
                <a:blip r:embed="rId2"/>
              </a:buBlip>
              <a:defRPr sz="1600"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E7981D2-5BFE-46EF-96FD-D1FEC3E1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0910" y="6300078"/>
            <a:ext cx="4437184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E87C0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/>
              <a:t>Smart Aquário</a:t>
            </a:r>
            <a:endParaRPr lang="pt-BR" dirty="0"/>
          </a:p>
        </p:txBody>
      </p:sp>
      <p:sp>
        <p:nvSpPr>
          <p:cNvPr id="16" name="Espaço Reservado para Número de Slide 5">
            <a:extLst>
              <a:ext uri="{FF2B5EF4-FFF2-40B4-BE49-F238E27FC236}">
                <a16:creationId xmlns:a16="http://schemas.microsoft.com/office/drawing/2014/main" id="{36EC5793-4AB9-4E1B-B4FF-6609800D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52721C9E-ECAB-4CFA-B1C7-E153DCDFE6FF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181844B7-ACD4-4AA3-A1F4-611E926E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18" y="637067"/>
            <a:ext cx="11098994" cy="118425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>
                <a:solidFill>
                  <a:srgbClr val="6C8EFB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8" name="Espaço Reservado para Data 3">
            <a:extLst>
              <a:ext uri="{FF2B5EF4-FFF2-40B4-BE49-F238E27FC236}">
                <a16:creationId xmlns:a16="http://schemas.microsoft.com/office/drawing/2014/main" id="{1839C662-AACC-4F7C-A2FA-B83A53FB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00078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rgbClr val="E87C08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06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F8CEF010-13BE-4A6D-BB41-0BF7BFEB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00078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rgbClr val="E87C08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AB7F3E87-EC10-4A5D-AE27-4C3C16C1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0910" y="6300078"/>
            <a:ext cx="4437184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E87C0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/>
              <a:t>Smart Aquário</a:t>
            </a:r>
            <a:endParaRPr lang="pt-BR" dirty="0"/>
          </a:p>
        </p:txBody>
      </p:sp>
      <p:sp>
        <p:nvSpPr>
          <p:cNvPr id="12" name="Espaço Reservado para Número de Slide 5">
            <a:extLst>
              <a:ext uri="{FF2B5EF4-FFF2-40B4-BE49-F238E27FC236}">
                <a16:creationId xmlns:a16="http://schemas.microsoft.com/office/drawing/2014/main" id="{C5342244-272E-4027-8492-FAE76B06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52721C9E-ECAB-4CFA-B1C7-E153DCDFE6FF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825A4FB-6904-4BA5-AF89-F2E22EF9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18" y="637067"/>
            <a:ext cx="11517348" cy="118425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>
                <a:solidFill>
                  <a:srgbClr val="6C8EFB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2527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A9D6142E-D73F-45F2-ABD2-BCA8FF742F93}"/>
              </a:ext>
            </a:extLst>
          </p:cNvPr>
          <p:cNvSpPr txBox="1">
            <a:spLocks/>
          </p:cNvSpPr>
          <p:nvPr userDrawn="1"/>
        </p:nvSpPr>
        <p:spPr>
          <a:xfrm>
            <a:off x="11269395" y="787790"/>
            <a:ext cx="838800" cy="651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721C9E-ECAB-4CFA-B1C7-E153DCDFE6FF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34E097-9EF5-49FB-B6CA-4C98A4458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0"/>
            </a:lvl1pPr>
            <a:lvl2pPr>
              <a:defRPr sz="2000" b="0"/>
            </a:lvl2pPr>
            <a:lvl3pPr>
              <a:defRPr sz="1800" b="0"/>
            </a:lvl3pPr>
            <a:lvl4pPr>
              <a:defRPr sz="1600" b="0"/>
            </a:lvl4pPr>
            <a:lvl5pPr>
              <a:defRPr sz="16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6A7A4348-DD49-49D1-A8B0-34ADEC15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502" y="309489"/>
            <a:ext cx="3932237" cy="1260549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E87C08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5" name="Espaço Reservado para Texto 3">
            <a:extLst>
              <a:ext uri="{FF2B5EF4-FFF2-40B4-BE49-F238E27FC236}">
                <a16:creationId xmlns:a16="http://schemas.microsoft.com/office/drawing/2014/main" id="{14125CB0-8743-4AFC-B504-4476F75ED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2502" y="2057400"/>
            <a:ext cx="3932237" cy="4012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16" name="Espaço Reservado para Data 3">
            <a:extLst>
              <a:ext uri="{FF2B5EF4-FFF2-40B4-BE49-F238E27FC236}">
                <a16:creationId xmlns:a16="http://schemas.microsoft.com/office/drawing/2014/main" id="{1517CB09-6A6D-42C9-B83B-7540E7C8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2502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7" name="Espaço Reservado para Rodapé 4">
            <a:extLst>
              <a:ext uri="{FF2B5EF4-FFF2-40B4-BE49-F238E27FC236}">
                <a16:creationId xmlns:a16="http://schemas.microsoft.com/office/drawing/2014/main" id="{1ACEAC0B-E622-40B7-92CB-4F5495B5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0910" y="6300078"/>
            <a:ext cx="4437184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E87C0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/>
              <a:t>Smart Aquário</a:t>
            </a:r>
            <a:endParaRPr lang="pt-BR" dirty="0"/>
          </a:p>
        </p:txBody>
      </p:sp>
      <p:sp>
        <p:nvSpPr>
          <p:cNvPr id="18" name="Espaço Reservado para Número de Slide 5">
            <a:extLst>
              <a:ext uri="{FF2B5EF4-FFF2-40B4-BE49-F238E27FC236}">
                <a16:creationId xmlns:a16="http://schemas.microsoft.com/office/drawing/2014/main" id="{5D73A7AA-7B7E-4050-9984-04C9C3F3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52721C9E-ECAB-4CFA-B1C7-E153DCDFE6F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15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BB3AE34C-BE6C-461C-9DAB-492C815873EC}"/>
              </a:ext>
            </a:extLst>
          </p:cNvPr>
          <p:cNvSpPr txBox="1">
            <a:spLocks/>
          </p:cNvSpPr>
          <p:nvPr userDrawn="1"/>
        </p:nvSpPr>
        <p:spPr>
          <a:xfrm>
            <a:off x="11269395" y="787790"/>
            <a:ext cx="838800" cy="651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721C9E-ECAB-4CFA-B1C7-E153DCDFE6FF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CC7048-704F-4C69-A1DC-82FD22DBD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502" y="309489"/>
            <a:ext cx="3932237" cy="1260549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E87C08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7E190D-456E-4452-9115-ED23D96E5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87791"/>
            <a:ext cx="6527010" cy="52824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2D9F72-7AD0-4A55-BDEB-590FAAC6B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2502" y="2057400"/>
            <a:ext cx="3932237" cy="4012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6E39FD60-23F1-4E58-BE50-0C796EA9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2502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E7FB3C2C-D970-4362-ACE1-CC4495D9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0910" y="6300078"/>
            <a:ext cx="4437184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E87C0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/>
              <a:t>Smart Aquário</a:t>
            </a:r>
            <a:endParaRPr lang="pt-BR" dirty="0"/>
          </a:p>
        </p:txBody>
      </p:sp>
      <p:sp>
        <p:nvSpPr>
          <p:cNvPr id="12" name="Espaço Reservado para Número de Slide 5">
            <a:extLst>
              <a:ext uri="{FF2B5EF4-FFF2-40B4-BE49-F238E27FC236}">
                <a16:creationId xmlns:a16="http://schemas.microsoft.com/office/drawing/2014/main" id="{E90C0FC1-2F1F-4F92-891D-7DB434F4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52721C9E-ECAB-4CFA-B1C7-E153DCDFE6F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210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>
  <p:cSld name="1_Comparaçã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C08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E87C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000"/>
              <a:buFont typeface="Century Gothic"/>
              <a:buNone/>
              <a:defRPr sz="2000" b="1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800"/>
              <a:buFont typeface="Century Gothic"/>
              <a:buNone/>
              <a:defRPr sz="1800" b="1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None/>
              <a:defRPr sz="1600" b="1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None/>
              <a:defRPr sz="1600" b="1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800"/>
              <a:buFont typeface="Century Gothic"/>
              <a:buChar char="•"/>
              <a:defRPr sz="18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C08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E87C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000"/>
              <a:buFont typeface="Century Gothic"/>
              <a:buNone/>
              <a:defRPr sz="2000" b="1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800"/>
              <a:buFont typeface="Century Gothic"/>
              <a:buNone/>
              <a:defRPr sz="1800" b="1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None/>
              <a:defRPr sz="1600" b="1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None/>
              <a:defRPr sz="1600" b="1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800"/>
              <a:buFont typeface="Century Gothic"/>
              <a:buChar char="•"/>
              <a:defRPr sz="18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rgbClr val="4C515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1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E87C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/>
              <a:t>Smart Aquário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098994" cy="118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6C8EF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0007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E87C0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151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20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1"/>
        </a:buBlip>
        <a:defRPr sz="2800" kern="1200">
          <a:solidFill>
            <a:srgbClr val="4C5157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1"/>
        </a:buBlip>
        <a:defRPr sz="2400" kern="1200">
          <a:solidFill>
            <a:srgbClr val="4C5157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1"/>
        </a:buBlip>
        <a:defRPr sz="2000" kern="1200">
          <a:solidFill>
            <a:srgbClr val="4C5157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1"/>
        </a:buBlip>
        <a:defRPr sz="1800" kern="1200">
          <a:solidFill>
            <a:srgbClr val="4C5157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1"/>
        </a:buBlip>
        <a:defRPr sz="1800" kern="1200">
          <a:solidFill>
            <a:srgbClr val="4C5157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jpg"/><Relationship Id="rId10" Type="http://schemas.openxmlformats.org/officeDocument/2006/relationships/image" Target="../media/image21.png"/><Relationship Id="rId4" Type="http://schemas.openxmlformats.org/officeDocument/2006/relationships/image" Target="../media/image15.jp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ctrTitle"/>
          </p:nvPr>
        </p:nvSpPr>
        <p:spPr>
          <a:xfrm>
            <a:off x="3742006" y="2208629"/>
            <a:ext cx="8450100" cy="20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5400"/>
              <a:buFont typeface="Century Gothic"/>
              <a:buNone/>
            </a:pPr>
            <a:r>
              <a:rPr lang="pt-BR"/>
              <a:t>Smart Aquário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742006" y="4566999"/>
            <a:ext cx="8449994" cy="60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7C08"/>
              </a:buClr>
              <a:buSzPts val="2400"/>
              <a:buFont typeface="Century Gothic"/>
              <a:buNone/>
            </a:pPr>
            <a:r>
              <a:rPr lang="pt-BR" dirty="0"/>
              <a:t>TI0162 - INTERNET DAS COISAS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E0C5A63-CDAC-4894-A583-582124B16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Aquário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1D43D44-8987-4A0D-BE5A-D11F5ECEBB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err="1"/>
              <a:t>Subscribe</a:t>
            </a:r>
            <a:endParaRPr lang="pt-BR" dirty="0"/>
          </a:p>
          <a:p>
            <a:pPr lvl="1"/>
            <a:r>
              <a:rPr lang="pt-BR" sz="1600" dirty="0" err="1"/>
              <a:t>SmartAquario</a:t>
            </a:r>
            <a:r>
              <a:rPr lang="pt-BR" sz="1600" dirty="0"/>
              <a:t>-ID/conectar</a:t>
            </a:r>
          </a:p>
          <a:p>
            <a:pPr lvl="1"/>
            <a:r>
              <a:rPr lang="pt-BR" sz="1600" dirty="0" err="1"/>
              <a:t>SmartAquario</a:t>
            </a:r>
            <a:r>
              <a:rPr lang="pt-BR" sz="1600" dirty="0"/>
              <a:t>-ID/atuadores/bomba</a:t>
            </a:r>
          </a:p>
          <a:p>
            <a:pPr lvl="1"/>
            <a:r>
              <a:rPr lang="pt-BR" sz="1600" dirty="0" err="1"/>
              <a:t>SmartAquario</a:t>
            </a:r>
            <a:r>
              <a:rPr lang="pt-BR" sz="1600" dirty="0"/>
              <a:t>-ID/atuadores/</a:t>
            </a:r>
            <a:r>
              <a:rPr lang="pt-BR" sz="1600" dirty="0" err="1"/>
              <a:t>iluminacao</a:t>
            </a:r>
            <a:endParaRPr lang="pt-BR" sz="1600" dirty="0"/>
          </a:p>
          <a:p>
            <a:pPr lvl="1"/>
            <a:r>
              <a:rPr lang="pt-BR" sz="1600" dirty="0" err="1"/>
              <a:t>SmartAquario</a:t>
            </a:r>
            <a:r>
              <a:rPr lang="pt-BR" sz="1600" dirty="0"/>
              <a:t>-ID/atuadores/</a:t>
            </a:r>
            <a:r>
              <a:rPr lang="pt-BR" sz="1600" dirty="0" err="1"/>
              <a:t>alimentacao</a:t>
            </a:r>
            <a:endParaRPr lang="pt-BR" sz="1600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E9DDD78-06BE-41E8-B77C-BFF023B77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Aplicativo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F8412CE-FBD4-40B2-A66C-950EA0E79B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/>
              <a:t>Subscribe</a:t>
            </a:r>
            <a:endParaRPr lang="pt-BR" dirty="0"/>
          </a:p>
          <a:p>
            <a:pPr lvl="1"/>
            <a:r>
              <a:rPr lang="pt-BR" sz="1600" dirty="0"/>
              <a:t>App-ID/conectar/reposta</a:t>
            </a:r>
          </a:p>
          <a:p>
            <a:pPr lvl="1"/>
            <a:r>
              <a:rPr lang="pt-BR" sz="1600" dirty="0" err="1"/>
              <a:t>SmartAquario</a:t>
            </a:r>
            <a:r>
              <a:rPr lang="pt-BR" sz="1600" dirty="0"/>
              <a:t>-ID/sensores/temperatura</a:t>
            </a:r>
          </a:p>
          <a:p>
            <a:pPr lvl="1"/>
            <a:r>
              <a:rPr lang="pt-BR" sz="1600" dirty="0" err="1"/>
              <a:t>SmartAquario</a:t>
            </a:r>
            <a:r>
              <a:rPr lang="pt-BR" sz="1600" dirty="0"/>
              <a:t>-ID/sensores/</a:t>
            </a:r>
            <a:r>
              <a:rPr lang="pt-BR" sz="1600" dirty="0" err="1"/>
              <a:t>nivel</a:t>
            </a:r>
            <a:endParaRPr lang="pt-BR" sz="16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97CF77-CDE1-4120-AEB5-E6FE4E90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Smart Aquário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0CAF91-CB76-420C-A7F9-EC28C909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1C9E-ECAB-4CFA-B1C7-E153DCDFE6FF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35D8639-215A-4625-A9B7-EFFA937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</a:t>
            </a:r>
          </a:p>
        </p:txBody>
      </p:sp>
    </p:spTree>
    <p:extLst>
      <p:ext uri="{BB962C8B-B14F-4D97-AF65-F5344CB8AC3E}">
        <p14:creationId xmlns:p14="http://schemas.microsoft.com/office/powerpoint/2010/main" val="273859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D8F742F-6393-4CE2-B1B1-DA58100C7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sz="2000" dirty="0"/>
              <a:t>Um mercado crescente como o de aquário, nos faz pensar em perspectivas futuras, a fim de transformar o </a:t>
            </a:r>
            <a:r>
              <a:rPr lang="pt-BR" sz="2000" dirty="0" err="1"/>
              <a:t>Smart</a:t>
            </a:r>
            <a:r>
              <a:rPr lang="pt-BR" sz="2000" dirty="0"/>
              <a:t> Aquário em algo ainda mais complexo ao mesmo tempo que simples para quem utiliza. Melhorias podem e devem ser feitas como futuros passos, como por exemplo um novo alimentador com controle de diferentes tipos de rações para diferentes tipos de peixes, além de substituições de sensores a atuadores, por outros melhores e eficientes, abre-se um leque de possibilidades para levarmos o projeto a frente em busca de uma nova e inteligente solução para o mercado.</a:t>
            </a:r>
          </a:p>
          <a:p>
            <a:pPr algn="just"/>
            <a:r>
              <a:rPr lang="pt-BR" sz="2000" dirty="0">
                <a:solidFill>
                  <a:srgbClr val="E87C08"/>
                </a:solidFill>
              </a:rPr>
              <a:t>Próximos passos</a:t>
            </a:r>
            <a:r>
              <a:rPr lang="pt-BR" sz="1600" dirty="0">
                <a:solidFill>
                  <a:srgbClr val="E87C08"/>
                </a:solidFill>
              </a:rPr>
              <a:t> </a:t>
            </a:r>
          </a:p>
          <a:p>
            <a:pPr lvl="1" algn="just"/>
            <a:r>
              <a:rPr lang="pt-BR" sz="1400" dirty="0"/>
              <a:t>Melhorias no software e no hardware</a:t>
            </a:r>
          </a:p>
          <a:p>
            <a:pPr lvl="1" algn="just"/>
            <a:r>
              <a:rPr lang="pt-BR" sz="1400" dirty="0"/>
              <a:t>Inclusão de novos sensores e atuadores</a:t>
            </a:r>
          </a:p>
          <a:p>
            <a:pPr lvl="1" algn="just"/>
            <a:r>
              <a:rPr lang="pt-BR" sz="1400" dirty="0"/>
              <a:t>Melhorias no aplicativo</a:t>
            </a:r>
          </a:p>
          <a:p>
            <a:pPr lvl="1" algn="just"/>
            <a:r>
              <a:rPr lang="pt-BR" sz="1400" dirty="0"/>
              <a:t>Melhorias e incremento da estrutura 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</a:t>
            </a: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6C8EFB"/>
              </a:buClr>
              <a:buSzPts val="4000"/>
            </a:pPr>
            <a:r>
              <a:rPr lang="pt-BR" dirty="0"/>
              <a:t>Perspectivas futuras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81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>
            <a:spLocks noGrp="1"/>
          </p:cNvSpPr>
          <p:nvPr>
            <p:ph type="body" idx="1"/>
          </p:nvPr>
        </p:nvSpPr>
        <p:spPr>
          <a:xfrm>
            <a:off x="838198" y="1972491"/>
            <a:ext cx="10872000" cy="42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157"/>
              </a:buClr>
              <a:buSzPts val="2800"/>
              <a:buFont typeface="Century Gothic"/>
              <a:buNone/>
            </a:pPr>
            <a:r>
              <a:rPr lang="pt-BR" sz="2800" dirty="0">
                <a:solidFill>
                  <a:srgbClr val="E87C08"/>
                </a:solidFill>
              </a:rPr>
              <a:t>Integrantes:</a:t>
            </a:r>
            <a:endParaRPr dirty="0">
              <a:solidFill>
                <a:srgbClr val="E87C08"/>
              </a:solidFill>
            </a:endParaRPr>
          </a:p>
          <a:p>
            <a:pPr marL="53975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Char char="•"/>
            </a:pPr>
            <a:r>
              <a:rPr lang="pt-BR" sz="2400" dirty="0"/>
              <a:t>Daniel Araújo Chaves Souza</a:t>
            </a:r>
            <a:endParaRPr dirty="0"/>
          </a:p>
          <a:p>
            <a:pPr marL="53975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Char char="•"/>
            </a:pPr>
            <a:r>
              <a:rPr lang="pt-BR" sz="2400" dirty="0"/>
              <a:t>Everton Freitas da Silva</a:t>
            </a:r>
            <a:endParaRPr dirty="0"/>
          </a:p>
          <a:p>
            <a:pPr marL="53975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Char char="•"/>
            </a:pPr>
            <a:r>
              <a:rPr lang="pt-BR" sz="2400" dirty="0"/>
              <a:t>Guilherme Alves de Araújo</a:t>
            </a:r>
            <a:endParaRPr dirty="0"/>
          </a:p>
          <a:p>
            <a:pPr marL="53975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Char char="•"/>
            </a:pPr>
            <a:r>
              <a:rPr lang="pt-BR" sz="2400" dirty="0"/>
              <a:t>Magno Felipe Távora da Silva</a:t>
            </a:r>
          </a:p>
          <a:p>
            <a:pPr marL="53975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Char char="•"/>
            </a:pPr>
            <a:endParaRPr lang="pt-BR" sz="2400" dirty="0"/>
          </a:p>
          <a:p>
            <a:pPr marL="311150" lvl="1" indent="0" algn="r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4C5157"/>
              </a:buClr>
              <a:buSzPts val="2400"/>
              <a:buNone/>
            </a:pPr>
            <a:r>
              <a:rPr lang="pt-BR" sz="1600" i="1" dirty="0">
                <a:latin typeface="Bahnschrift SemiLight SemiConde" panose="020B0502040204020203" pitchFamily="34" charset="0"/>
              </a:rPr>
              <a:t>“Tentar não significa conseguir, mas certamente todos que conseguiram tentaram. “</a:t>
            </a:r>
            <a:endParaRPr sz="1600" i="1" dirty="0">
              <a:latin typeface="Bahnschrift SemiLight SemiConde" panose="020B0502040204020203" pitchFamily="34" charset="0"/>
            </a:endParaRPr>
          </a:p>
        </p:txBody>
      </p:sp>
      <p:sp>
        <p:nvSpPr>
          <p:cNvPr id="234" name="Google Shape;234;p27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1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 err="1"/>
              <a:t>Smart</a:t>
            </a:r>
            <a:r>
              <a:rPr lang="pt-BR" dirty="0"/>
              <a:t> Aquário</a:t>
            </a:r>
            <a:endParaRPr dirty="0"/>
          </a:p>
        </p:txBody>
      </p:sp>
      <p:sp>
        <p:nvSpPr>
          <p:cNvPr id="235" name="Google Shape;235;p27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456980" cy="118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400"/>
              <a:buFont typeface="Century Gothic"/>
              <a:buNone/>
            </a:pPr>
            <a:r>
              <a:rPr lang="pt-BR" sz="4400"/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CEC6405-8153-4F49-844C-757B6617D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just">
              <a:buNone/>
            </a:pPr>
            <a:r>
              <a:rPr lang="pt-BR" dirty="0"/>
              <a:t>Com o advento de tecnologias como o WiFi e a popularização de vários sensores, bem como o acesso à pequenos computadores (Microcontroladores embarcados) surgiu a oportunidade de monitorar praticamente de tudo, inclusive nossos pets. Pensando nessa ideia, surgiu o projeto de um </a:t>
            </a:r>
            <a:r>
              <a:rPr lang="pt-BR" b="1" dirty="0" err="1"/>
              <a:t>Smart</a:t>
            </a:r>
            <a:r>
              <a:rPr lang="pt-BR" b="1" dirty="0"/>
              <a:t> Aquário </a:t>
            </a:r>
            <a:r>
              <a:rPr lang="pt-BR" dirty="0"/>
              <a:t>. O </a:t>
            </a:r>
            <a:r>
              <a:rPr lang="pt-BR" dirty="0" err="1"/>
              <a:t>Smart</a:t>
            </a:r>
            <a:r>
              <a:rPr lang="pt-BR" dirty="0"/>
              <a:t> Aquário será capaz de automatizar grande parte dos cuidados que devem ser tomados para manter o bem-estar dos peixes tudo isso ao controle do usuário pelo seu próprio smartphone.</a:t>
            </a:r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</a:t>
            </a: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</a:pPr>
            <a:r>
              <a:rPr lang="pt-BR" dirty="0"/>
              <a:t>Descrição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D8F742F-6393-4CE2-B1B1-DA58100C7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sz="2200" dirty="0"/>
              <a:t>O </a:t>
            </a:r>
            <a:r>
              <a:rPr lang="pt-BR" sz="2200" dirty="0" err="1"/>
              <a:t>Smart</a:t>
            </a:r>
            <a:r>
              <a:rPr lang="pt-BR" sz="2200" dirty="0"/>
              <a:t> Aquário será capaz de automatizar grande parte dos cuidados que devem ser tomados para manter o bem-estar dos peixe tudo isso por um baixo custo.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pt-BR" dirty="0"/>
              <a:t>Alimentador Automático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pt-BR" dirty="0"/>
              <a:t>Monitoramento de Temperatura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pt-BR" dirty="0"/>
              <a:t>Monitoramento de Nível da Água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pt-BR" dirty="0"/>
              <a:t>Controle de Iluminação</a:t>
            </a:r>
          </a:p>
          <a:p>
            <a:endParaRPr lang="pt-BR" dirty="0"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</a:t>
            </a: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</a:pPr>
            <a:r>
              <a:rPr lang="pt-BR" dirty="0"/>
              <a:t>Diferencial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None/>
            </a:pPr>
            <a:r>
              <a:rPr lang="pt-BR"/>
              <a:t>Sensores</a:t>
            </a:r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1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</a:t>
            </a:r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718" cy="47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099100" cy="11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</a:pPr>
            <a:r>
              <a:rPr lang="pt-BR" dirty="0"/>
              <a:t>Materiais Utilizados</a:t>
            </a:r>
            <a:endParaRPr dirty="0"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/>
              <a:t>Atuadores</a:t>
            </a:r>
            <a:endParaRPr/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9250" y="2657372"/>
            <a:ext cx="2465800" cy="23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2657363"/>
            <a:ext cx="2364450" cy="2046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87450" y="2657371"/>
            <a:ext cx="2465800" cy="2465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05650" y="265736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30174" y="4586950"/>
            <a:ext cx="3094074" cy="19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None/>
            </a:pPr>
            <a:r>
              <a:rPr lang="pt-BR" dirty="0"/>
              <a:t>Controladores</a:t>
            </a:r>
            <a:endParaRPr dirty="0"/>
          </a:p>
        </p:txBody>
      </p:sp>
      <p:sp>
        <p:nvSpPr>
          <p:cNvPr id="100" name="Google Shape;100;p13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5</a:t>
            </a:fld>
            <a:endParaRPr dirty="0"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099100" cy="11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</a:pPr>
            <a:r>
              <a:rPr lang="pt-BR"/>
              <a:t>Materiais Utilizados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7199489" y="1716381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dirty="0"/>
              <a:t>Plataformas</a:t>
            </a:r>
            <a:endParaRPr dirty="0"/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57375"/>
            <a:ext cx="4290100" cy="28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4900" y="2657371"/>
            <a:ext cx="3834024" cy="229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Resultado de imagem para mosquitto mqtt">
            <a:extLst>
              <a:ext uri="{FF2B5EF4-FFF2-40B4-BE49-F238E27FC236}">
                <a16:creationId xmlns:a16="http://schemas.microsoft.com/office/drawing/2014/main" id="{2AE18B6A-2FB8-40A0-BB46-894CC0A218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20"/>
          <a:stretch/>
        </p:blipFill>
        <p:spPr bwMode="auto">
          <a:xfrm>
            <a:off x="8762602" y="2504963"/>
            <a:ext cx="2701146" cy="258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157"/>
              </a:buClr>
              <a:buSzPts val="2400"/>
              <a:buFont typeface="Century Gothic"/>
              <a:buNone/>
            </a:pPr>
            <a:r>
              <a:rPr lang="pt-BR" dirty="0"/>
              <a:t>Frameworks</a:t>
            </a:r>
            <a:endParaRPr dirty="0"/>
          </a:p>
        </p:txBody>
      </p:sp>
      <p:sp>
        <p:nvSpPr>
          <p:cNvPr id="112" name="Google Shape;112;p14"/>
          <p:cNvSpPr txBox="1">
            <a:spLocks noGrp="1"/>
          </p:cNvSpPr>
          <p:nvPr>
            <p:ph type="ftr" idx="11"/>
          </p:nvPr>
        </p:nvSpPr>
        <p:spPr>
          <a:xfrm>
            <a:off x="6700910" y="6300078"/>
            <a:ext cx="443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</a:t>
            </a: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11156848" y="6202251"/>
            <a:ext cx="613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253218" y="637067"/>
            <a:ext cx="11099100" cy="11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</a:pPr>
            <a:r>
              <a:rPr lang="pt-BR"/>
              <a:t>Materiais Utilizados</a:t>
            </a: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/>
              <a:t>Outros componentes</a:t>
            </a:r>
            <a:endParaRPr/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2149" y="2555700"/>
            <a:ext cx="1691010" cy="1675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9588" y="2742693"/>
            <a:ext cx="1530961" cy="1413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35259" y="4789172"/>
            <a:ext cx="1544790" cy="1675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34A36268-180C-4D52-980E-F18926B16B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03"/>
          <a:stretch/>
        </p:blipFill>
        <p:spPr bwMode="auto">
          <a:xfrm>
            <a:off x="1869541" y="2657363"/>
            <a:ext cx="1985874" cy="178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transistors">
            <a:extLst>
              <a:ext uri="{FF2B5EF4-FFF2-40B4-BE49-F238E27FC236}">
                <a16:creationId xmlns:a16="http://schemas.microsoft.com/office/drawing/2014/main" id="{8D92CCB9-DE7D-441A-8831-32407F6FC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954" y="5084641"/>
            <a:ext cx="1267955" cy="126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m relacionada">
            <a:extLst>
              <a:ext uri="{FF2B5EF4-FFF2-40B4-BE49-F238E27FC236}">
                <a16:creationId xmlns:a16="http://schemas.microsoft.com/office/drawing/2014/main" id="{C0AF3963-5904-4963-801F-32C5D248E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8" t="13235" r="538" b="4748"/>
          <a:stretch/>
        </p:blipFill>
        <p:spPr bwMode="auto">
          <a:xfrm>
            <a:off x="722771" y="4075289"/>
            <a:ext cx="4279414" cy="146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CAPACITOR DE POLIESTER PNG">
            <a:extLst>
              <a:ext uri="{FF2B5EF4-FFF2-40B4-BE49-F238E27FC236}">
                <a16:creationId xmlns:a16="http://schemas.microsoft.com/office/drawing/2014/main" id="{DF5311D8-8ACE-477D-A7D0-50ECFCF73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765" y="2994044"/>
            <a:ext cx="1209726" cy="12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LED PNG">
            <a:extLst>
              <a:ext uri="{FF2B5EF4-FFF2-40B4-BE49-F238E27FC236}">
                <a16:creationId xmlns:a16="http://schemas.microsoft.com/office/drawing/2014/main" id="{C0200090-32EC-440D-AE85-C120A20BB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089" y="2991261"/>
            <a:ext cx="1019531" cy="111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59B369E-32F7-4A66-9E5A-B9F46B5823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6058" y="4385517"/>
            <a:ext cx="1629664" cy="1629664"/>
          </a:xfrm>
          <a:prstGeom prst="rect">
            <a:avLst/>
          </a:prstGeom>
        </p:spPr>
      </p:pic>
      <p:pic>
        <p:nvPicPr>
          <p:cNvPr id="2" name="Picture 2" descr="Resultado de imagem para fonte colmeia 12v png">
            <a:extLst>
              <a:ext uri="{FF2B5EF4-FFF2-40B4-BE49-F238E27FC236}">
                <a16:creationId xmlns:a16="http://schemas.microsoft.com/office/drawing/2014/main" id="{5CD24B2E-58DA-4FBC-8D3D-C2247FD3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487" y="4746223"/>
            <a:ext cx="1832128" cy="183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D8F742F-6393-4CE2-B1B1-DA58100C7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sz="2200" dirty="0">
                <a:solidFill>
                  <a:srgbClr val="E87C08"/>
                </a:solidFill>
              </a:rPr>
              <a:t>Fase 1: </a:t>
            </a:r>
            <a:r>
              <a:rPr lang="pt-BR" sz="1600" dirty="0"/>
              <a:t>Escolha do projeto, sensores e atuadores. Plano de ação e divisão de atividades.</a:t>
            </a:r>
            <a:endParaRPr lang="pt-BR" sz="1600" dirty="0">
              <a:solidFill>
                <a:srgbClr val="E87C08"/>
              </a:solidFill>
            </a:endParaRPr>
          </a:p>
          <a:p>
            <a:pPr algn="just"/>
            <a:r>
              <a:rPr lang="pt-BR" sz="2200" dirty="0">
                <a:solidFill>
                  <a:srgbClr val="E87C08"/>
                </a:solidFill>
              </a:rPr>
              <a:t>Fase 2: </a:t>
            </a:r>
            <a:r>
              <a:rPr lang="pt-BR" sz="1600" dirty="0"/>
              <a:t>Arquitetura do projeto, testes iniciais nos componentes, montagem inicial da parte eletrônica, escolha do broker, simulação do esquema elétrico e inicio do desenvolvimento do firmware.</a:t>
            </a:r>
          </a:p>
          <a:p>
            <a:pPr algn="just"/>
            <a:r>
              <a:rPr lang="pt-BR" sz="2200" dirty="0">
                <a:solidFill>
                  <a:srgbClr val="E87C08"/>
                </a:solidFill>
              </a:rPr>
              <a:t>Fase 3: </a:t>
            </a:r>
            <a:r>
              <a:rPr lang="pt-BR" sz="1600" dirty="0"/>
              <a:t>Modelagem alimentador 3D,  testes de comunicação dos componentes eletrônicos com o firmware desenvolvido, desenvolvimento do aplicativo e testes de comunicação entre broker, aplicativo e componentes</a:t>
            </a:r>
            <a:r>
              <a:rPr lang="pt-BR" sz="2200" dirty="0">
                <a:solidFill>
                  <a:srgbClr val="E87C08"/>
                </a:solidFill>
              </a:rPr>
              <a:t>.</a:t>
            </a:r>
          </a:p>
          <a:p>
            <a:pPr algn="just"/>
            <a:r>
              <a:rPr lang="pt-BR" sz="2200" dirty="0">
                <a:solidFill>
                  <a:srgbClr val="E87C08"/>
                </a:solidFill>
              </a:rPr>
              <a:t>Fase 4: </a:t>
            </a:r>
            <a:r>
              <a:rPr lang="pt-BR" sz="1600" dirty="0"/>
              <a:t>Desenvolvimento do protótipo de suporte do hardware do aquário, montagem final da parte eletrônica, testes finais de comunicação entre a </a:t>
            </a:r>
            <a:r>
              <a:rPr lang="pt-BR" sz="1600" dirty="0" err="1"/>
              <a:t>Raspberry</a:t>
            </a:r>
            <a:r>
              <a:rPr lang="pt-BR" sz="1600" dirty="0"/>
              <a:t> </a:t>
            </a:r>
            <a:r>
              <a:rPr lang="pt-BR" sz="1600" dirty="0" err="1"/>
              <a:t>Pi</a:t>
            </a:r>
            <a:r>
              <a:rPr lang="pt-BR" sz="1600" dirty="0"/>
              <a:t> 3 e o aplicativo, finalização do </a:t>
            </a:r>
            <a:r>
              <a:rPr lang="pt-BR" sz="1600" dirty="0" err="1"/>
              <a:t>github</a:t>
            </a:r>
            <a:r>
              <a:rPr lang="pt-BR" sz="1600" dirty="0"/>
              <a:t> e da documentação do projeto. 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</a:t>
            </a: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</a:pPr>
            <a:r>
              <a:rPr lang="pt-BR" dirty="0"/>
              <a:t>Fases do projeto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52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EFB"/>
              </a:buClr>
              <a:buSzPts val="4000"/>
              <a:buFont typeface="Century Gothic"/>
              <a:buNone/>
            </a:pPr>
            <a:r>
              <a:rPr lang="pt-BR" dirty="0"/>
              <a:t>Arquitetura do projeto</a:t>
            </a:r>
            <a:endParaRPr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073C767-CCC8-4F14-9D9A-CFB15B88B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2502" y="1908544"/>
            <a:ext cx="3932237" cy="4012810"/>
          </a:xfrm>
        </p:spPr>
        <p:txBody>
          <a:bodyPr/>
          <a:lstStyle/>
          <a:p>
            <a:pPr algn="just"/>
            <a:r>
              <a:rPr lang="pt-BR" sz="1600" dirty="0"/>
              <a:t>O sistema será composto por uma placa de controle, acoplada ao aquário, que coleta os dados dos sensores, aciona os atuadores, quando necessário e faz a comunicação com o broker na nuvem. Esse broker é o </a:t>
            </a:r>
            <a:r>
              <a:rPr lang="pt-BR" sz="1600" dirty="0" err="1"/>
              <a:t>Mosquitto</a:t>
            </a:r>
            <a:r>
              <a:rPr lang="pt-BR" sz="1600" dirty="0"/>
              <a:t> Broker </a:t>
            </a:r>
            <a:r>
              <a:rPr lang="pt-BR" sz="1600" dirty="0" err="1"/>
              <a:t>Websocket</a:t>
            </a:r>
            <a:r>
              <a:rPr lang="pt-BR" sz="1600" dirty="0"/>
              <a:t> que utiliza o protocolo MQTT que estabelecer a comunicação entre o aplicativo e o controlador do aquário, a </a:t>
            </a:r>
            <a:r>
              <a:rPr lang="pt-BR" sz="1600" dirty="0" err="1"/>
              <a:t>Raspberry</a:t>
            </a:r>
            <a:r>
              <a:rPr lang="pt-BR" sz="1600" dirty="0"/>
              <a:t> </a:t>
            </a:r>
            <a:r>
              <a:rPr lang="pt-BR" sz="1600" dirty="0" err="1"/>
              <a:t>Pi</a:t>
            </a:r>
            <a:r>
              <a:rPr lang="pt-BR" sz="1600" dirty="0"/>
              <a:t> e nosso aplicativo. O broker </a:t>
            </a:r>
            <a:r>
              <a:rPr lang="pt-BR" sz="1600" dirty="0" err="1"/>
              <a:t>mosquitto</a:t>
            </a:r>
            <a:r>
              <a:rPr lang="pt-BR" sz="1600" dirty="0"/>
              <a:t> fica em uma máquina virtual criada no serviço EC2, da </a:t>
            </a:r>
            <a:r>
              <a:rPr lang="pt-BR" sz="1600" dirty="0" err="1"/>
              <a:t>Amazon</a:t>
            </a:r>
            <a:r>
              <a:rPr lang="pt-BR" sz="1600" dirty="0"/>
              <a:t> AWS onde utilizamos o Linux Ubuntu 16.04 LTS e dentro desse sistema é onde está no broker.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</a:t>
            </a:r>
            <a:endParaRPr dirty="0"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DDD573-EBE8-44B2-B2D5-04A782E58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799" y="0"/>
            <a:ext cx="6237767" cy="611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7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D8F742F-6393-4CE2-B1B1-DA58100C7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2000" dirty="0"/>
              <a:t>O projeto  </a:t>
            </a:r>
            <a:r>
              <a:rPr lang="pt-BR" sz="2000" dirty="0" err="1"/>
              <a:t>Smart</a:t>
            </a:r>
            <a:r>
              <a:rPr lang="pt-BR" sz="2000" dirty="0"/>
              <a:t> Aquário, utiliza vários sensores e atuadores, como </a:t>
            </a:r>
            <a:r>
              <a:rPr lang="pt-BR" sz="2000" dirty="0">
                <a:solidFill>
                  <a:srgbClr val="E87C08"/>
                </a:solidFill>
              </a:rPr>
              <a:t>sensor de temperatura ds18b20</a:t>
            </a:r>
            <a:r>
              <a:rPr lang="pt-BR" sz="2000" dirty="0"/>
              <a:t>, </a:t>
            </a:r>
            <a:r>
              <a:rPr lang="pt-BR" sz="2000" dirty="0">
                <a:solidFill>
                  <a:srgbClr val="E87C08"/>
                </a:solidFill>
              </a:rPr>
              <a:t>sensor de nível de água</a:t>
            </a:r>
            <a:r>
              <a:rPr lang="pt-BR" sz="2000" dirty="0"/>
              <a:t>, assim como atuadores como o </a:t>
            </a:r>
            <a:r>
              <a:rPr lang="pt-BR" sz="2000" dirty="0">
                <a:solidFill>
                  <a:srgbClr val="E87C08"/>
                </a:solidFill>
              </a:rPr>
              <a:t>relé que aciona a bomba de água</a:t>
            </a:r>
            <a:r>
              <a:rPr lang="pt-BR" sz="2000" dirty="0"/>
              <a:t>, o </a:t>
            </a:r>
            <a:r>
              <a:rPr lang="pt-BR" sz="2000" dirty="0">
                <a:solidFill>
                  <a:srgbClr val="E87C08"/>
                </a:solidFill>
              </a:rPr>
              <a:t>servo motor que controla o alimentador </a:t>
            </a:r>
            <a:r>
              <a:rPr lang="pt-BR" sz="2000" dirty="0"/>
              <a:t>e o </a:t>
            </a:r>
            <a:r>
              <a:rPr lang="pt-BR" sz="2000" dirty="0">
                <a:solidFill>
                  <a:srgbClr val="E87C08"/>
                </a:solidFill>
              </a:rPr>
              <a:t>controle de luminosidade controlado pelo usuário no aplicativo</a:t>
            </a:r>
            <a:r>
              <a:rPr lang="pt-BR" sz="2000" dirty="0"/>
              <a:t>, tudo isso utilizando uma </a:t>
            </a:r>
            <a:r>
              <a:rPr lang="pt-BR" sz="2000" dirty="0" err="1">
                <a:solidFill>
                  <a:srgbClr val="E87C08"/>
                </a:solidFill>
              </a:rPr>
              <a:t>RaspBerry</a:t>
            </a:r>
            <a:r>
              <a:rPr lang="pt-BR" sz="2000" dirty="0">
                <a:solidFill>
                  <a:srgbClr val="E87C08"/>
                </a:solidFill>
              </a:rPr>
              <a:t> PI 3 </a:t>
            </a:r>
            <a:r>
              <a:rPr lang="pt-BR" sz="2000" dirty="0"/>
              <a:t>dotado de um processador </a:t>
            </a:r>
            <a:r>
              <a:rPr lang="pt-BR" sz="2000" dirty="0" err="1"/>
              <a:t>Quad</a:t>
            </a:r>
            <a:r>
              <a:rPr lang="pt-BR" sz="2000" dirty="0"/>
              <a:t> Core 1.2GHz </a:t>
            </a:r>
            <a:r>
              <a:rPr lang="pt-BR" sz="2000" dirty="0" err="1"/>
              <a:t>Broadcom</a:t>
            </a:r>
            <a:r>
              <a:rPr lang="pt-BR" sz="2000" dirty="0"/>
              <a:t> BCM2837. Utilizamos os serviços da </a:t>
            </a:r>
            <a:r>
              <a:rPr lang="pt-BR" sz="2000" dirty="0" err="1">
                <a:solidFill>
                  <a:srgbClr val="E87C08"/>
                </a:solidFill>
              </a:rPr>
              <a:t>Amazon</a:t>
            </a:r>
            <a:r>
              <a:rPr lang="pt-BR" sz="2000" dirty="0">
                <a:solidFill>
                  <a:srgbClr val="E87C08"/>
                </a:solidFill>
              </a:rPr>
              <a:t> EC2 </a:t>
            </a:r>
            <a:r>
              <a:rPr lang="pt-BR" sz="2000" dirty="0"/>
              <a:t>para criação da </a:t>
            </a:r>
            <a:r>
              <a:rPr lang="pt-BR" sz="2000" dirty="0">
                <a:solidFill>
                  <a:srgbClr val="E87C08"/>
                </a:solidFill>
              </a:rPr>
              <a:t>Máquina Virtual </a:t>
            </a:r>
            <a:r>
              <a:rPr lang="pt-BR" sz="2000" dirty="0"/>
              <a:t>com o sistema Linux Ubuntu 16.04 LTS e </a:t>
            </a:r>
            <a:r>
              <a:rPr lang="pt-BR" sz="2000" dirty="0">
                <a:solidFill>
                  <a:srgbClr val="E87C08"/>
                </a:solidFill>
              </a:rPr>
              <a:t>o </a:t>
            </a:r>
            <a:r>
              <a:rPr lang="pt-BR" sz="2000" dirty="0" err="1">
                <a:solidFill>
                  <a:srgbClr val="E87C08"/>
                </a:solidFill>
              </a:rPr>
              <a:t>Mosquitto</a:t>
            </a:r>
            <a:r>
              <a:rPr lang="pt-BR" sz="2000" dirty="0">
                <a:solidFill>
                  <a:srgbClr val="E87C08"/>
                </a:solidFill>
              </a:rPr>
              <a:t> Broker </a:t>
            </a:r>
            <a:r>
              <a:rPr lang="pt-BR" sz="2000" dirty="0" err="1">
                <a:solidFill>
                  <a:srgbClr val="E87C08"/>
                </a:solidFill>
              </a:rPr>
              <a:t>Websocket</a:t>
            </a:r>
            <a:r>
              <a:rPr lang="pt-BR" sz="2000" dirty="0">
                <a:solidFill>
                  <a:srgbClr val="E87C08"/>
                </a:solidFill>
              </a:rPr>
              <a:t> </a:t>
            </a:r>
            <a:r>
              <a:rPr lang="pt-BR" sz="2000" dirty="0"/>
              <a:t>para comunicação entre o aplicativo e o controlador do aquário (</a:t>
            </a:r>
            <a:r>
              <a:rPr lang="pt-BR" sz="2000" dirty="0" err="1"/>
              <a:t>Raspberry</a:t>
            </a:r>
            <a:r>
              <a:rPr lang="pt-BR" sz="2000" dirty="0"/>
              <a:t> </a:t>
            </a:r>
            <a:r>
              <a:rPr lang="pt-BR" sz="2000" dirty="0" err="1"/>
              <a:t>Pi</a:t>
            </a:r>
            <a:r>
              <a:rPr lang="pt-BR" sz="2000" dirty="0"/>
              <a:t>).</a:t>
            </a:r>
          </a:p>
          <a:p>
            <a:endParaRPr lang="pt-BR" sz="2000" dirty="0"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Smart Aquário</a:t>
            </a: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6C8EFB"/>
              </a:buClr>
              <a:buSzPts val="4000"/>
            </a:pPr>
            <a:r>
              <a:rPr lang="pt-BR" dirty="0"/>
              <a:t>Como funciona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354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721</Words>
  <Application>Microsoft Office PowerPoint</Application>
  <PresentationFormat>Widescreen</PresentationFormat>
  <Paragraphs>77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Bahnschrift SemiLight SemiConde</vt:lpstr>
      <vt:lpstr>Calibri</vt:lpstr>
      <vt:lpstr>Century Gothic</vt:lpstr>
      <vt:lpstr>Wingdings</vt:lpstr>
      <vt:lpstr>Tema do Office</vt:lpstr>
      <vt:lpstr>Smart Aquário</vt:lpstr>
      <vt:lpstr>Descrição</vt:lpstr>
      <vt:lpstr>Diferencial</vt:lpstr>
      <vt:lpstr>Materiais Utilizados</vt:lpstr>
      <vt:lpstr>Materiais Utilizados</vt:lpstr>
      <vt:lpstr>Materiais Utilizados</vt:lpstr>
      <vt:lpstr>Fases do projeto</vt:lpstr>
      <vt:lpstr>Arquitetura do projeto</vt:lpstr>
      <vt:lpstr>Como funciona</vt:lpstr>
      <vt:lpstr>Tópicos</vt:lpstr>
      <vt:lpstr>Perspectivas futuras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Daniel Aaraújo Chaves Souza</cp:lastModifiedBy>
  <cp:revision>50</cp:revision>
  <dcterms:created xsi:type="dcterms:W3CDTF">2019-07-05T22:47:55Z</dcterms:created>
  <dcterms:modified xsi:type="dcterms:W3CDTF">2019-11-27T00:43:08Z</dcterms:modified>
</cp:coreProperties>
</file>