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 id="2147483769" r:id="rId5"/>
  </p:sldMasterIdLst>
  <p:notesMasterIdLst>
    <p:notesMasterId r:id="rId43"/>
  </p:notesMasterIdLst>
  <p:handoutMasterIdLst>
    <p:handoutMasterId r:id="rId44"/>
  </p:handoutMasterIdLst>
  <p:sldIdLst>
    <p:sldId id="280" r:id="rId6"/>
    <p:sldId id="262" r:id="rId7"/>
    <p:sldId id="264" r:id="rId8"/>
    <p:sldId id="302" r:id="rId9"/>
    <p:sldId id="297" r:id="rId10"/>
    <p:sldId id="265" r:id="rId11"/>
    <p:sldId id="303" r:id="rId12"/>
    <p:sldId id="266" r:id="rId13"/>
    <p:sldId id="304" r:id="rId14"/>
    <p:sldId id="305" r:id="rId15"/>
    <p:sldId id="306" r:id="rId16"/>
    <p:sldId id="307" r:id="rId17"/>
    <p:sldId id="308" r:id="rId18"/>
    <p:sldId id="309" r:id="rId19"/>
    <p:sldId id="310" r:id="rId20"/>
    <p:sldId id="311" r:id="rId21"/>
    <p:sldId id="312" r:id="rId22"/>
    <p:sldId id="313" r:id="rId23"/>
    <p:sldId id="281" r:id="rId24"/>
    <p:sldId id="275" r:id="rId25"/>
    <p:sldId id="276" r:id="rId26"/>
    <p:sldId id="277" r:id="rId27"/>
    <p:sldId id="279" r:id="rId28"/>
    <p:sldId id="295" r:id="rId29"/>
    <p:sldId id="282" r:id="rId30"/>
    <p:sldId id="283" r:id="rId31"/>
    <p:sldId id="284" r:id="rId32"/>
    <p:sldId id="285" r:id="rId33"/>
    <p:sldId id="296" r:id="rId34"/>
    <p:sldId id="286" r:id="rId35"/>
    <p:sldId id="287" r:id="rId36"/>
    <p:sldId id="289" r:id="rId37"/>
    <p:sldId id="290" r:id="rId38"/>
    <p:sldId id="291" r:id="rId39"/>
    <p:sldId id="292" r:id="rId40"/>
    <p:sldId id="294" r:id="rId41"/>
    <p:sldId id="314" r:id="rId42"/>
  </p:sldIdLst>
  <p:sldSz cx="12192000" cy="6858000"/>
  <p:notesSz cx="6881813" cy="92964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2" userDrawn="1">
          <p15:clr>
            <a:srgbClr val="A4A3A4"/>
          </p15:clr>
        </p15:guide>
        <p15:guide id="2" orient="horz" pos="499" userDrawn="1">
          <p15:clr>
            <a:srgbClr val="A4A3A4"/>
          </p15:clr>
        </p15:guide>
        <p15:guide id="3" pos="135" userDrawn="1">
          <p15:clr>
            <a:srgbClr val="A4A3A4"/>
          </p15:clr>
        </p15:guide>
        <p15:guide id="4" pos="7301" userDrawn="1">
          <p15:clr>
            <a:srgbClr val="A4A3A4"/>
          </p15:clr>
        </p15:guide>
        <p15:guide id="5" pos="7584" userDrawn="1">
          <p15:clr>
            <a:srgbClr val="A4A3A4"/>
          </p15:clr>
        </p15:guide>
        <p15:guide id="6" pos="297" userDrawn="1">
          <p15:clr>
            <a:srgbClr val="A4A3A4"/>
          </p15:clr>
        </p15:guide>
        <p15:guide id="7" pos="3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47"/>
    <a:srgbClr val="131946"/>
    <a:srgbClr val="0037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78" autoAdjust="0"/>
    <p:restoredTop sz="84799" autoAdjust="0"/>
  </p:normalViewPr>
  <p:slideViewPr>
    <p:cSldViewPr snapToGrid="0">
      <p:cViewPr varScale="1">
        <p:scale>
          <a:sx n="100" d="100"/>
          <a:sy n="100" d="100"/>
        </p:scale>
        <p:origin x="360" y="72"/>
      </p:cViewPr>
      <p:guideLst>
        <p:guide orient="horz" pos="592"/>
        <p:guide orient="horz" pos="499"/>
        <p:guide pos="135"/>
        <p:guide pos="7301"/>
        <p:guide pos="7584"/>
        <p:guide pos="297"/>
        <p:guide pos="36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4820"/>
          </a:xfrm>
          <a:prstGeom prst="rect">
            <a:avLst/>
          </a:prstGeom>
        </p:spPr>
        <p:txBody>
          <a:bodyPr vert="horz" lIns="92446" tIns="46223" rIns="92446" bIns="46223" rtlCol="0"/>
          <a:lstStyle>
            <a:lvl1pPr algn="r">
              <a:defRPr sz="1200"/>
            </a:lvl1pPr>
          </a:lstStyle>
          <a:p>
            <a:fld id="{694590E6-D361-F641-85CE-F1C6448BDAC4}" type="datetimeFigureOut">
              <a:rPr lang="en-US" smtClean="0"/>
              <a:t>11/30/2015</a:t>
            </a:fld>
            <a:endParaRPr lang="en-US"/>
          </a:p>
        </p:txBody>
      </p:sp>
      <p:sp>
        <p:nvSpPr>
          <p:cNvPr id="4" name="Footer Placeholder 3"/>
          <p:cNvSpPr>
            <a:spLocks noGrp="1"/>
          </p:cNvSpPr>
          <p:nvPr>
            <p:ph type="ftr" sz="quarter" idx="2"/>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4820"/>
          </a:xfrm>
          <a:prstGeom prst="rect">
            <a:avLst/>
          </a:prstGeom>
        </p:spPr>
        <p:txBody>
          <a:bodyPr vert="horz" lIns="92446" tIns="46223" rIns="92446" bIns="46223" rtlCol="0" anchor="b"/>
          <a:lstStyle>
            <a:lvl1pPr algn="r">
              <a:defRPr sz="1200"/>
            </a:lvl1pPr>
          </a:lstStyle>
          <a:p>
            <a:fld id="{BE17D8BA-517B-2B4F-B25E-EF531C4871F1}" type="slidenum">
              <a:rPr lang="en-US" smtClean="0"/>
              <a:t>‹#›</a:t>
            </a:fld>
            <a:endParaRPr lang="en-US"/>
          </a:p>
        </p:txBody>
      </p:sp>
    </p:spTree>
    <p:extLst>
      <p:ext uri="{BB962C8B-B14F-4D97-AF65-F5344CB8AC3E}">
        <p14:creationId xmlns:p14="http://schemas.microsoft.com/office/powerpoint/2010/main" val="238257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8290EE33-3557-421F-A965-3C8F50805FB4}" type="datetimeFigureOut">
              <a:rPr lang="en-US" smtClean="0"/>
              <a:pPr/>
              <a:t>11/30/2015</a:t>
            </a:fld>
            <a:endParaRPr lang="en-US"/>
          </a:p>
        </p:txBody>
      </p:sp>
      <p:sp>
        <p:nvSpPr>
          <p:cNvPr id="4" name="Slide Image Placeholder 3"/>
          <p:cNvSpPr>
            <a:spLocks noGrp="1" noRot="1" noChangeAspect="1"/>
          </p:cNvSpPr>
          <p:nvPr>
            <p:ph type="sldImg" idx="2"/>
          </p:nvPr>
        </p:nvSpPr>
        <p:spPr>
          <a:xfrm>
            <a:off x="342900" y="696913"/>
            <a:ext cx="61976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95E9975-1A4C-4DDB-9DE5-DC43A31C4051}" type="slidenum">
              <a:rPr lang="en-US" smtClean="0"/>
              <a:pPr/>
              <a:t>‹#›</a:t>
            </a:fld>
            <a:endParaRPr lang="en-US"/>
          </a:p>
        </p:txBody>
      </p:sp>
    </p:spTree>
    <p:extLst>
      <p:ext uri="{BB962C8B-B14F-4D97-AF65-F5344CB8AC3E}">
        <p14:creationId xmlns:p14="http://schemas.microsoft.com/office/powerpoint/2010/main" val="7963338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1</a:t>
            </a:fld>
            <a:endParaRPr lang="en-US"/>
          </a:p>
        </p:txBody>
      </p:sp>
    </p:spTree>
    <p:extLst>
      <p:ext uri="{BB962C8B-B14F-4D97-AF65-F5344CB8AC3E}">
        <p14:creationId xmlns:p14="http://schemas.microsoft.com/office/powerpoint/2010/main" val="3373335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10</a:t>
            </a:fld>
            <a:endParaRPr lang="en-US"/>
          </a:p>
        </p:txBody>
      </p:sp>
    </p:spTree>
    <p:extLst>
      <p:ext uri="{BB962C8B-B14F-4D97-AF65-F5344CB8AC3E}">
        <p14:creationId xmlns:p14="http://schemas.microsoft.com/office/powerpoint/2010/main" val="92055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Centroid example:</a:t>
            </a:r>
          </a:p>
          <a:p>
            <a:r>
              <a:rPr lang="en-US" dirty="0" smtClean="0"/>
              <a:t>2-d   three points in a cluster  (0,0), (1,2), (2,1)</a:t>
            </a:r>
          </a:p>
          <a:p>
            <a:r>
              <a:rPr lang="en-US" dirty="0" smtClean="0"/>
              <a:t>Average is (1,1) – Centroid </a:t>
            </a:r>
            <a:r>
              <a:rPr lang="en-US" smtClean="0"/>
              <a:t>(at</a:t>
            </a:r>
            <a:endParaRPr lang="en-US" dirty="0" smtClean="0"/>
          </a:p>
          <a:p>
            <a:endParaRPr lang="en-US" dirty="0" smtClean="0"/>
          </a:p>
          <a:p>
            <a:r>
              <a:rPr lang="en-US" dirty="0" smtClean="0"/>
              <a:t>Measure distance between a point (2,2)</a:t>
            </a:r>
            <a:r>
              <a:rPr lang="en-US" baseline="0" dirty="0" smtClean="0"/>
              <a:t> to the centroid (1,1) is </a:t>
            </a:r>
            <a:r>
              <a:rPr lang="en-US" baseline="0" dirty="0" err="1" smtClean="0"/>
              <a:t>sqrt</a:t>
            </a:r>
            <a:r>
              <a:rPr lang="en-US" baseline="0" dirty="0" smtClean="0"/>
              <a:t> (2)</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11</a:t>
            </a:fld>
            <a:endParaRPr lang="en-US"/>
          </a:p>
        </p:txBody>
      </p:sp>
    </p:spTree>
    <p:extLst>
      <p:ext uri="{BB962C8B-B14F-4D97-AF65-F5344CB8AC3E}">
        <p14:creationId xmlns:p14="http://schemas.microsoft.com/office/powerpoint/2010/main" val="1911759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average distance to centroid.  Two</a:t>
            </a:r>
            <a:r>
              <a:rPr lang="en-US" baseline="0" dirty="0" smtClean="0"/>
              <a:t> cluster with difference average distances.</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17</a:t>
            </a:fld>
            <a:endParaRPr lang="en-US"/>
          </a:p>
        </p:txBody>
      </p:sp>
    </p:spTree>
    <p:extLst>
      <p:ext uri="{BB962C8B-B14F-4D97-AF65-F5344CB8AC3E}">
        <p14:creationId xmlns:p14="http://schemas.microsoft.com/office/powerpoint/2010/main" val="111304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19</a:t>
            </a:fld>
            <a:endParaRPr lang="en-US"/>
          </a:p>
        </p:txBody>
      </p:sp>
    </p:spTree>
    <p:extLst>
      <p:ext uri="{BB962C8B-B14F-4D97-AF65-F5344CB8AC3E}">
        <p14:creationId xmlns:p14="http://schemas.microsoft.com/office/powerpoint/2010/main" val="3083191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smtClean="0"/>
              <a:t>K mean algorithm requires several passes.  If</a:t>
            </a:r>
            <a:r>
              <a:rPr lang="en-US" baseline="0" dirty="0" smtClean="0"/>
              <a:t> we are working with a large set of points and cannot hold the working data set in memory, we have to read data from hard disk several times.  BFR algorithm addresses this problem by processing the data in one pass and in chunks. It makes some assumption about the data points. </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20</a:t>
            </a:fld>
            <a:endParaRPr lang="en-US"/>
          </a:p>
        </p:txBody>
      </p:sp>
    </p:spTree>
    <p:extLst>
      <p:ext uri="{BB962C8B-B14F-4D97-AF65-F5344CB8AC3E}">
        <p14:creationId xmlns:p14="http://schemas.microsoft.com/office/powerpoint/2010/main" val="3872133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smtClean="0"/>
              <a:t>X</a:t>
            </a:r>
            <a:r>
              <a:rPr lang="en-US" baseline="0" dirty="0" smtClean="0"/>
              <a:t> is one of the dimensions of the data point. On the Y axis we have the frequency.  Sigma is the standard deviation. In the normal distribution most of the values of X are near its mean (which is zero in our example). Around 68% of the values are one standard deviation away from the mean.</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21</a:t>
            </a:fld>
            <a:endParaRPr lang="en-US"/>
          </a:p>
        </p:txBody>
      </p:sp>
    </p:spTree>
    <p:extLst>
      <p:ext uri="{BB962C8B-B14F-4D97-AF65-F5344CB8AC3E}">
        <p14:creationId xmlns:p14="http://schemas.microsoft.com/office/powerpoint/2010/main" val="4061764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smtClean="0"/>
              <a:t>Green ellipse represents cluster for points where standard deviation along x dimension is less compared to y dimension.  </a:t>
            </a:r>
          </a:p>
          <a:p>
            <a:r>
              <a:rPr lang="en-US" dirty="0" smtClean="0"/>
              <a:t>Pink</a:t>
            </a:r>
            <a:r>
              <a:rPr lang="en-US" baseline="0" dirty="0" smtClean="0"/>
              <a:t> ellipse </a:t>
            </a:r>
            <a:r>
              <a:rPr lang="en-US" dirty="0" smtClean="0"/>
              <a:t>represents cluster for points where standard deviation along y dimension is less compared to x dimension. </a:t>
            </a:r>
          </a:p>
          <a:p>
            <a:r>
              <a:rPr lang="en-US" dirty="0" smtClean="0"/>
              <a:t>Blue ellipse represents cluster for points</a:t>
            </a:r>
            <a:r>
              <a:rPr lang="en-US" baseline="0" dirty="0" smtClean="0"/>
              <a:t> where standard deviation is equal along both the dimensions.</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22</a:t>
            </a:fld>
            <a:endParaRPr lang="en-US"/>
          </a:p>
        </p:txBody>
      </p:sp>
    </p:spTree>
    <p:extLst>
      <p:ext uri="{BB962C8B-B14F-4D97-AF65-F5344CB8AC3E}">
        <p14:creationId xmlns:p14="http://schemas.microsoft.com/office/powerpoint/2010/main" val="3900452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23</a:t>
            </a:fld>
            <a:endParaRPr lang="en-US"/>
          </a:p>
        </p:txBody>
      </p:sp>
    </p:spTree>
    <p:extLst>
      <p:ext uri="{BB962C8B-B14F-4D97-AF65-F5344CB8AC3E}">
        <p14:creationId xmlns:p14="http://schemas.microsoft.com/office/powerpoint/2010/main" val="2671708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general, at any time</a:t>
            </a:r>
            <a:r>
              <a:rPr lang="en-US" baseline="0" dirty="0" smtClean="0"/>
              <a:t> of the processing there are three sets of points. </a:t>
            </a:r>
          </a:p>
          <a:p>
            <a:endParaRPr lang="en-US" baseline="0" dirty="0" smtClean="0"/>
          </a:p>
          <a:p>
            <a:r>
              <a:rPr lang="en-US" baseline="0" dirty="0" smtClean="0"/>
              <a:t>DS: points close enough to a centroid.  All points in a set are summarized.</a:t>
            </a:r>
          </a:p>
          <a:p>
            <a:endParaRPr lang="en-US" baseline="0" dirty="0" smtClean="0"/>
          </a:p>
          <a:p>
            <a:r>
              <a:rPr lang="en-US" baseline="0" dirty="0" smtClean="0"/>
              <a:t>CS: each group of points are summarized (separately)</a:t>
            </a:r>
          </a:p>
          <a:p>
            <a:endParaRPr lang="en-US" baseline="0" dirty="0" smtClean="0"/>
          </a:p>
          <a:p>
            <a:r>
              <a:rPr lang="en-US" baseline="0" dirty="0" smtClean="0"/>
              <a:t>At the very start we have k points each representing a centroid of a cluster.  </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25</a:t>
            </a:fld>
            <a:endParaRPr lang="en-US"/>
          </a:p>
        </p:txBody>
      </p:sp>
    </p:spTree>
    <p:extLst>
      <p:ext uri="{BB962C8B-B14F-4D97-AF65-F5344CB8AC3E}">
        <p14:creationId xmlns:p14="http://schemas.microsoft.com/office/powerpoint/2010/main" val="4158414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X_i</a:t>
            </a:r>
            <a:r>
              <a:rPr lang="en-US" dirty="0" smtClean="0"/>
              <a:t> – </a:t>
            </a:r>
            <a:r>
              <a:rPr lang="en-US" dirty="0" err="1" smtClean="0"/>
              <a:t>c_i</a:t>
            </a:r>
            <a:r>
              <a:rPr lang="en-US" dirty="0" smtClean="0"/>
              <a:t> = </a:t>
            </a:r>
            <a:r>
              <a:rPr lang="en-US" dirty="0" err="1" smtClean="0"/>
              <a:t>sigma_i</a:t>
            </a:r>
            <a:r>
              <a:rPr lang="en-US" baseline="0" dirty="0" smtClean="0"/>
              <a:t>  implies </a:t>
            </a:r>
            <a:r>
              <a:rPr lang="en-US" baseline="0" dirty="0" err="1" smtClean="0"/>
              <a:t>y_i</a:t>
            </a:r>
            <a:r>
              <a:rPr lang="en-US" baseline="0" dirty="0" smtClean="0"/>
              <a:t> = 1</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34</a:t>
            </a:fld>
            <a:endParaRPr lang="en-US"/>
          </a:p>
        </p:txBody>
      </p:sp>
    </p:spTree>
    <p:extLst>
      <p:ext uri="{BB962C8B-B14F-4D97-AF65-F5344CB8AC3E}">
        <p14:creationId xmlns:p14="http://schemas.microsoft.com/office/powerpoint/2010/main" val="1883157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42900" y="696913"/>
            <a:ext cx="6197600" cy="3486150"/>
          </a:xfrm>
          <a:ln/>
        </p:spPr>
      </p:sp>
      <p:sp>
        <p:nvSpPr>
          <p:cNvPr id="49155"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13760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smtClean="0"/>
              <a:t>The points could be representing</a:t>
            </a:r>
            <a:r>
              <a:rPr lang="en-US" baseline="0" dirty="0" smtClean="0"/>
              <a:t> anything. For example, a point could represent a document.</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3</a:t>
            </a:fld>
            <a:endParaRPr lang="en-US"/>
          </a:p>
        </p:txBody>
      </p:sp>
    </p:spTree>
    <p:extLst>
      <p:ext uri="{BB962C8B-B14F-4D97-AF65-F5344CB8AC3E}">
        <p14:creationId xmlns:p14="http://schemas.microsoft.com/office/powerpoint/2010/main" val="64349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cleanly separated. Overlap clusters.</a:t>
            </a:r>
            <a:r>
              <a:rPr lang="en-US" baseline="0" dirty="0" smtClean="0"/>
              <a:t> Hard to find boundaries</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4</a:t>
            </a:fld>
            <a:endParaRPr lang="en-US"/>
          </a:p>
        </p:txBody>
      </p:sp>
    </p:spTree>
    <p:extLst>
      <p:ext uri="{BB962C8B-B14F-4D97-AF65-F5344CB8AC3E}">
        <p14:creationId xmlns:p14="http://schemas.microsoft.com/office/powerpoint/2010/main" val="332399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notion of  closeness is not very clear in higher dimension.</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5</a:t>
            </a:fld>
            <a:endParaRPr lang="en-US"/>
          </a:p>
        </p:txBody>
      </p:sp>
    </p:spTree>
    <p:extLst>
      <p:ext uri="{BB962C8B-B14F-4D97-AF65-F5344CB8AC3E}">
        <p14:creationId xmlns:p14="http://schemas.microsoft.com/office/powerpoint/2010/main" val="1636140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popular</a:t>
            </a:r>
            <a:r>
              <a:rPr lang="en-US" baseline="0" dirty="0" smtClean="0"/>
              <a:t> measure is a generalization of distance in space  to higher dimensions.  </a:t>
            </a:r>
          </a:p>
          <a:p>
            <a:endParaRPr lang="en-US" baseline="0" dirty="0" smtClean="0"/>
          </a:p>
          <a:p>
            <a:r>
              <a:rPr lang="en-US" baseline="0" dirty="0" smtClean="0"/>
              <a:t>1-d  example distance between point with x1 = 3 and y1 = 5</a:t>
            </a:r>
          </a:p>
          <a:p>
            <a:endParaRPr lang="en-US" baseline="0" dirty="0" smtClean="0"/>
          </a:p>
          <a:p>
            <a:r>
              <a:rPr lang="en-US" baseline="0" dirty="0" smtClean="0"/>
              <a:t>2-d example distance between point x1=1, x2=2   and point y1=5, y2=5   </a:t>
            </a:r>
            <a:r>
              <a:rPr lang="en-US" baseline="0" dirty="0" err="1" smtClean="0"/>
              <a:t>sqrt</a:t>
            </a:r>
            <a:r>
              <a:rPr lang="en-US" baseline="0" dirty="0" smtClean="0"/>
              <a:t>((5-1)^2 + (5-2)^2)  = 5</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6</a:t>
            </a:fld>
            <a:endParaRPr lang="en-US"/>
          </a:p>
        </p:txBody>
      </p:sp>
    </p:spTree>
    <p:extLst>
      <p:ext uri="{BB962C8B-B14F-4D97-AF65-F5344CB8AC3E}">
        <p14:creationId xmlns:p14="http://schemas.microsoft.com/office/powerpoint/2010/main" val="227971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(0, 1, 0, 0,</a:t>
            </a:r>
            <a:r>
              <a:rPr lang="en-US" baseline="0" dirty="0" smtClean="0"/>
              <a:t> 1, 0, …)  </a:t>
            </a:r>
          </a:p>
          <a:p>
            <a:r>
              <a:rPr lang="en-US" baseline="0" dirty="0" smtClean="0"/>
              <a:t>Words in order:  what, the, of , number, network,  ….. </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7</a:t>
            </a:fld>
            <a:endParaRPr lang="en-US"/>
          </a:p>
        </p:txBody>
      </p:sp>
    </p:spTree>
    <p:extLst>
      <p:ext uri="{BB962C8B-B14F-4D97-AF65-F5344CB8AC3E}">
        <p14:creationId xmlns:p14="http://schemas.microsoft.com/office/powerpoint/2010/main" val="605877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Jaccard</a:t>
            </a:r>
            <a:r>
              <a:rPr lang="en-US" dirty="0" smtClean="0"/>
              <a:t> distance</a:t>
            </a:r>
            <a:r>
              <a:rPr lang="en-US" baseline="0" dirty="0" smtClean="0"/>
              <a:t> is zero when SIM(S,T) = 1. That is when the two documents are identical – they share all the points with each other.</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8</a:t>
            </a:fld>
            <a:endParaRPr lang="en-US"/>
          </a:p>
        </p:txBody>
      </p:sp>
    </p:spTree>
    <p:extLst>
      <p:ext uri="{BB962C8B-B14F-4D97-AF65-F5344CB8AC3E}">
        <p14:creationId xmlns:p14="http://schemas.microsoft.com/office/powerpoint/2010/main" val="1638774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detect plagiarism</a:t>
            </a:r>
            <a:endParaRPr lang="en-US" dirty="0"/>
          </a:p>
        </p:txBody>
      </p:sp>
      <p:sp>
        <p:nvSpPr>
          <p:cNvPr id="4" name="Slide Number Placeholder 3"/>
          <p:cNvSpPr>
            <a:spLocks noGrp="1"/>
          </p:cNvSpPr>
          <p:nvPr>
            <p:ph type="sldNum" sz="quarter" idx="10"/>
          </p:nvPr>
        </p:nvSpPr>
        <p:spPr/>
        <p:txBody>
          <a:bodyPr/>
          <a:lstStyle/>
          <a:p>
            <a:fld id="{695E9975-1A4C-4DDB-9DE5-DC43A31C4051}" type="slidenum">
              <a:rPr lang="en-US" smtClean="0"/>
              <a:pPr/>
              <a:t>9</a:t>
            </a:fld>
            <a:endParaRPr lang="en-US"/>
          </a:p>
        </p:txBody>
      </p:sp>
    </p:spTree>
    <p:extLst>
      <p:ext uri="{BB962C8B-B14F-4D97-AF65-F5344CB8AC3E}">
        <p14:creationId xmlns:p14="http://schemas.microsoft.com/office/powerpoint/2010/main" val="4744864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a:p>
        </p:txBody>
      </p:sp>
      <p:sp>
        <p:nvSpPr>
          <p:cNvPr id="14" name="Footer Placeholder 18"/>
          <p:cNvSpPr>
            <a:spLocks noGrp="1"/>
          </p:cNvSpPr>
          <p:nvPr>
            <p:ph type="ftr" sz="quarter" idx="11"/>
          </p:nvPr>
        </p:nvSpPr>
        <p:spPr>
          <a:xfrm>
            <a:off x="5839884" y="6408740"/>
            <a:ext cx="3134783" cy="365125"/>
          </a:xfrm>
          <a:prstGeom prst="rect">
            <a:avLst/>
          </a:prstGeom>
        </p:spPr>
        <p:txBody>
          <a:bodyPr/>
          <a:lstStyle>
            <a:lvl1pPr>
              <a:defRPr>
                <a:solidFill>
                  <a:schemeClr val="accent1">
                    <a:tint val="20000"/>
                  </a:schemeClr>
                </a:solidFill>
              </a:defRPr>
            </a:lvl1pPr>
            <a:extLst/>
          </a:lstStyle>
          <a:p>
            <a:endParaRPr lang="en-US" dirty="0"/>
          </a:p>
        </p:txBody>
      </p:sp>
      <p:sp>
        <p:nvSpPr>
          <p:cNvPr id="15" name="Slide Number Placeholder 26"/>
          <p:cNvSpPr>
            <a:spLocks noGrp="1"/>
          </p:cNvSpPr>
          <p:nvPr>
            <p:ph type="sldNum" sz="quarter" idx="12"/>
          </p:nvPr>
        </p:nvSpPr>
        <p:spPr/>
        <p:txBody>
          <a:bodyPr/>
          <a:lstStyle>
            <a:lvl1pPr>
              <a:defRPr smtClean="0">
                <a:solidFill>
                  <a:srgbClr val="FFFFFF"/>
                </a:solidFill>
              </a:defRPr>
            </a:lvl1pPr>
            <a:extLst/>
          </a:lstStyle>
          <a:p>
            <a:fld id="{C60132BE-3E2E-48B9-A359-1EF21F5C8B26}" type="slidenum">
              <a:rPr lang="en-US" smtClean="0"/>
              <a:pPr/>
              <a:t>‹#›</a:t>
            </a:fld>
            <a:endParaRPr lang="en-US"/>
          </a:p>
        </p:txBody>
      </p:sp>
      <p:sp>
        <p:nvSpPr>
          <p:cNvPr id="17" name="Subtitle 16"/>
          <p:cNvSpPr>
            <a:spLocks noGrp="1"/>
          </p:cNvSpPr>
          <p:nvPr>
            <p:ph type="subTitle" idx="1"/>
          </p:nvPr>
        </p:nvSpPr>
        <p:spPr>
          <a:xfrm>
            <a:off x="895456" y="2171064"/>
            <a:ext cx="10363200" cy="1199704"/>
          </a:xfrm>
        </p:spPr>
        <p:txBody>
          <a:bodyPr lIns="45720" rIns="45720"/>
          <a:lstStyle>
            <a:lvl1pPr marL="0" marR="64008" indent="0" algn="r">
              <a:buNone/>
              <a:defRPr sz="2400" baseline="0">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9" name="Title 8"/>
          <p:cNvSpPr>
            <a:spLocks noGrp="1"/>
          </p:cNvSpPr>
          <p:nvPr>
            <p:ph type="ctrTitle"/>
          </p:nvPr>
        </p:nvSpPr>
        <p:spPr>
          <a:xfrm>
            <a:off x="897176" y="342266"/>
            <a:ext cx="10363200" cy="1829761"/>
          </a:xfrm>
          <a:prstGeom prst="rect">
            <a:avLst/>
          </a:prstGeom>
        </p:spPr>
        <p:txBody>
          <a:bodyPr anchor="b">
            <a:normAutofit/>
          </a:bodyPr>
          <a:lstStyle>
            <a:lvl1pPr algn="r">
              <a:defRPr sz="4000" b="1">
                <a:solidFill>
                  <a:schemeClr val="bg1"/>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pic>
        <p:nvPicPr>
          <p:cNvPr id="2" name="Picture 1" descr="template-slide-1A.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528808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8964"/>
            <a:ext cx="10972800" cy="1143000"/>
          </a:xfrm>
          <a:prstGeom prst="rect">
            <a:avLst/>
          </a:prstGeom>
        </p:spPr>
        <p:txBody>
          <a:bodyPr/>
          <a:lstStyle>
            <a:extLs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609600" y="1481331"/>
            <a:ext cx="109728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8970433" y="6408740"/>
            <a:ext cx="2559051" cy="365125"/>
          </a:xfrm>
          <a:prstGeom prst="rect">
            <a:avLst/>
          </a:prstGeom>
        </p:spPr>
        <p:txBody>
          <a:bodyPr/>
          <a:lstStyle>
            <a:lvl1pPr>
              <a:defRPr/>
            </a:lvl1pPr>
          </a:lstStyle>
          <a:p>
            <a:fld id="{FA892D72-B1FC-1441-87AF-62F081871929}" type="datetime1">
              <a:rPr lang="en-US" smtClean="0"/>
              <a:t>11/30/2015</a:t>
            </a:fld>
            <a:endParaRPr lang="en-US"/>
          </a:p>
        </p:txBody>
      </p:sp>
      <p:sp>
        <p:nvSpPr>
          <p:cNvPr id="5" name="Footer Placeholder 21"/>
          <p:cNvSpPr>
            <a:spLocks noGrp="1"/>
          </p:cNvSpPr>
          <p:nvPr>
            <p:ph type="ftr" sz="quarter" idx="11"/>
          </p:nvPr>
        </p:nvSpPr>
        <p:spPr>
          <a:xfrm>
            <a:off x="5839884" y="6408740"/>
            <a:ext cx="3134783" cy="365125"/>
          </a:xfrm>
          <a:prstGeom prst="rect">
            <a:avLst/>
          </a:prstGeom>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C60132BE-3E2E-48B9-A359-1EF21F5C8B26}" type="slidenum">
              <a:rPr lang="en-US" smtClean="0"/>
              <a:pPr/>
              <a:t>‹#›</a:t>
            </a:fld>
            <a:endParaRPr lang="en-US"/>
          </a:p>
        </p:txBody>
      </p:sp>
    </p:spTree>
    <p:extLst>
      <p:ext uri="{BB962C8B-B14F-4D97-AF65-F5344CB8AC3E}">
        <p14:creationId xmlns:p14="http://schemas.microsoft.com/office/powerpoint/2010/main" val="356151988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2"/>
            <a:ext cx="2369960" cy="5592761"/>
          </a:xfrm>
          <a:prstGeom prst="rect">
            <a:avLst/>
          </a:prstGeo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8970433" y="6408740"/>
            <a:ext cx="2559051" cy="365125"/>
          </a:xfrm>
          <a:prstGeom prst="rect">
            <a:avLst/>
          </a:prstGeom>
        </p:spPr>
        <p:txBody>
          <a:bodyPr/>
          <a:lstStyle>
            <a:lvl1pPr>
              <a:defRPr/>
            </a:lvl1pPr>
          </a:lstStyle>
          <a:p>
            <a:fld id="{2B966D41-0588-B44C-9C0C-7810CC7A3B15}" type="datetime1">
              <a:rPr lang="en-US" smtClean="0"/>
              <a:t>11/30/2015</a:t>
            </a:fld>
            <a:endParaRPr lang="en-US"/>
          </a:p>
        </p:txBody>
      </p:sp>
      <p:sp>
        <p:nvSpPr>
          <p:cNvPr id="5" name="Footer Placeholder 21"/>
          <p:cNvSpPr>
            <a:spLocks noGrp="1"/>
          </p:cNvSpPr>
          <p:nvPr>
            <p:ph type="ftr" sz="quarter" idx="11"/>
          </p:nvPr>
        </p:nvSpPr>
        <p:spPr>
          <a:xfrm>
            <a:off x="5839884" y="6408740"/>
            <a:ext cx="3134783" cy="365125"/>
          </a:xfrm>
          <a:prstGeom prst="rect">
            <a:avLst/>
          </a:prstGeom>
        </p:spPr>
        <p:txBody>
          <a:bodyPr/>
          <a:lstStyle>
            <a:lvl1pPr>
              <a:defRPr/>
            </a:lvl1pPr>
          </a:lstStyle>
          <a:p>
            <a:endParaRPr lang="en-US"/>
          </a:p>
        </p:txBody>
      </p:sp>
      <p:sp>
        <p:nvSpPr>
          <p:cNvPr id="6" name="Slide Number Placeholder 17"/>
          <p:cNvSpPr>
            <a:spLocks noGrp="1"/>
          </p:cNvSpPr>
          <p:nvPr>
            <p:ph type="sldNum" sz="quarter" idx="12"/>
          </p:nvPr>
        </p:nvSpPr>
        <p:spPr/>
        <p:txBody>
          <a:bodyPr/>
          <a:lstStyle>
            <a:lvl1pPr>
              <a:defRPr/>
            </a:lvl1pPr>
          </a:lstStyle>
          <a:p>
            <a:fld id="{C60132BE-3E2E-48B9-A359-1EF21F5C8B26}" type="slidenum">
              <a:rPr lang="en-US" smtClean="0"/>
              <a:pPr/>
              <a:t>‹#›</a:t>
            </a:fld>
            <a:endParaRPr lang="en-US"/>
          </a:p>
        </p:txBody>
      </p:sp>
    </p:spTree>
    <p:extLst>
      <p:ext uri="{BB962C8B-B14F-4D97-AF65-F5344CB8AC3E}">
        <p14:creationId xmlns:p14="http://schemas.microsoft.com/office/powerpoint/2010/main" val="400234547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a:prstGeom prst="rect">
            <a:avLst/>
          </a:prstGeo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a:xfrm>
            <a:off x="609600" y="6583680"/>
            <a:ext cx="2844800" cy="274320"/>
          </a:xfrm>
          <a:prstGeom prst="rect">
            <a:avLst/>
          </a:prstGeom>
        </p:spPr>
        <p:txBody>
          <a:bodyPr/>
          <a:lstStyle/>
          <a:p>
            <a:fld id="{0DAE0ECA-AC6D-4B57-A8CE-0D40A92A373D}" type="datetime1">
              <a:rPr lang="en-US" smtClean="0"/>
              <a:t>11/30/2015</a:t>
            </a:fld>
            <a:endParaRPr lang="en-US"/>
          </a:p>
        </p:txBody>
      </p:sp>
      <p:sp>
        <p:nvSpPr>
          <p:cNvPr id="5" name="Footer Placeholder 4"/>
          <p:cNvSpPr>
            <a:spLocks noGrp="1"/>
          </p:cNvSpPr>
          <p:nvPr>
            <p:ph type="ftr" sz="quarter" idx="11"/>
          </p:nvPr>
        </p:nvSpPr>
        <p:spPr>
          <a:xfrm>
            <a:off x="3520796" y="6583680"/>
            <a:ext cx="7343625" cy="274320"/>
          </a:xfrm>
          <a:prstGeom prst="rect">
            <a:avLst/>
          </a:prstGeo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extLst>
      <p:ext uri="{BB962C8B-B14F-4D97-AF65-F5344CB8AC3E}">
        <p14:creationId xmlns:p14="http://schemas.microsoft.com/office/powerpoint/2010/main" val="68360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FC522A8-3B61-4F35-9883-D76A67E55D13}" type="datetime1">
              <a:rPr lang="en-US" smtClean="0">
                <a:solidFill>
                  <a:prstClr val="white">
                    <a:tint val="95000"/>
                  </a:prstClr>
                </a:solidFill>
              </a:rPr>
              <a:pPr/>
              <a:t>11/30/2015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r>
              <a:rPr lang="en-US" smtClean="0">
                <a:solidFill>
                  <a:prstClr val="white">
                    <a:tint val="95000"/>
                  </a:prstClr>
                </a:solidFill>
              </a:rPr>
              <a:t>J. Leskovec, A. Rajaraman, J. Ullman: Mining of Massive Datasets, http://www.mmds.org</a:t>
            </a:r>
            <a:endParaRPr lang="en-US" dirty="0">
              <a:solidFill>
                <a:prstClr val="white">
                  <a:tint val="95000"/>
                </a:prstClr>
              </a:solidFill>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solidFill>
                  <a:prstClr val="white">
                    <a:tint val="95000"/>
                  </a:prstClr>
                </a:solidFill>
              </a:rPr>
              <a:pPr/>
              <a:t>‹#›</a:t>
            </a:fld>
            <a:endParaRPr lang="en-US">
              <a:solidFill>
                <a:prstClr val="white">
                  <a:tint val="95000"/>
                </a:prstClr>
              </a:solidFill>
            </a:endParaRPr>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159114866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DAE0ECA-AC6D-4B57-A8CE-0D40A92A373D}" type="datetime1">
              <a:rPr lang="en-US" smtClean="0">
                <a:solidFill>
                  <a:prstClr val="black">
                    <a:tint val="95000"/>
                  </a:prstClr>
                </a:solidFill>
              </a:rPr>
              <a:pPr/>
              <a:t>11/30/2015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372432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2" name="Title 1"/>
          <p:cNvSpPr>
            <a:spLocks noGrp="1"/>
          </p:cNvSpPr>
          <p:nvPr>
            <p:ph type="title"/>
          </p:nvPr>
        </p:nvSpPr>
        <p:spPr>
          <a:xfrm>
            <a:off x="999744" y="914400"/>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987552" y="2743200"/>
            <a:ext cx="10696448"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BDDF21BB-293F-405C-8578-683E54877F20}" type="datetime1">
              <a:rPr lang="en-US" smtClean="0">
                <a:solidFill>
                  <a:prstClr val="white">
                    <a:tint val="95000"/>
                  </a:prstClr>
                </a:solidFill>
              </a:rPr>
              <a:pPr/>
              <a:t>11/30/2015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r>
              <a:rPr lang="en-US" smtClean="0">
                <a:solidFill>
                  <a:prstClr val="white">
                    <a:tint val="95000"/>
                  </a:prstClr>
                </a:solidFill>
              </a:rPr>
              <a:t>J. Leskovec, A. Rajaraman, J. Ullman: Mining of Massive Datasets, http://www.mmds.org</a:t>
            </a:r>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18887223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295400"/>
            <a:ext cx="53848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295400"/>
            <a:ext cx="53848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348752-9CC5-48A9-BEC9-1F3C1CF413E4}" type="datetime1">
              <a:rPr lang="en-US" smtClean="0">
                <a:solidFill>
                  <a:prstClr val="black">
                    <a:tint val="95000"/>
                  </a:prstClr>
                </a:solidFill>
              </a:rPr>
              <a:pPr/>
              <a:t>11/30/2015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95490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95401"/>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023338"/>
            <a:ext cx="5386917"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295401"/>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023338"/>
            <a:ext cx="5389033"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B29D67-6E56-4CF6-8222-9DC2D0BC8CC0}" type="datetime1">
              <a:rPr lang="en-US" smtClean="0">
                <a:solidFill>
                  <a:prstClr val="black">
                    <a:tint val="95000"/>
                  </a:prstClr>
                </a:solidFill>
              </a:rPr>
              <a:pPr/>
              <a:t>11/30/2015</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1480125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BFBA5A-BB70-4790-9738-9C58ACFAB389}" type="datetime1">
              <a:rPr lang="en-US" smtClean="0">
                <a:solidFill>
                  <a:prstClr val="black">
                    <a:tint val="95000"/>
                  </a:prstClr>
                </a:solidFill>
              </a:rPr>
              <a:pPr/>
              <a:t>11/30/2015</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271769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2447-3D18-42DF-AB4F-3B92F0EA35E8}" type="datetime1">
              <a:rPr lang="en-US" smtClean="0">
                <a:solidFill>
                  <a:prstClr val="black">
                    <a:tint val="95000"/>
                  </a:prstClr>
                </a:solidFill>
              </a:rPr>
              <a:pPr/>
              <a:t>11/30/2015</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49055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userDrawn="1">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Date Placeholder 24"/>
          <p:cNvSpPr>
            <a:spLocks noGrp="1"/>
          </p:cNvSpPr>
          <p:nvPr userDrawn="1">
            <p:ph type="dt" sz="half" idx="10"/>
          </p:nvPr>
        </p:nvSpPr>
        <p:spPr>
          <a:xfrm>
            <a:off x="8970433" y="6408740"/>
            <a:ext cx="2559051" cy="365125"/>
          </a:xfrm>
          <a:prstGeom prst="rect">
            <a:avLst/>
          </a:prstGeom>
        </p:spPr>
        <p:txBody>
          <a:bodyPr/>
          <a:lstStyle/>
          <a:p>
            <a:fld id="{83A7E0D3-D8D1-1547-9DC0-33F388A913E5}" type="datetime1">
              <a:rPr lang="en-US" smtClean="0"/>
              <a:t>11/30/2015</a:t>
            </a:fld>
            <a:endParaRPr lang="en-US"/>
          </a:p>
        </p:txBody>
      </p:sp>
      <p:sp>
        <p:nvSpPr>
          <p:cNvPr id="26" name="Slide Number Placeholder 25"/>
          <p:cNvSpPr>
            <a:spLocks noGrp="1"/>
          </p:cNvSpPr>
          <p:nvPr userDrawn="1">
            <p:ph type="sldNum" sz="quarter" idx="11"/>
          </p:nvPr>
        </p:nvSpPr>
        <p:spPr/>
        <p:txBody>
          <a:bodyPr/>
          <a:lstStyle/>
          <a:p>
            <a:fld id="{C60132BE-3E2E-48B9-A359-1EF21F5C8B26}" type="slidenum">
              <a:rPr lang="en-US" smtClean="0"/>
              <a:pPr/>
              <a:t>‹#›</a:t>
            </a:fld>
            <a:endParaRPr lang="en-US"/>
          </a:p>
        </p:txBody>
      </p:sp>
      <p:sp>
        <p:nvSpPr>
          <p:cNvPr id="27" name="Footer Placeholder 26"/>
          <p:cNvSpPr>
            <a:spLocks noGrp="1"/>
          </p:cNvSpPr>
          <p:nvPr userDrawn="1">
            <p:ph type="ftr" sz="quarter" idx="12"/>
          </p:nvPr>
        </p:nvSpPr>
        <p:spPr>
          <a:xfrm>
            <a:off x="5839884" y="6408740"/>
            <a:ext cx="3134783" cy="365125"/>
          </a:xfrm>
          <a:prstGeom prst="rect">
            <a:avLst/>
          </a:prstGeom>
        </p:spPr>
        <p:txBody>
          <a:bodyPr/>
          <a:lstStyle/>
          <a:p>
            <a:endParaRPr lang="en-US"/>
          </a:p>
        </p:txBody>
      </p:sp>
    </p:spTree>
    <p:extLst>
      <p:ext uri="{BB962C8B-B14F-4D97-AF65-F5344CB8AC3E}">
        <p14:creationId xmlns:p14="http://schemas.microsoft.com/office/powerpoint/2010/main" val="11988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5121C4-3FEF-4658-8EF0-2187CCB9761B}" type="datetime1">
              <a:rPr lang="en-US" smtClean="0">
                <a:solidFill>
                  <a:prstClr val="black">
                    <a:tint val="95000"/>
                  </a:prstClr>
                </a:solidFill>
              </a:rPr>
              <a:pPr/>
              <a:t>11/30/2015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343287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982D7FB6-AB3E-4073-8B70-8B08061EA4C6}" type="datetime1">
              <a:rPr lang="en-US" smtClean="0">
                <a:solidFill>
                  <a:prstClr val="black">
                    <a:tint val="95000"/>
                  </a:prstClr>
                </a:solidFill>
              </a:rPr>
              <a:pPr/>
              <a:t>11/30/2015</a:t>
            </a:fld>
            <a:endParaRPr lang="en-US">
              <a:solidFill>
                <a:prstClr val="black">
                  <a:tint val="95000"/>
                </a:prstClr>
              </a:solidFill>
            </a:endParaRPr>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US" smtClean="0">
                <a:solidFill>
                  <a:prstClr val="white">
                    <a:shade val="50000"/>
                  </a:prstClr>
                </a:solidFill>
              </a:rPr>
              <a:t>J. Leskovec, A. Rajaraman, J. Ullman: Mining of Massive Datasets, http://www.mmds.org</a:t>
            </a:r>
            <a:endParaRPr lang="en-US">
              <a:solidFill>
                <a:prstClr val="white">
                  <a:shade val="50000"/>
                </a:prstClr>
              </a:solidFill>
            </a:endParaRPr>
          </a:p>
        </p:txBody>
      </p:sp>
      <p:sp>
        <p:nvSpPr>
          <p:cNvPr id="7" name="Slide Number Placeholder 6"/>
          <p:cNvSpPr>
            <a:spLocks noGrp="1"/>
          </p:cNvSpPr>
          <p:nvPr>
            <p:ph type="sldNum" sz="quarter" idx="12"/>
          </p:nvPr>
        </p:nvSpPr>
        <p:spPr>
          <a:xfrm>
            <a:off x="11119104" y="1170432"/>
            <a:ext cx="978485" cy="201168"/>
          </a:xfrm>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38214645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EF7A4D-2E34-40E4-899E-18D43609B456}" type="datetime1">
              <a:rPr lang="en-US" smtClean="0">
                <a:solidFill>
                  <a:prstClr val="black">
                    <a:tint val="95000"/>
                  </a:prstClr>
                </a:solidFill>
              </a:rPr>
              <a:pPr/>
              <a:t>11/30/2015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220640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5B215C-E023-4D12-BA1D-E4C0530F7691}" type="datetime1">
              <a:rPr lang="en-US" smtClean="0">
                <a:solidFill>
                  <a:prstClr val="black">
                    <a:tint val="95000"/>
                  </a:prstClr>
                </a:solidFill>
              </a:rPr>
              <a:pPr/>
              <a:t>11/30/2015</a:t>
            </a:fld>
            <a:endParaRPr lang="en-US">
              <a:solidFill>
                <a:prstClr val="black">
                  <a:tint val="95000"/>
                </a:prstClr>
              </a:solidFill>
            </a:endParaRPr>
          </a:p>
        </p:txBody>
      </p:sp>
      <p:sp>
        <p:nvSpPr>
          <p:cNvPr id="5" name="Footer Placeholder 4"/>
          <p:cNvSpPr>
            <a:spLocks noGrp="1"/>
          </p:cNvSpPr>
          <p:nvPr>
            <p:ph type="ftr" sz="quarter" idx="11"/>
          </p:nvPr>
        </p:nvSpPr>
        <p:spPr>
          <a:xfrm>
            <a:off x="3520796" y="6377460"/>
            <a:ext cx="5115205" cy="365125"/>
          </a:xfrm>
        </p:spPr>
        <p:txBody>
          <a:body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890529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1096896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610560" y="1604330"/>
            <a:ext cx="539136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86240" y="1604330"/>
            <a:ext cx="5393280" cy="4524955"/>
          </a:xfrm>
        </p:spPr>
        <p:txBody>
          <a:bodyPr rIns="82945" bIns="41473"/>
          <a:lstStyle/>
          <a:p>
            <a:endParaRPr lang="en-US"/>
          </a:p>
        </p:txBody>
      </p:sp>
      <p:sp>
        <p:nvSpPr>
          <p:cNvPr id="5" name="Date Placeholder 4"/>
          <p:cNvSpPr>
            <a:spLocks noGrp="1"/>
          </p:cNvSpPr>
          <p:nvPr>
            <p:ph type="dt" idx="10"/>
          </p:nvPr>
        </p:nvSpPr>
        <p:spPr>
          <a:xfrm>
            <a:off x="610560" y="6247376"/>
            <a:ext cx="2835840" cy="472370"/>
          </a:xfrm>
        </p:spPr>
        <p:txBody>
          <a:bodyPr tIns="41473"/>
          <a:lstStyle>
            <a:lvl1pPr>
              <a:defRPr/>
            </a:lvl1pPr>
          </a:lstStyle>
          <a:p>
            <a:fld id="{AD5A4A11-037A-400A-9873-F88BE8032DFA}" type="datetime1">
              <a:rPr lang="en-US" smtClean="0">
                <a:solidFill>
                  <a:prstClr val="black">
                    <a:tint val="95000"/>
                  </a:prstClr>
                </a:solidFill>
              </a:rPr>
              <a:pPr/>
              <a:t>11/30/2015</a:t>
            </a:fld>
            <a:endParaRPr lang="en-GB">
              <a:solidFill>
                <a:prstClr val="black">
                  <a:tint val="95000"/>
                </a:prstClr>
              </a:solidFill>
            </a:endParaRPr>
          </a:p>
        </p:txBody>
      </p:sp>
      <p:sp>
        <p:nvSpPr>
          <p:cNvPr id="6" name="Footer Placeholder 5"/>
          <p:cNvSpPr>
            <a:spLocks noGrp="1"/>
          </p:cNvSpPr>
          <p:nvPr>
            <p:ph type="ftr" idx="11"/>
          </p:nvPr>
        </p:nvSpPr>
        <p:spPr>
          <a:xfrm>
            <a:off x="4168320" y="6247376"/>
            <a:ext cx="3863040" cy="472370"/>
          </a:xfrm>
        </p:spPr>
        <p:txBody>
          <a:bodyPr tIns="41473"/>
          <a:lstStyle>
            <a:lvl1pPr>
              <a:defRPr/>
            </a:lvl1pPr>
          </a:lstStyle>
          <a:p>
            <a:r>
              <a:rPr lang="en-US" smtClean="0">
                <a:solidFill>
                  <a:prstClr val="black">
                    <a:tint val="95000"/>
                  </a:prstClr>
                </a:solidFill>
              </a:rPr>
              <a:t>J. Leskovec, A. Rajaraman, J. Ullman: Mining of Massive Datasets, http://www.mmds.org</a:t>
            </a:r>
            <a:endParaRPr lang="en-GB">
              <a:solidFill>
                <a:prstClr val="black">
                  <a:tint val="95000"/>
                </a:prstClr>
              </a:solidFill>
            </a:endParaRPr>
          </a:p>
        </p:txBody>
      </p:sp>
      <p:sp>
        <p:nvSpPr>
          <p:cNvPr id="7" name="Slide Number Placeholder 6"/>
          <p:cNvSpPr>
            <a:spLocks noGrp="1"/>
          </p:cNvSpPr>
          <p:nvPr>
            <p:ph type="sldNum" idx="12"/>
          </p:nvPr>
        </p:nvSpPr>
        <p:spPr>
          <a:xfrm>
            <a:off x="8739840" y="6247376"/>
            <a:ext cx="2837760" cy="472370"/>
          </a:xfrm>
        </p:spPr>
        <p:txBody>
          <a:bodyPr lIns="82945" tIns="41473" rIns="82945"/>
          <a:lstStyle>
            <a:lvl1pPr>
              <a:defRPr/>
            </a:lvl1pPr>
          </a:lstStyle>
          <a:p>
            <a:fld id="{10066599-523B-4641-9CCC-17D83CD935ED}" type="slidenum">
              <a:rPr lang="en-GB">
                <a:solidFill>
                  <a:prstClr val="black">
                    <a:tint val="95000"/>
                  </a:prstClr>
                </a:solidFill>
              </a:rPr>
              <a:pPr/>
              <a:t>‹#›</a:t>
            </a:fld>
            <a:endParaRPr lang="en-GB">
              <a:solidFill>
                <a:prstClr val="black">
                  <a:tint val="95000"/>
                </a:prstClr>
              </a:solidFill>
            </a:endParaRPr>
          </a:p>
        </p:txBody>
      </p:sp>
    </p:spTree>
    <p:extLst>
      <p:ext uri="{BB962C8B-B14F-4D97-AF65-F5344CB8AC3E}">
        <p14:creationId xmlns:p14="http://schemas.microsoft.com/office/powerpoint/2010/main" val="1292044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D3CDE660-6CC4-40BF-8627-48442EE38211}" type="datetime1">
              <a:rPr lang="en-US" smtClean="0">
                <a:solidFill>
                  <a:prstClr val="black">
                    <a:tint val="95000"/>
                  </a:prstClr>
                </a:solidFill>
              </a:rPr>
              <a:pPr/>
              <a:t>11/30/2015</a:t>
            </a:fld>
            <a:endParaRPr lang="en-US">
              <a:solidFill>
                <a:prstClr val="black">
                  <a:tint val="95000"/>
                </a:prstClr>
              </a:solidFill>
            </a:endParaRP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smtClean="0">
                <a:solidFill>
                  <a:prstClr val="black">
                    <a:tint val="95000"/>
                  </a:prstClr>
                </a:solidFill>
              </a:rPr>
              <a:t>J. Leskovec, A. Rajaraman, J. Ullman: Mining of Massive Datasets, http://www.mmds.org</a:t>
            </a:r>
            <a:endParaRPr lang="en-US">
              <a:solidFill>
                <a:prstClr val="black">
                  <a:tint val="95000"/>
                </a:prstClr>
              </a:solidFill>
            </a:endParaRP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39826768-8FCE-4417-A22B-1D26CD2A846A}" type="slidenum">
              <a:rPr lang="en-US">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6273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3"/>
          <p:cNvSpPr/>
          <p:nvPr/>
        </p:nvSpPr>
        <p:spPr>
          <a:xfrm>
            <a:off x="4849284" y="3005139"/>
            <a:ext cx="243416" cy="228600"/>
          </a:xfrm>
          <a:prstGeom prst="chevron">
            <a:avLst>
              <a:gd name="adj" fmla="val 50000"/>
            </a:avLst>
          </a:prstGeom>
          <a:solidFill>
            <a:srgbClr val="001F47"/>
          </a:soli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a:p>
        </p:txBody>
      </p:sp>
      <p:sp>
        <p:nvSpPr>
          <p:cNvPr id="5" name="Chevron 4"/>
          <p:cNvSpPr/>
          <p:nvPr/>
        </p:nvSpPr>
        <p:spPr>
          <a:xfrm>
            <a:off x="4599518" y="3005139"/>
            <a:ext cx="245533" cy="228600"/>
          </a:xfrm>
          <a:prstGeom prst="chevron">
            <a:avLst>
              <a:gd name="adj" fmla="val 50000"/>
            </a:avLst>
          </a:prstGeom>
          <a:solidFill>
            <a:srgbClr val="001F47"/>
          </a:soli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a:p>
        </p:txBody>
      </p:sp>
      <p:sp>
        <p:nvSpPr>
          <p:cNvPr id="2" name="Title 1"/>
          <p:cNvSpPr>
            <a:spLocks noGrp="1"/>
          </p:cNvSpPr>
          <p:nvPr>
            <p:ph type="title"/>
          </p:nvPr>
        </p:nvSpPr>
        <p:spPr>
          <a:xfrm>
            <a:off x="963168" y="1059712"/>
            <a:ext cx="10363200" cy="1828800"/>
          </a:xfrm>
          <a:prstGeom prst="rect">
            <a:avLst/>
          </a:prstGeom>
        </p:spPr>
        <p:txBody>
          <a:bodyPr anchor="b">
            <a:normAutofit/>
          </a:bodyPr>
          <a:lstStyle>
            <a:lvl1pPr algn="r">
              <a:buNone/>
              <a:defRPr sz="40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4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8970433" y="6408740"/>
            <a:ext cx="2559051" cy="365125"/>
          </a:xfrm>
          <a:prstGeom prst="rect">
            <a:avLst/>
          </a:prstGeom>
        </p:spPr>
        <p:txBody>
          <a:bodyPr/>
          <a:lstStyle>
            <a:lvl1pPr>
              <a:defRPr/>
            </a:lvl1pPr>
            <a:extLst/>
          </a:lstStyle>
          <a:p>
            <a:fld id="{7A8399EC-431D-554A-AC28-1921BB1A73E9}" type="datetime1">
              <a:rPr lang="en-US" smtClean="0"/>
              <a:t>11/30/2015</a:t>
            </a:fld>
            <a:endParaRPr lang="en-US"/>
          </a:p>
        </p:txBody>
      </p:sp>
      <p:sp>
        <p:nvSpPr>
          <p:cNvPr id="7" name="Footer Placeholder 4"/>
          <p:cNvSpPr>
            <a:spLocks noGrp="1"/>
          </p:cNvSpPr>
          <p:nvPr>
            <p:ph type="ftr" sz="quarter" idx="11"/>
          </p:nvPr>
        </p:nvSpPr>
        <p:spPr>
          <a:xfrm>
            <a:off x="5839884" y="6408740"/>
            <a:ext cx="3134783" cy="365125"/>
          </a:xfrm>
          <a:prstGeom prst="rect">
            <a:avLst/>
          </a:prstGeom>
        </p:spPr>
        <p:txBody>
          <a:bodyPr/>
          <a:lstStyle>
            <a:lvl1pPr>
              <a:defRPr/>
            </a:lvl1pPr>
            <a:extLst/>
          </a:lstStyle>
          <a:p>
            <a:endParaRPr lang="en-US"/>
          </a:p>
        </p:txBody>
      </p:sp>
      <p:sp>
        <p:nvSpPr>
          <p:cNvPr id="8" name="Slide Number Placeholder 5"/>
          <p:cNvSpPr>
            <a:spLocks noGrp="1"/>
          </p:cNvSpPr>
          <p:nvPr>
            <p:ph type="sldNum" sz="quarter" idx="12"/>
          </p:nvPr>
        </p:nvSpPr>
        <p:spPr/>
        <p:txBody>
          <a:bodyPr/>
          <a:lstStyle>
            <a:lvl1pPr>
              <a:defRPr/>
            </a:lvl1pPr>
            <a:extLst/>
          </a:lstStyle>
          <a:p>
            <a:fld id="{C60132BE-3E2E-48B9-A359-1EF21F5C8B26}" type="slidenum">
              <a:rPr lang="en-US" smtClean="0"/>
              <a:pPr/>
              <a:t>‹#›</a:t>
            </a:fld>
            <a:endParaRPr lang="en-US"/>
          </a:p>
        </p:txBody>
      </p:sp>
      <p:sp>
        <p:nvSpPr>
          <p:cNvPr id="22" name="TextBox 21"/>
          <p:cNvSpPr txBox="1"/>
          <p:nvPr userDrawn="1"/>
        </p:nvSpPr>
        <p:spPr>
          <a:xfrm>
            <a:off x="0" y="6477000"/>
            <a:ext cx="2641600" cy="261610"/>
          </a:xfrm>
          <a:prstGeom prst="rect">
            <a:avLst/>
          </a:prstGeom>
          <a:noFill/>
          <a:ln>
            <a:noFill/>
          </a:ln>
        </p:spPr>
        <p:txBody>
          <a:bodyPr wrap="square" rtlCol="0">
            <a:spAutoFit/>
          </a:bodyPr>
          <a:lstStyle/>
          <a:p>
            <a:pPr algn="ctr"/>
            <a:r>
              <a:rPr lang="en-US" sz="1100" dirty="0" smtClean="0">
                <a:solidFill>
                  <a:schemeClr val="bg1"/>
                </a:solidFill>
                <a:latin typeface="Arial" pitchFamily="34" charset="0"/>
                <a:cs typeface="Arial" pitchFamily="34" charset="0"/>
              </a:rPr>
              <a:t>COLLEGE OF SCIENCES</a:t>
            </a:r>
            <a:endParaRPr lang="en-US" sz="11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805195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5951" y="842964"/>
            <a:ext cx="5384800" cy="4525963"/>
          </a:xfrm>
        </p:spPr>
        <p:txBody>
          <a:bodyPr/>
          <a:lstStyle>
            <a:lvl1pPr>
              <a:defRPr sz="2000"/>
            </a:lvl1pPr>
            <a:lvl2pPr>
              <a:defRPr sz="2000"/>
            </a:lvl2pPr>
            <a:lvl3pPr>
              <a:defRPr sz="2000"/>
            </a:lvl3pPr>
            <a:lvl4pPr>
              <a:defRPr sz="2000"/>
            </a:lvl4pPr>
            <a:lvl5pPr>
              <a:defRPr sz="2000"/>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203951" y="842964"/>
            <a:ext cx="5384800" cy="4525963"/>
          </a:xfrm>
        </p:spPr>
        <p:txBody>
          <a:bodyPr/>
          <a:lstStyle>
            <a:lvl1pPr>
              <a:defRPr sz="2000"/>
            </a:lvl1pPr>
            <a:lvl2pPr>
              <a:defRPr sz="2000"/>
            </a:lvl2pPr>
            <a:lvl3pPr>
              <a:defRPr sz="2000"/>
            </a:lvl3pPr>
            <a:lvl4pPr>
              <a:defRPr sz="2000"/>
            </a:lvl4pPr>
            <a:lvl5pPr>
              <a:defRPr sz="2000"/>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7"/>
          <p:cNvSpPr>
            <a:spLocks noGrp="1"/>
          </p:cNvSpPr>
          <p:nvPr>
            <p:ph type="title"/>
          </p:nvPr>
        </p:nvSpPr>
        <p:spPr>
          <a:xfrm>
            <a:off x="609600" y="-1244600"/>
            <a:ext cx="10972800" cy="1143000"/>
          </a:xfrm>
          <a:prstGeom prst="rect">
            <a:avLst/>
          </a:prstGeom>
        </p:spPr>
        <p:txBody>
          <a:bodyPr rtlCol="0"/>
          <a:lstStyle>
            <a:extLst/>
          </a:lstStyle>
          <a:p>
            <a:r>
              <a:rPr lang="en-US" dirty="0" smtClean="0"/>
              <a:t>Click to edit Master title style</a:t>
            </a:r>
            <a:endParaRPr lang="en-US" dirty="0"/>
          </a:p>
        </p:txBody>
      </p:sp>
      <p:sp>
        <p:nvSpPr>
          <p:cNvPr id="5" name="Date Placeholder 9"/>
          <p:cNvSpPr>
            <a:spLocks noGrp="1"/>
          </p:cNvSpPr>
          <p:nvPr>
            <p:ph type="dt" sz="half" idx="10"/>
          </p:nvPr>
        </p:nvSpPr>
        <p:spPr>
          <a:xfrm>
            <a:off x="8970433" y="6408740"/>
            <a:ext cx="2559051" cy="365125"/>
          </a:xfrm>
          <a:prstGeom prst="rect">
            <a:avLst/>
          </a:prstGeom>
        </p:spPr>
        <p:txBody>
          <a:bodyPr/>
          <a:lstStyle>
            <a:lvl1pPr>
              <a:defRPr/>
            </a:lvl1pPr>
          </a:lstStyle>
          <a:p>
            <a:fld id="{3E52A3C8-F71E-1A47-A992-925052B6A430}" type="datetime1">
              <a:rPr lang="en-US" smtClean="0"/>
              <a:t>11/30/2015</a:t>
            </a:fld>
            <a:endParaRPr lang="en-US"/>
          </a:p>
        </p:txBody>
      </p:sp>
      <p:sp>
        <p:nvSpPr>
          <p:cNvPr id="6" name="Footer Placeholder 21"/>
          <p:cNvSpPr>
            <a:spLocks noGrp="1"/>
          </p:cNvSpPr>
          <p:nvPr>
            <p:ph type="ftr" sz="quarter" idx="11"/>
          </p:nvPr>
        </p:nvSpPr>
        <p:spPr>
          <a:xfrm>
            <a:off x="5839884" y="6408740"/>
            <a:ext cx="3134783" cy="365125"/>
          </a:xfrm>
          <a:prstGeom prst="rect">
            <a:avLst/>
          </a:prstGeom>
        </p:spPr>
        <p:txBody>
          <a:bodyPr/>
          <a:lstStyle>
            <a:lvl1pPr>
              <a:defRPr/>
            </a:lvl1pPr>
          </a:lstStyle>
          <a:p>
            <a:endParaRPr lang="en-US"/>
          </a:p>
        </p:txBody>
      </p:sp>
      <p:sp>
        <p:nvSpPr>
          <p:cNvPr id="7" name="Slide Number Placeholder 17"/>
          <p:cNvSpPr>
            <a:spLocks noGrp="1"/>
          </p:cNvSpPr>
          <p:nvPr>
            <p:ph type="sldNum" sz="quarter" idx="12"/>
          </p:nvPr>
        </p:nvSpPr>
        <p:spPr/>
        <p:txBody>
          <a:bodyPr/>
          <a:lstStyle>
            <a:lvl1pPr>
              <a:defRPr/>
            </a:lvl1pPr>
          </a:lstStyle>
          <a:p>
            <a:fld id="{C60132BE-3E2E-48B9-A359-1EF21F5C8B26}" type="slidenum">
              <a:rPr lang="en-US" smtClean="0"/>
              <a:pPr/>
              <a:t>‹#›</a:t>
            </a:fld>
            <a:endParaRPr lang="en-US"/>
          </a:p>
        </p:txBody>
      </p:sp>
    </p:spTree>
    <p:extLst>
      <p:ext uri="{BB962C8B-B14F-4D97-AF65-F5344CB8AC3E}">
        <p14:creationId xmlns:p14="http://schemas.microsoft.com/office/powerpoint/2010/main" val="7937938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10972800" cy="1143000"/>
          </a:xfrm>
          <a:prstGeom prst="rect">
            <a:avLst/>
          </a:prstGeom>
        </p:spPr>
        <p:txBody>
          <a:bodyP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609600" y="5410200"/>
            <a:ext cx="5386917" cy="762000"/>
          </a:xfrm>
          <a:solidFill>
            <a:srgbClr val="001F47"/>
          </a:solidFill>
          <a:ln w="9652">
            <a:solidFill>
              <a:srgbClr val="131946"/>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193372" y="5410200"/>
            <a:ext cx="5389033" cy="762000"/>
          </a:xfrm>
          <a:solidFill>
            <a:srgbClr val="001F47"/>
          </a:solidFill>
          <a:ln w="9652">
            <a:solidFill>
              <a:srgbClr val="131946"/>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1444296"/>
            <a:ext cx="5386917" cy="3941763"/>
          </a:xfrm>
          <a:ln>
            <a:noFill/>
            <a:prstDash val="sysDash"/>
            <a:miter lim="800000"/>
          </a:ln>
        </p:spPr>
        <p:txBody>
          <a:bodyPr/>
          <a:lstStyle>
            <a:lvl1pPr>
              <a:defRPr sz="2000"/>
            </a:lvl1pPr>
            <a:lvl2pPr>
              <a:defRPr sz="2000"/>
            </a:lvl2pPr>
            <a:lvl3pPr>
              <a:defRPr sz="20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93370" y="1444296"/>
            <a:ext cx="5389033" cy="3941763"/>
          </a:xfrm>
          <a:ln>
            <a:noFill/>
            <a:prstDash val="sysDash"/>
            <a:miter lim="800000"/>
          </a:ln>
        </p:spPr>
        <p:txBody>
          <a:bodyPr/>
          <a:lstStyle>
            <a:lvl1pPr>
              <a:spcBef>
                <a:spcPts val="0"/>
              </a:spcBef>
              <a:defRPr sz="2000"/>
            </a:lvl1pPr>
            <a:lvl2pPr>
              <a:defRPr sz="2000"/>
            </a:lvl2pPr>
            <a:lvl3pPr>
              <a:defRPr sz="20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970433" y="6408740"/>
            <a:ext cx="2559051" cy="365125"/>
          </a:xfrm>
          <a:prstGeom prst="rect">
            <a:avLst/>
          </a:prstGeom>
        </p:spPr>
        <p:txBody>
          <a:bodyPr/>
          <a:lstStyle>
            <a:lvl1pPr>
              <a:defRPr/>
            </a:lvl1pPr>
            <a:extLst/>
          </a:lstStyle>
          <a:p>
            <a:fld id="{D70B0A08-C325-9344-9C89-6BE5813B96B4}" type="datetime1">
              <a:rPr lang="en-US" smtClean="0"/>
              <a:t>11/30/2015</a:t>
            </a:fld>
            <a:endParaRPr lang="en-US"/>
          </a:p>
        </p:txBody>
      </p:sp>
      <p:sp>
        <p:nvSpPr>
          <p:cNvPr id="8" name="Footer Placeholder 7"/>
          <p:cNvSpPr>
            <a:spLocks noGrp="1"/>
          </p:cNvSpPr>
          <p:nvPr>
            <p:ph type="ftr" sz="quarter" idx="11"/>
          </p:nvPr>
        </p:nvSpPr>
        <p:spPr>
          <a:xfrm>
            <a:off x="5839884" y="6408740"/>
            <a:ext cx="3134783" cy="365125"/>
          </a:xfrm>
          <a:prstGeom prst="rect">
            <a:avLst/>
          </a:prstGeom>
        </p:spPr>
        <p:txBody>
          <a:bodyPr/>
          <a:lstStyle>
            <a:lvl1pPr>
              <a:defRPr/>
            </a:lvl1pPr>
            <a:extLst/>
          </a:lstStyle>
          <a:p>
            <a:endParaRPr lang="en-US"/>
          </a:p>
        </p:txBody>
      </p:sp>
      <p:sp>
        <p:nvSpPr>
          <p:cNvPr id="9" name="Slide Number Placeholder 8"/>
          <p:cNvSpPr>
            <a:spLocks noGrp="1"/>
          </p:cNvSpPr>
          <p:nvPr>
            <p:ph type="sldNum" sz="quarter" idx="12"/>
          </p:nvPr>
        </p:nvSpPr>
        <p:spPr/>
        <p:txBody>
          <a:bodyPr/>
          <a:lstStyle>
            <a:lvl1pPr>
              <a:defRPr/>
            </a:lvl1pPr>
            <a:extLst/>
          </a:lstStyle>
          <a:p>
            <a:fld id="{C60132BE-3E2E-48B9-A359-1EF21F5C8B26}" type="slidenum">
              <a:rPr lang="en-US" smtClean="0"/>
              <a:pPr/>
              <a:t>‹#›</a:t>
            </a:fld>
            <a:endParaRPr lang="en-US"/>
          </a:p>
        </p:txBody>
      </p:sp>
    </p:spTree>
    <p:extLst>
      <p:ext uri="{BB962C8B-B14F-4D97-AF65-F5344CB8AC3E}">
        <p14:creationId xmlns:p14="http://schemas.microsoft.com/office/powerpoint/2010/main" val="306480011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BEBA8EAE-BF5A-486C-A8C5-ECC9F3942E4B}">
                <a14:imgProps xmlns:a14="http://schemas.microsoft.com/office/drawing/2010/main">
                  <a14:imgLayer r:embed="rId3">
                    <a14:imgEffect>
                      <a14:sharpenSoften amount="-16000"/>
                    </a14:imgEffect>
                    <a14:imgEffect>
                      <a14:brightnessContrast bright="8000" contrast="3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5"/>
          <p:cNvSpPr>
            <a:spLocks noGrp="1"/>
          </p:cNvSpPr>
          <p:nvPr>
            <p:ph type="title"/>
          </p:nvPr>
        </p:nvSpPr>
        <p:spPr>
          <a:xfrm>
            <a:off x="609600" y="2616200"/>
            <a:ext cx="10972800" cy="1143000"/>
          </a:xfrm>
          <a:prstGeom prst="rect">
            <a:avLst/>
          </a:prstGeom>
        </p:spPr>
        <p:txBody>
          <a:bodyPr rtlCol="0"/>
          <a:lstStyle>
            <a:lvl1pPr algn="ctr">
              <a:defRPr/>
            </a:lvl1pPr>
            <a:extLst/>
          </a:lstStyle>
          <a:p>
            <a:r>
              <a:rPr lang="en-US" dirty="0" smtClean="0"/>
              <a:t>Click to edit Master title style</a:t>
            </a:r>
            <a:endParaRPr lang="en-US" dirty="0"/>
          </a:p>
        </p:txBody>
      </p:sp>
      <p:sp>
        <p:nvSpPr>
          <p:cNvPr id="3" name="Date Placeholder 9"/>
          <p:cNvSpPr>
            <a:spLocks noGrp="1"/>
          </p:cNvSpPr>
          <p:nvPr>
            <p:ph type="dt" sz="half" idx="10"/>
          </p:nvPr>
        </p:nvSpPr>
        <p:spPr>
          <a:xfrm>
            <a:off x="8970433" y="6408740"/>
            <a:ext cx="2559051" cy="365125"/>
          </a:xfrm>
          <a:prstGeom prst="rect">
            <a:avLst/>
          </a:prstGeom>
        </p:spPr>
        <p:txBody>
          <a:bodyPr/>
          <a:lstStyle>
            <a:lvl1pPr>
              <a:defRPr/>
            </a:lvl1pPr>
          </a:lstStyle>
          <a:p>
            <a:fld id="{27C28618-AE8B-7F43-AF3C-4BA50DA2B6AD}" type="datetime1">
              <a:rPr lang="en-US" smtClean="0"/>
              <a:t>11/30/2015</a:t>
            </a:fld>
            <a:endParaRPr lang="en-US"/>
          </a:p>
        </p:txBody>
      </p:sp>
      <p:sp>
        <p:nvSpPr>
          <p:cNvPr id="4" name="Footer Placeholder 21"/>
          <p:cNvSpPr>
            <a:spLocks noGrp="1"/>
          </p:cNvSpPr>
          <p:nvPr>
            <p:ph type="ftr" sz="quarter" idx="11"/>
          </p:nvPr>
        </p:nvSpPr>
        <p:spPr>
          <a:xfrm>
            <a:off x="5839884" y="6408740"/>
            <a:ext cx="3134783" cy="365125"/>
          </a:xfrm>
          <a:prstGeom prst="rect">
            <a:avLst/>
          </a:prstGeom>
        </p:spPr>
        <p:txBody>
          <a:bodyPr/>
          <a:lstStyle>
            <a:lvl1pPr>
              <a:defRPr/>
            </a:lvl1pPr>
          </a:lstStyle>
          <a:p>
            <a:endParaRPr lang="en-US"/>
          </a:p>
        </p:txBody>
      </p:sp>
      <p:sp>
        <p:nvSpPr>
          <p:cNvPr id="5" name="Slide Number Placeholder 17"/>
          <p:cNvSpPr>
            <a:spLocks noGrp="1"/>
          </p:cNvSpPr>
          <p:nvPr>
            <p:ph type="sldNum" sz="quarter" idx="12"/>
          </p:nvPr>
        </p:nvSpPr>
        <p:spPr/>
        <p:txBody>
          <a:bodyPr/>
          <a:lstStyle>
            <a:lvl1pPr>
              <a:defRPr/>
            </a:lvl1pPr>
          </a:lstStyle>
          <a:p>
            <a:fld id="{C60132BE-3E2E-48B9-A359-1EF21F5C8B26}" type="slidenum">
              <a:rPr lang="en-US" smtClean="0"/>
              <a:pPr/>
              <a:t>‹#›</a:t>
            </a:fld>
            <a:endParaRPr lang="en-US"/>
          </a:p>
        </p:txBody>
      </p:sp>
    </p:spTree>
    <p:extLst>
      <p:ext uri="{BB962C8B-B14F-4D97-AF65-F5344CB8AC3E}">
        <p14:creationId xmlns:p14="http://schemas.microsoft.com/office/powerpoint/2010/main" val="27130601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8970433" y="6408740"/>
            <a:ext cx="2559051" cy="365125"/>
          </a:xfrm>
          <a:prstGeom prst="rect">
            <a:avLst/>
          </a:prstGeom>
        </p:spPr>
        <p:txBody>
          <a:bodyPr/>
          <a:lstStyle>
            <a:lvl1pPr>
              <a:defRPr/>
            </a:lvl1pPr>
          </a:lstStyle>
          <a:p>
            <a:fld id="{4A29C7E4-6A39-B846-B1C0-0EE03933E332}" type="datetime1">
              <a:rPr lang="en-US" smtClean="0"/>
              <a:t>11/30/2015</a:t>
            </a:fld>
            <a:endParaRPr lang="en-US"/>
          </a:p>
        </p:txBody>
      </p:sp>
      <p:sp>
        <p:nvSpPr>
          <p:cNvPr id="3" name="Footer Placeholder 21"/>
          <p:cNvSpPr>
            <a:spLocks noGrp="1"/>
          </p:cNvSpPr>
          <p:nvPr>
            <p:ph type="ftr" sz="quarter" idx="11"/>
          </p:nvPr>
        </p:nvSpPr>
        <p:spPr>
          <a:xfrm>
            <a:off x="5839884" y="6408740"/>
            <a:ext cx="3134783" cy="365125"/>
          </a:xfrm>
          <a:prstGeom prst="rect">
            <a:avLst/>
          </a:prstGeom>
        </p:spPr>
        <p:txBody>
          <a:bodyPr/>
          <a:lstStyle>
            <a:lvl1pPr>
              <a:defRPr/>
            </a:lvl1pPr>
          </a:lstStyle>
          <a:p>
            <a:endParaRPr lang="en-US"/>
          </a:p>
        </p:txBody>
      </p:sp>
      <p:sp>
        <p:nvSpPr>
          <p:cNvPr id="4" name="Slide Number Placeholder 17"/>
          <p:cNvSpPr>
            <a:spLocks noGrp="1"/>
          </p:cNvSpPr>
          <p:nvPr>
            <p:ph type="sldNum" sz="quarter" idx="12"/>
          </p:nvPr>
        </p:nvSpPr>
        <p:spPr/>
        <p:txBody>
          <a:bodyPr/>
          <a:lstStyle>
            <a:lvl1pPr>
              <a:defRPr/>
            </a:lvl1pPr>
          </a:lstStyle>
          <a:p>
            <a:fld id="{C60132BE-3E2E-48B9-A359-1EF21F5C8B26}" type="slidenum">
              <a:rPr lang="en-US" smtClean="0"/>
              <a:pPr/>
              <a:t>‹#›</a:t>
            </a:fld>
            <a:endParaRPr lang="en-US"/>
          </a:p>
        </p:txBody>
      </p:sp>
    </p:spTree>
    <p:extLst>
      <p:ext uri="{BB962C8B-B14F-4D97-AF65-F5344CB8AC3E}">
        <p14:creationId xmlns:p14="http://schemas.microsoft.com/office/powerpoint/2010/main" val="15570249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a:prstGeom prst="rect">
            <a:avLst/>
          </a:prstGeom>
        </p:spPr>
        <p:txBody>
          <a:bodyPr anchor="t">
            <a:noAutofit/>
            <a:sp3d prstMaterial="softEdge">
              <a:bevelT w="0" h="0"/>
            </a:sp3d>
          </a:bodyPr>
          <a:lstStyle>
            <a:lvl1pPr algn="r">
              <a:buNone/>
              <a:defRPr sz="2500" b="0">
                <a:solidFill>
                  <a:srgbClr val="131946"/>
                </a:solidFill>
                <a:effectLst/>
              </a:defRPr>
            </a:lvl1pPr>
            <a:extLst/>
          </a:lstStyle>
          <a:p>
            <a:r>
              <a:rPr lang="en-US" dirty="0" smtClean="0"/>
              <a:t>Click to edit Master title style</a:t>
            </a:r>
            <a:endParaRPr lang="en-US" dirty="0"/>
          </a:p>
        </p:txBody>
      </p:sp>
      <p:sp>
        <p:nvSpPr>
          <p:cNvPr id="3" name="Text Placeholder 2"/>
          <p:cNvSpPr>
            <a:spLocks noGrp="1"/>
          </p:cNvSpPr>
          <p:nvPr>
            <p:ph type="body" idx="2"/>
          </p:nvPr>
        </p:nvSpPr>
        <p:spPr>
          <a:xfrm>
            <a:off x="5892800" y="5355103"/>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8970433" y="6408740"/>
            <a:ext cx="2559051" cy="365125"/>
          </a:xfrm>
          <a:prstGeom prst="rect">
            <a:avLst/>
          </a:prstGeom>
        </p:spPr>
        <p:txBody>
          <a:bodyPr/>
          <a:lstStyle>
            <a:lvl1pPr>
              <a:defRPr/>
            </a:lvl1pPr>
            <a:extLst/>
          </a:lstStyle>
          <a:p>
            <a:fld id="{DD876375-6D0A-F246-AFC8-78A795DF08F2}" type="datetime1">
              <a:rPr lang="en-US" smtClean="0"/>
              <a:t>11/30/2015</a:t>
            </a:fld>
            <a:endParaRPr lang="en-US"/>
          </a:p>
        </p:txBody>
      </p:sp>
      <p:sp>
        <p:nvSpPr>
          <p:cNvPr id="6" name="Footer Placeholder 5"/>
          <p:cNvSpPr>
            <a:spLocks noGrp="1"/>
          </p:cNvSpPr>
          <p:nvPr>
            <p:ph type="ftr" sz="quarter" idx="11"/>
          </p:nvPr>
        </p:nvSpPr>
        <p:spPr>
          <a:xfrm>
            <a:off x="5839884" y="6408740"/>
            <a:ext cx="3134783" cy="365125"/>
          </a:xfrm>
          <a:prstGeom prst="rect">
            <a:avLst/>
          </a:prstGeom>
        </p:spPr>
        <p:txBody>
          <a:bodyPr/>
          <a:lstStyle>
            <a:lvl1pPr>
              <a:defRPr/>
            </a:lvl1pPr>
            <a:extLst/>
          </a:lstStyle>
          <a:p>
            <a:endParaRPr lang="en-US"/>
          </a:p>
        </p:txBody>
      </p:sp>
      <p:sp>
        <p:nvSpPr>
          <p:cNvPr id="7" name="Slide Number Placeholder 6"/>
          <p:cNvSpPr>
            <a:spLocks noGrp="1"/>
          </p:cNvSpPr>
          <p:nvPr>
            <p:ph type="sldNum" sz="quarter" idx="12"/>
          </p:nvPr>
        </p:nvSpPr>
        <p:spPr/>
        <p:txBody>
          <a:bodyPr/>
          <a:lstStyle>
            <a:lvl1pPr>
              <a:defRPr/>
            </a:lvl1pPr>
            <a:extLst/>
          </a:lstStyle>
          <a:p>
            <a:fld id="{C60132BE-3E2E-48B9-A359-1EF21F5C8B26}" type="slidenum">
              <a:rPr lang="en-US" smtClean="0"/>
              <a:pPr/>
              <a:t>‹#›</a:t>
            </a:fld>
            <a:endParaRPr lang="en-US"/>
          </a:p>
        </p:txBody>
      </p:sp>
      <p:sp>
        <p:nvSpPr>
          <p:cNvPr id="12" name="Freeform 11"/>
          <p:cNvSpPr/>
          <p:nvPr userDrawn="1"/>
        </p:nvSpPr>
        <p:spPr>
          <a:xfrm>
            <a:off x="0" y="5943600"/>
            <a:ext cx="6299200" cy="914400"/>
          </a:xfrm>
          <a:custGeom>
            <a:avLst/>
            <a:gdLst>
              <a:gd name="connsiteX0" fmla="*/ 0 w 9144000"/>
              <a:gd name="connsiteY0" fmla="*/ 0 h 1600200"/>
              <a:gd name="connsiteX1" fmla="*/ 9144000 w 9144000"/>
              <a:gd name="connsiteY1" fmla="*/ 0 h 1600200"/>
              <a:gd name="connsiteX2" fmla="*/ 9144000 w 9144000"/>
              <a:gd name="connsiteY2" fmla="*/ 1600200 h 1600200"/>
              <a:gd name="connsiteX3" fmla="*/ 0 w 9144000"/>
              <a:gd name="connsiteY3" fmla="*/ 1600200 h 1600200"/>
              <a:gd name="connsiteX4" fmla="*/ 0 w 9144000"/>
              <a:gd name="connsiteY4" fmla="*/ 0 h 1600200"/>
              <a:gd name="connsiteX0" fmla="*/ 0 w 9144000"/>
              <a:gd name="connsiteY0" fmla="*/ 0 h 1600200"/>
              <a:gd name="connsiteX1" fmla="*/ 9144000 w 9144000"/>
              <a:gd name="connsiteY1" fmla="*/ 0 h 1600200"/>
              <a:gd name="connsiteX2" fmla="*/ 9144000 w 9144000"/>
              <a:gd name="connsiteY2" fmla="*/ 1219200 h 1600200"/>
              <a:gd name="connsiteX3" fmla="*/ 0 w 9144000"/>
              <a:gd name="connsiteY3" fmla="*/ 1600200 h 1600200"/>
              <a:gd name="connsiteX4" fmla="*/ 0 w 9144000"/>
              <a:gd name="connsiteY4" fmla="*/ 0 h 1600200"/>
              <a:gd name="connsiteX0" fmla="*/ 0 w 9144000"/>
              <a:gd name="connsiteY0" fmla="*/ 640080 h 1600200"/>
              <a:gd name="connsiteX1" fmla="*/ 9144000 w 9144000"/>
              <a:gd name="connsiteY1" fmla="*/ 0 h 1600200"/>
              <a:gd name="connsiteX2" fmla="*/ 9144000 w 9144000"/>
              <a:gd name="connsiteY2" fmla="*/ 1219200 h 1600200"/>
              <a:gd name="connsiteX3" fmla="*/ 0 w 9144000"/>
              <a:gd name="connsiteY3" fmla="*/ 1600200 h 1600200"/>
              <a:gd name="connsiteX4" fmla="*/ 0 w 9144000"/>
              <a:gd name="connsiteY4" fmla="*/ 640080 h 1600200"/>
              <a:gd name="connsiteX0" fmla="*/ 0 w 9144000"/>
              <a:gd name="connsiteY0" fmla="*/ 640080 h 1600200"/>
              <a:gd name="connsiteX1" fmla="*/ 9144000 w 9144000"/>
              <a:gd name="connsiteY1" fmla="*/ 0 h 1600200"/>
              <a:gd name="connsiteX2" fmla="*/ 4419600 w 9144000"/>
              <a:gd name="connsiteY2" fmla="*/ 1600200 h 1600200"/>
              <a:gd name="connsiteX3" fmla="*/ 0 w 9144000"/>
              <a:gd name="connsiteY3" fmla="*/ 1600200 h 1600200"/>
              <a:gd name="connsiteX4" fmla="*/ 0 w 9144000"/>
              <a:gd name="connsiteY4" fmla="*/ 640080 h 1600200"/>
              <a:gd name="connsiteX0" fmla="*/ 0 w 4419600"/>
              <a:gd name="connsiteY0" fmla="*/ 0 h 960120"/>
              <a:gd name="connsiteX1" fmla="*/ 4419600 w 4419600"/>
              <a:gd name="connsiteY1" fmla="*/ 960120 h 960120"/>
              <a:gd name="connsiteX2" fmla="*/ 4419600 w 4419600"/>
              <a:gd name="connsiteY2" fmla="*/ 960120 h 960120"/>
              <a:gd name="connsiteX3" fmla="*/ 0 w 4419600"/>
              <a:gd name="connsiteY3" fmla="*/ 960120 h 960120"/>
              <a:gd name="connsiteX4" fmla="*/ 0 w 4419600"/>
              <a:gd name="connsiteY4" fmla="*/ 0 h 960120"/>
              <a:gd name="connsiteX0" fmla="*/ 0 w 4724400"/>
              <a:gd name="connsiteY0" fmla="*/ 0 h 960120"/>
              <a:gd name="connsiteX1" fmla="*/ 4419600 w 4724400"/>
              <a:gd name="connsiteY1" fmla="*/ 960120 h 960120"/>
              <a:gd name="connsiteX2" fmla="*/ 4724400 w 4724400"/>
              <a:gd name="connsiteY2" fmla="*/ 960120 h 960120"/>
              <a:gd name="connsiteX3" fmla="*/ 0 w 4724400"/>
              <a:gd name="connsiteY3" fmla="*/ 960120 h 960120"/>
              <a:gd name="connsiteX4" fmla="*/ 0 w 4724400"/>
              <a:gd name="connsiteY4" fmla="*/ 0 h 960120"/>
              <a:gd name="connsiteX0" fmla="*/ 0 w 4724400"/>
              <a:gd name="connsiteY0" fmla="*/ 0 h 960120"/>
              <a:gd name="connsiteX1" fmla="*/ 4724400 w 4724400"/>
              <a:gd name="connsiteY1" fmla="*/ 960120 h 960120"/>
              <a:gd name="connsiteX2" fmla="*/ 4724400 w 4724400"/>
              <a:gd name="connsiteY2" fmla="*/ 960120 h 960120"/>
              <a:gd name="connsiteX3" fmla="*/ 0 w 4724400"/>
              <a:gd name="connsiteY3" fmla="*/ 960120 h 960120"/>
              <a:gd name="connsiteX4" fmla="*/ 0 w 4724400"/>
              <a:gd name="connsiteY4" fmla="*/ 0 h 96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4400" h="960120">
                <a:moveTo>
                  <a:pt x="0" y="0"/>
                </a:moveTo>
                <a:lnTo>
                  <a:pt x="4724400" y="960120"/>
                </a:lnTo>
                <a:lnTo>
                  <a:pt x="4724400" y="960120"/>
                </a:lnTo>
                <a:lnTo>
                  <a:pt x="0" y="960120"/>
                </a:lnTo>
                <a:lnTo>
                  <a:pt x="0" y="0"/>
                </a:lnTo>
                <a:close/>
              </a:path>
            </a:pathLst>
          </a:custGeom>
          <a:solidFill>
            <a:schemeClr val="bg2">
              <a:alpha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Freeform 16"/>
          <p:cNvSpPr/>
          <p:nvPr userDrawn="1"/>
        </p:nvSpPr>
        <p:spPr>
          <a:xfrm>
            <a:off x="0" y="5943600"/>
            <a:ext cx="4165600" cy="914400"/>
          </a:xfrm>
          <a:custGeom>
            <a:avLst/>
            <a:gdLst>
              <a:gd name="connsiteX0" fmla="*/ 0 w 9144000"/>
              <a:gd name="connsiteY0" fmla="*/ 0 h 1600200"/>
              <a:gd name="connsiteX1" fmla="*/ 9144000 w 9144000"/>
              <a:gd name="connsiteY1" fmla="*/ 0 h 1600200"/>
              <a:gd name="connsiteX2" fmla="*/ 9144000 w 9144000"/>
              <a:gd name="connsiteY2" fmla="*/ 1600200 h 1600200"/>
              <a:gd name="connsiteX3" fmla="*/ 0 w 9144000"/>
              <a:gd name="connsiteY3" fmla="*/ 1600200 h 1600200"/>
              <a:gd name="connsiteX4" fmla="*/ 0 w 9144000"/>
              <a:gd name="connsiteY4" fmla="*/ 0 h 1600200"/>
              <a:gd name="connsiteX0" fmla="*/ 0 w 9144000"/>
              <a:gd name="connsiteY0" fmla="*/ 0 h 1600200"/>
              <a:gd name="connsiteX1" fmla="*/ 9144000 w 9144000"/>
              <a:gd name="connsiteY1" fmla="*/ 0 h 1600200"/>
              <a:gd name="connsiteX2" fmla="*/ 9144000 w 9144000"/>
              <a:gd name="connsiteY2" fmla="*/ 1600200 h 1600200"/>
              <a:gd name="connsiteX3" fmla="*/ 0 w 9144000"/>
              <a:gd name="connsiteY3" fmla="*/ 914400 h 1600200"/>
              <a:gd name="connsiteX4" fmla="*/ 0 w 9144000"/>
              <a:gd name="connsiteY4" fmla="*/ 0 h 16002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914400 h 1524000"/>
              <a:gd name="connsiteX4" fmla="*/ 0 w 9144000"/>
              <a:gd name="connsiteY4" fmla="*/ 0 h 1524000"/>
              <a:gd name="connsiteX0" fmla="*/ 0 w 9144000"/>
              <a:gd name="connsiteY0" fmla="*/ 0 h 1524000"/>
              <a:gd name="connsiteX1" fmla="*/ 9144000 w 9144000"/>
              <a:gd name="connsiteY1" fmla="*/ 0 h 1524000"/>
              <a:gd name="connsiteX2" fmla="*/ 9144000 w 9144000"/>
              <a:gd name="connsiteY2" fmla="*/ 1524000 h 1524000"/>
              <a:gd name="connsiteX3" fmla="*/ 0 w 9144000"/>
              <a:gd name="connsiteY3" fmla="*/ 914400 h 1524000"/>
              <a:gd name="connsiteX4" fmla="*/ 0 w 9144000"/>
              <a:gd name="connsiteY4" fmla="*/ 0 h 1524000"/>
              <a:gd name="connsiteX0" fmla="*/ 0 w 9144000"/>
              <a:gd name="connsiteY0" fmla="*/ 0 h 1600200"/>
              <a:gd name="connsiteX1" fmla="*/ 9144000 w 9144000"/>
              <a:gd name="connsiteY1" fmla="*/ 0 h 1600200"/>
              <a:gd name="connsiteX2" fmla="*/ 9144000 w 9144000"/>
              <a:gd name="connsiteY2" fmla="*/ 1600200 h 1600200"/>
              <a:gd name="connsiteX3" fmla="*/ 0 w 9144000"/>
              <a:gd name="connsiteY3" fmla="*/ 914400 h 1600200"/>
              <a:gd name="connsiteX4" fmla="*/ 0 w 9144000"/>
              <a:gd name="connsiteY4" fmla="*/ 0 h 1600200"/>
              <a:gd name="connsiteX0" fmla="*/ 0 w 9144000"/>
              <a:gd name="connsiteY0" fmla="*/ 0 h 914400"/>
              <a:gd name="connsiteX1" fmla="*/ 9144000 w 9144000"/>
              <a:gd name="connsiteY1" fmla="*/ 0 h 914400"/>
              <a:gd name="connsiteX2" fmla="*/ 9144000 w 9144000"/>
              <a:gd name="connsiteY2" fmla="*/ 533400 h 914400"/>
              <a:gd name="connsiteX3" fmla="*/ 0 w 9144000"/>
              <a:gd name="connsiteY3" fmla="*/ 914400 h 914400"/>
              <a:gd name="connsiteX4" fmla="*/ 0 w 9144000"/>
              <a:gd name="connsiteY4" fmla="*/ 0 h 914400"/>
              <a:gd name="connsiteX0" fmla="*/ 0 w 9144000"/>
              <a:gd name="connsiteY0" fmla="*/ 0 h 914400"/>
              <a:gd name="connsiteX1" fmla="*/ 9144000 w 9144000"/>
              <a:gd name="connsiteY1" fmla="*/ 0 h 914400"/>
              <a:gd name="connsiteX2" fmla="*/ 9144000 w 9144000"/>
              <a:gd name="connsiteY2" fmla="*/ 914400 h 914400"/>
              <a:gd name="connsiteX3" fmla="*/ 0 w 9144000"/>
              <a:gd name="connsiteY3" fmla="*/ 914400 h 914400"/>
              <a:gd name="connsiteX4" fmla="*/ 0 w 9144000"/>
              <a:gd name="connsiteY4" fmla="*/ 0 h 914400"/>
              <a:gd name="connsiteX0" fmla="*/ 0 w 9144000"/>
              <a:gd name="connsiteY0" fmla="*/ 0 h 914400"/>
              <a:gd name="connsiteX1" fmla="*/ 9144000 w 9144000"/>
              <a:gd name="connsiteY1" fmla="*/ 0 h 914400"/>
              <a:gd name="connsiteX2" fmla="*/ 9144000 w 9144000"/>
              <a:gd name="connsiteY2" fmla="*/ 914400 h 914400"/>
              <a:gd name="connsiteX3" fmla="*/ 0 w 9144000"/>
              <a:gd name="connsiteY3" fmla="*/ 533400 h 914400"/>
              <a:gd name="connsiteX4" fmla="*/ 0 w 9144000"/>
              <a:gd name="connsiteY4" fmla="*/ 0 h 914400"/>
              <a:gd name="connsiteX0" fmla="*/ 0 w 9144000"/>
              <a:gd name="connsiteY0" fmla="*/ 0 h 914400"/>
              <a:gd name="connsiteX1" fmla="*/ 9144000 w 9144000"/>
              <a:gd name="connsiteY1" fmla="*/ 0 h 914400"/>
              <a:gd name="connsiteX2" fmla="*/ 9144000 w 9144000"/>
              <a:gd name="connsiteY2" fmla="*/ 914400 h 914400"/>
              <a:gd name="connsiteX3" fmla="*/ 0 w 9144000"/>
              <a:gd name="connsiteY3" fmla="*/ 914400 h 914400"/>
              <a:gd name="connsiteX4" fmla="*/ 0 w 9144000"/>
              <a:gd name="connsiteY4" fmla="*/ 0 h 914400"/>
              <a:gd name="connsiteX0" fmla="*/ 0 w 9144000"/>
              <a:gd name="connsiteY0" fmla="*/ 0 h 914400"/>
              <a:gd name="connsiteX1" fmla="*/ 9144000 w 9144000"/>
              <a:gd name="connsiteY1" fmla="*/ 0 h 914400"/>
              <a:gd name="connsiteX2" fmla="*/ 3124200 w 9144000"/>
              <a:gd name="connsiteY2" fmla="*/ 914400 h 914400"/>
              <a:gd name="connsiteX3" fmla="*/ 0 w 9144000"/>
              <a:gd name="connsiteY3" fmla="*/ 914400 h 914400"/>
              <a:gd name="connsiteX4" fmla="*/ 0 w 9144000"/>
              <a:gd name="connsiteY4" fmla="*/ 0 h 914400"/>
              <a:gd name="connsiteX0" fmla="*/ 0 w 3124200"/>
              <a:gd name="connsiteY0" fmla="*/ 0 h 914400"/>
              <a:gd name="connsiteX1" fmla="*/ 3124200 w 3124200"/>
              <a:gd name="connsiteY1" fmla="*/ 914400 h 914400"/>
              <a:gd name="connsiteX2" fmla="*/ 3124200 w 3124200"/>
              <a:gd name="connsiteY2" fmla="*/ 914400 h 914400"/>
              <a:gd name="connsiteX3" fmla="*/ 0 w 3124200"/>
              <a:gd name="connsiteY3" fmla="*/ 914400 h 914400"/>
              <a:gd name="connsiteX4" fmla="*/ 0 w 3124200"/>
              <a:gd name="connsiteY4" fmla="*/ 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0" h="914400">
                <a:moveTo>
                  <a:pt x="0" y="0"/>
                </a:moveTo>
                <a:lnTo>
                  <a:pt x="3124200" y="914400"/>
                </a:lnTo>
                <a:lnTo>
                  <a:pt x="3124200" y="914400"/>
                </a:lnTo>
                <a:lnTo>
                  <a:pt x="0" y="914400"/>
                </a:lnTo>
                <a:lnTo>
                  <a:pt x="0" y="0"/>
                </a:lnTo>
                <a:close/>
              </a:path>
            </a:pathLst>
          </a:custGeom>
          <a:solidFill>
            <a:srgbClr val="001F4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TextBox 17"/>
          <p:cNvSpPr txBox="1"/>
          <p:nvPr userDrawn="1"/>
        </p:nvSpPr>
        <p:spPr>
          <a:xfrm>
            <a:off x="0" y="6477000"/>
            <a:ext cx="2641600" cy="261610"/>
          </a:xfrm>
          <a:prstGeom prst="rect">
            <a:avLst/>
          </a:prstGeom>
          <a:noFill/>
          <a:ln>
            <a:noFill/>
          </a:ln>
        </p:spPr>
        <p:txBody>
          <a:bodyPr wrap="square" rtlCol="0">
            <a:spAutoFit/>
          </a:bodyPr>
          <a:lstStyle/>
          <a:p>
            <a:pPr algn="ctr"/>
            <a:r>
              <a:rPr lang="en-US" sz="1100" dirty="0" smtClean="0">
                <a:solidFill>
                  <a:schemeClr val="bg1"/>
                </a:solidFill>
                <a:latin typeface="Arial" pitchFamily="34" charset="0"/>
                <a:cs typeface="Arial" pitchFamily="34" charset="0"/>
              </a:rPr>
              <a:t>COLLEGE OF SCIENCES</a:t>
            </a:r>
            <a:endParaRPr lang="en-US" sz="11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6611884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Chevron 8"/>
          <p:cNvSpPr/>
          <p:nvPr/>
        </p:nvSpPr>
        <p:spPr>
          <a:xfrm>
            <a:off x="11552770" y="4987925"/>
            <a:ext cx="243417" cy="228600"/>
          </a:xfrm>
          <a:prstGeom prst="chevron">
            <a:avLst>
              <a:gd name="adj" fmla="val 50000"/>
            </a:avLst>
          </a:prstGeom>
          <a:solidFill>
            <a:srgbClr val="001F47"/>
          </a:soli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a:p>
        </p:txBody>
      </p:sp>
      <p:sp>
        <p:nvSpPr>
          <p:cNvPr id="10" name="Chevron 9"/>
          <p:cNvSpPr/>
          <p:nvPr/>
        </p:nvSpPr>
        <p:spPr>
          <a:xfrm>
            <a:off x="11303004" y="4987925"/>
            <a:ext cx="243417" cy="228600"/>
          </a:xfrm>
          <a:prstGeom prst="chevron">
            <a:avLst>
              <a:gd name="adj" fmla="val 50000"/>
            </a:avLst>
          </a:prstGeom>
          <a:solidFill>
            <a:srgbClr val="001F47"/>
          </a:soli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a:p>
        </p:txBody>
      </p:sp>
      <p:sp>
        <p:nvSpPr>
          <p:cNvPr id="4" name="Text Placeholder 3"/>
          <p:cNvSpPr>
            <a:spLocks noGrp="1"/>
          </p:cNvSpPr>
          <p:nvPr>
            <p:ph type="body" sz="half" idx="2"/>
          </p:nvPr>
        </p:nvSpPr>
        <p:spPr>
          <a:xfrm>
            <a:off x="1521643" y="5443403"/>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dirty="0" smtClean="0"/>
              <a:t>Click to edit Master text styles</a:t>
            </a:r>
          </a:p>
        </p:txBody>
      </p:sp>
      <p:sp>
        <p:nvSpPr>
          <p:cNvPr id="3" name="Picture Placeholder 2"/>
          <p:cNvSpPr>
            <a:spLocks noGrp="1"/>
          </p:cNvSpPr>
          <p:nvPr>
            <p:ph type="pic" idx="1"/>
          </p:nvPr>
        </p:nvSpPr>
        <p:spPr>
          <a:xfrm>
            <a:off x="263896" y="228600"/>
            <a:ext cx="11582400" cy="4389120"/>
          </a:xfrm>
          <a:prstGeom prst="rect">
            <a:avLst/>
          </a:prstGeom>
          <a:solidFill>
            <a:srgbClr val="001F47"/>
          </a:solidFill>
          <a:ln>
            <a:solidFill>
              <a:schemeClr val="bg1"/>
            </a:solidFill>
          </a:ln>
          <a:effectLst>
            <a:innerShdw blurRad="95250">
              <a:srgbClr val="000000"/>
            </a:innerShdw>
          </a:effectLst>
        </p:spPr>
        <p:txBody>
          <a:bodyPr>
            <a:normAutofit/>
          </a:bodyPr>
          <a:lstStyle>
            <a:lvl1pPr marL="0" indent="0">
              <a:buNone/>
              <a:defRPr sz="3200">
                <a:solidFill>
                  <a:schemeClr val="bg1"/>
                </a:solidFill>
              </a:defRPr>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304800" y="4865123"/>
            <a:ext cx="10767243" cy="562672"/>
          </a:xfrm>
          <a:prstGeom prst="rect">
            <a:avLst/>
          </a:prstGeom>
          <a:noFill/>
        </p:spPr>
        <p:txBody>
          <a:bodyPr anchor="t">
            <a:sp3d prstMaterial="softEdge"/>
          </a:bodyPr>
          <a:lstStyle>
            <a:lvl1pPr marR="0" algn="r">
              <a:buNone/>
              <a:defRPr sz="3000" b="0">
                <a:solidFill>
                  <a:srgbClr val="131946"/>
                </a:solidFill>
                <a:effectLst>
                  <a:outerShdw blurRad="50800" dist="25000" dir="5400000" algn="t" rotWithShape="0">
                    <a:prstClr val="black">
                      <a:alpha val="45000"/>
                    </a:prstClr>
                  </a:outerShdw>
                </a:effectLst>
              </a:defRPr>
            </a:lvl1pPr>
            <a:extLst/>
          </a:lstStyle>
          <a:p>
            <a:r>
              <a:rPr lang="en-US" dirty="0" smtClean="0"/>
              <a:t>Click to edit Master title style</a:t>
            </a:r>
            <a:endParaRPr lang="en-US" dirty="0"/>
          </a:p>
        </p:txBody>
      </p:sp>
      <p:sp>
        <p:nvSpPr>
          <p:cNvPr id="11" name="Date Placeholder 4"/>
          <p:cNvSpPr>
            <a:spLocks noGrp="1"/>
          </p:cNvSpPr>
          <p:nvPr>
            <p:ph type="dt" sz="half" idx="10"/>
          </p:nvPr>
        </p:nvSpPr>
        <p:spPr>
          <a:xfrm>
            <a:off x="8970433" y="6408740"/>
            <a:ext cx="2559051" cy="365125"/>
          </a:xfrm>
          <a:prstGeom prst="rect">
            <a:avLst/>
          </a:prstGeom>
        </p:spPr>
        <p:txBody>
          <a:bodyPr/>
          <a:lstStyle>
            <a:lvl1pPr>
              <a:defRPr smtClean="0">
                <a:solidFill>
                  <a:schemeClr val="tx1"/>
                </a:solidFill>
              </a:defRPr>
            </a:lvl1pPr>
            <a:extLst/>
          </a:lstStyle>
          <a:p>
            <a:fld id="{ED99EA03-5F7D-384C-A942-662C6B29BAB2}" type="datetime1">
              <a:rPr lang="en-US" smtClean="0"/>
              <a:t>11/30/2015</a:t>
            </a:fld>
            <a:endParaRPr lang="en-US"/>
          </a:p>
        </p:txBody>
      </p:sp>
      <p:sp>
        <p:nvSpPr>
          <p:cNvPr id="12" name="Footer Placeholder 5"/>
          <p:cNvSpPr>
            <a:spLocks noGrp="1"/>
          </p:cNvSpPr>
          <p:nvPr>
            <p:ph type="ftr" sz="quarter" idx="11"/>
          </p:nvPr>
        </p:nvSpPr>
        <p:spPr>
          <a:xfrm>
            <a:off x="5839884" y="6408740"/>
            <a:ext cx="3134783" cy="365125"/>
          </a:xfrm>
          <a:prstGeom prst="rect">
            <a:avLst/>
          </a:prstGeom>
        </p:spPr>
        <p:txBody>
          <a:bodyPr/>
          <a:lstStyle>
            <a:lvl1pPr>
              <a:defRPr>
                <a:solidFill>
                  <a:schemeClr val="tx1"/>
                </a:solidFill>
              </a:defRPr>
            </a:lvl1pPr>
            <a:extLst/>
          </a:lstStyle>
          <a:p>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fld id="{C60132BE-3E2E-48B9-A359-1EF21F5C8B26}" type="slidenum">
              <a:rPr lang="en-US" smtClean="0"/>
              <a:pPr/>
              <a:t>‹#›</a:t>
            </a:fld>
            <a:endParaRPr lang="en-US"/>
          </a:p>
        </p:txBody>
      </p:sp>
    </p:spTree>
    <p:extLst>
      <p:ext uri="{BB962C8B-B14F-4D97-AF65-F5344CB8AC3E}">
        <p14:creationId xmlns:p14="http://schemas.microsoft.com/office/powerpoint/2010/main" val="20433253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Text Placeholder 29"/>
          <p:cNvSpPr>
            <a:spLocks noGrp="1"/>
          </p:cNvSpPr>
          <p:nvPr>
            <p:ph type="body" idx="1"/>
          </p:nvPr>
        </p:nvSpPr>
        <p:spPr bwMode="auto">
          <a:xfrm>
            <a:off x="609600" y="849558"/>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8" name="Slide Number Placeholder 17"/>
          <p:cNvSpPr>
            <a:spLocks noGrp="1"/>
          </p:cNvSpPr>
          <p:nvPr>
            <p:ph type="sldNum" sz="quarter" idx="4"/>
          </p:nvPr>
        </p:nvSpPr>
        <p:spPr>
          <a:xfrm>
            <a:off x="10871202" y="5970375"/>
            <a:ext cx="1248833" cy="804864"/>
          </a:xfrm>
          <a:prstGeom prst="rect">
            <a:avLst/>
          </a:prstGeom>
        </p:spPr>
        <p:txBody>
          <a:bodyPr vert="horz" anchor="b"/>
          <a:lstStyle>
            <a:lvl1pPr algn="r" eaLnBrk="1" fontAlgn="auto" latinLnBrk="0" hangingPunct="1">
              <a:spcBef>
                <a:spcPts val="0"/>
              </a:spcBef>
              <a:spcAft>
                <a:spcPts val="0"/>
              </a:spcAft>
              <a:defRPr kumimoji="0" sz="2000" b="0" smtClean="0">
                <a:solidFill>
                  <a:schemeClr val="tx1"/>
                </a:solidFill>
                <a:latin typeface="+mn-lt"/>
                <a:cs typeface="+mn-cs"/>
              </a:defRPr>
            </a:lvl1pPr>
            <a:extLst/>
          </a:lstStyle>
          <a:p>
            <a:fld id="{C60132BE-3E2E-48B9-A359-1EF21F5C8B26}" type="slidenum">
              <a:rPr lang="en-US" smtClean="0"/>
              <a:pPr/>
              <a:t>‹#›</a:t>
            </a:fld>
            <a:endParaRPr lang="en-US" dirty="0"/>
          </a:p>
        </p:txBody>
      </p:sp>
      <p:cxnSp>
        <p:nvCxnSpPr>
          <p:cNvPr id="13" name="Straight Connector 12"/>
          <p:cNvCxnSpPr/>
          <p:nvPr userDrawn="1"/>
        </p:nvCxnSpPr>
        <p:spPr>
          <a:xfrm flipV="1">
            <a:off x="210525" y="6212704"/>
            <a:ext cx="11825873" cy="6864"/>
          </a:xfrm>
          <a:prstGeom prst="line">
            <a:avLst/>
          </a:prstGeom>
        </p:spPr>
        <p:style>
          <a:lnRef idx="1">
            <a:schemeClr val="accent5"/>
          </a:lnRef>
          <a:fillRef idx="0">
            <a:schemeClr val="accent5"/>
          </a:fillRef>
          <a:effectRef idx="0">
            <a:schemeClr val="accent5"/>
          </a:effectRef>
          <a:fontRef idx="minor">
            <a:schemeClr val="tx1"/>
          </a:fontRef>
        </p:style>
      </p:cxnSp>
      <p:pic>
        <p:nvPicPr>
          <p:cNvPr id="17" name="Picture 16" descr="Template-border.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364372"/>
          </a:xfrm>
          <a:prstGeom prst="rect">
            <a:avLst/>
          </a:prstGeom>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kern="1200">
          <a:solidFill>
            <a:srgbClr val="131946"/>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Arial" charset="0"/>
        </a:defRPr>
      </a:lvl6pPr>
      <a:lvl7pPr marL="914400" algn="l" rtl="0" eaLnBrk="1" fontAlgn="base" hangingPunct="1">
        <a:spcBef>
          <a:spcPct val="0"/>
        </a:spcBef>
        <a:spcAft>
          <a:spcPct val="0"/>
        </a:spcAft>
        <a:defRPr sz="4100" b="1">
          <a:solidFill>
            <a:schemeClr val="tx2"/>
          </a:solidFill>
          <a:latin typeface="Arial" charset="0"/>
        </a:defRPr>
      </a:lvl7pPr>
      <a:lvl8pPr marL="1371600" algn="l" rtl="0" eaLnBrk="1" fontAlgn="base" hangingPunct="1">
        <a:spcBef>
          <a:spcPct val="0"/>
        </a:spcBef>
        <a:spcAft>
          <a:spcPct val="0"/>
        </a:spcAft>
        <a:defRPr sz="4100" b="1">
          <a:solidFill>
            <a:schemeClr val="tx2"/>
          </a:solidFill>
          <a:latin typeface="Arial" charset="0"/>
        </a:defRPr>
      </a:lvl8pPr>
      <a:lvl9pPr marL="1828800" algn="l" rtl="0" eaLnBrk="1" fontAlgn="base" hangingPunct="1">
        <a:spcBef>
          <a:spcPct val="0"/>
        </a:spcBef>
        <a:spcAft>
          <a:spcPct val="0"/>
        </a:spcAft>
        <a:defRPr sz="4100" b="1">
          <a:solidFill>
            <a:schemeClr val="tx2"/>
          </a:solidFill>
          <a:latin typeface="Arial" charset="0"/>
        </a:defRPr>
      </a:lvl9pPr>
      <a:extLst/>
    </p:titleStyle>
    <p:bodyStyle>
      <a:lvl1pPr marL="0" indent="0" algn="l" rtl="0" eaLnBrk="1" fontAlgn="base" hangingPunct="1">
        <a:spcBef>
          <a:spcPts val="0"/>
        </a:spcBef>
        <a:spcAft>
          <a:spcPts val="600"/>
        </a:spcAft>
        <a:buClr>
          <a:srgbClr val="002060"/>
        </a:buClr>
        <a:buSzPct val="68000"/>
        <a:buFont typeface="Wingdings 3" pitchFamily="18" charset="2"/>
        <a:buNone/>
        <a:defRPr sz="2000" kern="1200">
          <a:solidFill>
            <a:srgbClr val="131946"/>
          </a:solidFill>
          <a:latin typeface="+mn-lt"/>
          <a:ea typeface="+mn-ea"/>
          <a:cs typeface="+mn-cs"/>
        </a:defRPr>
      </a:lvl1pPr>
      <a:lvl2pPr marL="735013" indent="-342900" algn="l" rtl="0" eaLnBrk="1" fontAlgn="base" hangingPunct="1">
        <a:spcBef>
          <a:spcPts val="0"/>
        </a:spcBef>
        <a:spcAft>
          <a:spcPts val="600"/>
        </a:spcAft>
        <a:buClr>
          <a:schemeClr val="accent4"/>
        </a:buClr>
        <a:buSzPct val="65000"/>
        <a:buFont typeface="Wingdings" charset="2"/>
        <a:buChar char="u"/>
        <a:defRPr sz="2000" kern="1200">
          <a:solidFill>
            <a:srgbClr val="131946"/>
          </a:solidFill>
          <a:latin typeface="+mn-lt"/>
          <a:ea typeface="+mn-ea"/>
          <a:cs typeface="+mn-cs"/>
        </a:defRPr>
      </a:lvl2pPr>
      <a:lvl3pPr marL="973138" indent="-342900" algn="l" rtl="0" eaLnBrk="1" fontAlgn="base" hangingPunct="1">
        <a:spcBef>
          <a:spcPts val="0"/>
        </a:spcBef>
        <a:spcAft>
          <a:spcPts val="600"/>
        </a:spcAft>
        <a:buClr>
          <a:srgbClr val="002060"/>
        </a:buClr>
        <a:buSzPct val="100000"/>
        <a:buFont typeface="Arial" pitchFamily="34" charset="0"/>
        <a:buChar char="•"/>
        <a:defRPr sz="1800" kern="1200">
          <a:solidFill>
            <a:srgbClr val="131946"/>
          </a:solidFill>
          <a:latin typeface="+mn-lt"/>
          <a:ea typeface="+mn-ea"/>
          <a:cs typeface="+mn-cs"/>
        </a:defRPr>
      </a:lvl3pPr>
      <a:lvl4pPr marL="1257300" indent="-342900" algn="l" rtl="0" eaLnBrk="1" fontAlgn="base" hangingPunct="1">
        <a:spcBef>
          <a:spcPts val="0"/>
        </a:spcBef>
        <a:spcAft>
          <a:spcPts val="600"/>
        </a:spcAft>
        <a:buClr>
          <a:schemeClr val="tx2"/>
        </a:buClr>
        <a:buSzPct val="65000"/>
        <a:buFont typeface="Courier New"/>
        <a:buChar char="o"/>
        <a:defRPr sz="1800" kern="1200">
          <a:solidFill>
            <a:srgbClr val="131946"/>
          </a:solidFill>
          <a:latin typeface="+mn-lt"/>
          <a:ea typeface="+mn-ea"/>
          <a:cs typeface="+mn-cs"/>
        </a:defRPr>
      </a:lvl4pPr>
      <a:lvl5pPr marL="1371600" indent="-228600" algn="l" rtl="0" eaLnBrk="1" fontAlgn="base" hangingPunct="1">
        <a:spcBef>
          <a:spcPts val="0"/>
        </a:spcBef>
        <a:spcAft>
          <a:spcPts val="600"/>
        </a:spcAft>
        <a:buClr>
          <a:srgbClr val="131946"/>
        </a:buClr>
        <a:buSzPct val="100000"/>
        <a:buFont typeface="Wingdings" pitchFamily="2" charset="2"/>
        <a:buChar char="§"/>
        <a:defRPr sz="1800" kern="1200">
          <a:solidFill>
            <a:srgbClr val="131946"/>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7" name="Rectangle 6"/>
          <p:cNvSpPr/>
          <p:nvPr/>
        </p:nvSpPr>
        <p:spPr bwMode="ltGray">
          <a:xfrm>
            <a:off x="1" y="2"/>
            <a:ext cx="12191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a:endParaRPr lang="en-US" sz="1800">
              <a:solidFill>
                <a:prstClr val="white"/>
              </a:solidFill>
            </a:endParaRPr>
          </a:p>
        </p:txBody>
      </p:sp>
      <p:sp>
        <p:nvSpPr>
          <p:cNvPr id="2" name="Title Placeholder 1"/>
          <p:cNvSpPr>
            <a:spLocks noGrp="1"/>
          </p:cNvSpPr>
          <p:nvPr>
            <p:ph type="title"/>
          </p:nvPr>
        </p:nvSpPr>
        <p:spPr>
          <a:xfrm>
            <a:off x="609600" y="152400"/>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609600" y="1295400"/>
            <a:ext cx="10972800" cy="5257801"/>
          </a:xfrm>
          <a:prstGeom prst="rect">
            <a:avLst/>
          </a:prstGeom>
        </p:spPr>
        <p:txBody>
          <a:bodyPr vert="horz" lIns="54864" tIns="91440" rtlCol="0">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609600" y="6583680"/>
            <a:ext cx="28448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CC2D87-19F2-4B49-95D3-FBDE96F43229}" type="datetime1">
              <a:rPr lang="en-US" smtClean="0">
                <a:solidFill>
                  <a:prstClr val="black">
                    <a:tint val="95000"/>
                  </a:prstClr>
                </a:solidFill>
              </a:rPr>
              <a:pPr/>
              <a:t>11/30/2015</a:t>
            </a:fld>
            <a:endParaRPr lang="en-US">
              <a:solidFill>
                <a:prstClr val="black">
                  <a:tint val="95000"/>
                </a:prstClr>
              </a:solidFill>
            </a:endParaRPr>
          </a:p>
        </p:txBody>
      </p:sp>
      <p:sp>
        <p:nvSpPr>
          <p:cNvPr id="5" name="Footer Placeholder 4"/>
          <p:cNvSpPr>
            <a:spLocks noGrp="1"/>
          </p:cNvSpPr>
          <p:nvPr>
            <p:ph type="ftr" sz="quarter" idx="3"/>
          </p:nvPr>
        </p:nvSpPr>
        <p:spPr>
          <a:xfrm>
            <a:off x="3520796" y="6583680"/>
            <a:ext cx="7343625"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solidFill>
                  <a:prstClr val="black">
                    <a:tint val="95000"/>
                  </a:prstClr>
                </a:solidFill>
              </a:rPr>
              <a:t>J. Leskovec, A. Rajaraman, J. Ullman: Mining of Massive Datasets, http://www.mmds.org</a:t>
            </a:r>
            <a:endParaRPr lang="en-US" dirty="0">
              <a:solidFill>
                <a:prstClr val="black">
                  <a:tint val="95000"/>
                </a:prstClr>
              </a:solidFill>
            </a:endParaRPr>
          </a:p>
        </p:txBody>
      </p:sp>
      <p:sp>
        <p:nvSpPr>
          <p:cNvPr id="6" name="Slide Number Placeholder 5"/>
          <p:cNvSpPr>
            <a:spLocks noGrp="1"/>
          </p:cNvSpPr>
          <p:nvPr>
            <p:ph type="sldNum" sz="quarter" idx="4"/>
          </p:nvPr>
        </p:nvSpPr>
        <p:spPr>
          <a:xfrm>
            <a:off x="10939195" y="6583680"/>
            <a:ext cx="978485"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63667581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1.gif"/></Relationships>
</file>

<file path=ppt/slides/_rels/slide3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0.png"/><Relationship Id="rId4" Type="http://schemas.openxmlformats.org/officeDocument/2006/relationships/image" Target="../media/image7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Course: CS 724/824  High Performance Computing and Big Data</a:t>
            </a:r>
          </a:p>
          <a:p>
            <a:pPr marL="0" indent="0">
              <a:buNone/>
            </a:pPr>
            <a:endParaRPr lang="en-US" sz="2000" dirty="0"/>
          </a:p>
          <a:p>
            <a:pPr marL="0" indent="0">
              <a:buNone/>
            </a:pPr>
            <a:endParaRPr lang="en-US" sz="2000" dirty="0"/>
          </a:p>
          <a:p>
            <a:pPr marL="0" indent="0">
              <a:buNone/>
            </a:pPr>
            <a:r>
              <a:rPr lang="en-US" sz="2000" dirty="0"/>
              <a:t>Instructor: Mohammad Zubair</a:t>
            </a:r>
          </a:p>
          <a:p>
            <a:pPr marL="0" indent="0">
              <a:buNone/>
            </a:pPr>
            <a:endParaRPr lang="en-US" sz="2000" dirty="0"/>
          </a:p>
          <a:p>
            <a:pPr marL="0" indent="0">
              <a:buNone/>
            </a:pPr>
            <a:endParaRPr lang="en-US" sz="2000" dirty="0"/>
          </a:p>
          <a:p>
            <a:pPr marL="0" indent="0">
              <a:buNone/>
            </a:pPr>
            <a:r>
              <a:rPr lang="en-US" sz="2000" dirty="0"/>
              <a:t>Instructional Designer Name: </a:t>
            </a:r>
            <a:r>
              <a:rPr lang="en-US" sz="2000" dirty="0" smtClean="0"/>
              <a:t>Christy Low</a:t>
            </a:r>
            <a:endParaRPr lang="en-US" sz="2000" dirty="0"/>
          </a:p>
          <a:p>
            <a:pPr marL="0" indent="0">
              <a:buNone/>
            </a:pPr>
            <a:endParaRPr lang="en-US" sz="2000" dirty="0"/>
          </a:p>
          <a:p>
            <a:pPr marL="0" indent="0">
              <a:buNone/>
            </a:pPr>
            <a:endParaRPr lang="en-US" sz="2000" dirty="0"/>
          </a:p>
          <a:p>
            <a:pPr marL="0" indent="0">
              <a:buNone/>
            </a:pPr>
            <a:r>
              <a:rPr lang="en-US" sz="2000" dirty="0"/>
              <a:t>Video Clip Title:  </a:t>
            </a:r>
            <a:r>
              <a:rPr lang="en-US" sz="2000" dirty="0" smtClean="0"/>
              <a:t>Clustering </a:t>
            </a:r>
            <a:r>
              <a:rPr lang="en-US" sz="2000" dirty="0"/>
              <a:t>Module </a:t>
            </a:r>
            <a:r>
              <a:rPr lang="en-US" sz="2000" dirty="0" smtClean="0"/>
              <a:t>Overview – Part I</a:t>
            </a:r>
            <a:endParaRPr lang="en-US" sz="2000" dirty="0"/>
          </a:p>
        </p:txBody>
      </p:sp>
      <p:sp>
        <p:nvSpPr>
          <p:cNvPr id="4" name="Slide Number Placeholder 3"/>
          <p:cNvSpPr>
            <a:spLocks noGrp="1"/>
          </p:cNvSpPr>
          <p:nvPr>
            <p:ph type="sldNum" sz="quarter" idx="12"/>
          </p:nvPr>
        </p:nvSpPr>
        <p:spPr/>
        <p:txBody>
          <a:bodyPr/>
          <a:lstStyle/>
          <a:p>
            <a:fld id="{C60132BE-3E2E-48B9-A359-1EF21F5C8B26}" type="slidenum">
              <a:rPr lang="en-US" smtClean="0"/>
              <a:pPr/>
              <a:t>1</a:t>
            </a:fld>
            <a:endParaRPr lang="en-US" dirty="0"/>
          </a:p>
        </p:txBody>
      </p:sp>
    </p:spTree>
    <p:extLst>
      <p:ext uri="{BB962C8B-B14F-4D97-AF65-F5344CB8AC3E}">
        <p14:creationId xmlns:p14="http://schemas.microsoft.com/office/powerpoint/2010/main" val="1673643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10</a:t>
            </a:fld>
            <a:endParaRPr lang="en-US"/>
          </a:p>
        </p:txBody>
      </p:sp>
      <p:sp>
        <p:nvSpPr>
          <p:cNvPr id="18434" name="Rectangle 2"/>
          <p:cNvSpPr>
            <a:spLocks noGrp="1" noChangeArrowheads="1"/>
          </p:cNvSpPr>
          <p:nvPr>
            <p:ph type="title"/>
          </p:nvPr>
        </p:nvSpPr>
        <p:spPr>
          <a:xfrm>
            <a:off x="506569" y="475445"/>
            <a:ext cx="10972800" cy="619259"/>
          </a:xfrm>
        </p:spPr>
        <p:txBody>
          <a:bodyPr/>
          <a:lstStyle/>
          <a:p>
            <a:r>
              <a:rPr lang="en-US" dirty="0" smtClean="0"/>
              <a:t>Overview: Methods </a:t>
            </a:r>
            <a:r>
              <a:rPr lang="en-US" dirty="0"/>
              <a:t>of Clustering</a:t>
            </a:r>
          </a:p>
        </p:txBody>
      </p:sp>
      <p:sp>
        <p:nvSpPr>
          <p:cNvPr id="18435" name="Rectangle 3"/>
          <p:cNvSpPr>
            <a:spLocks noGrp="1" noChangeArrowheads="1"/>
          </p:cNvSpPr>
          <p:nvPr>
            <p:ph type="body" idx="1"/>
          </p:nvPr>
        </p:nvSpPr>
        <p:spPr>
          <a:xfrm>
            <a:off x="609600" y="1752600"/>
            <a:ext cx="10972800" cy="4525963"/>
          </a:xfrm>
        </p:spPr>
        <p:txBody>
          <a:bodyPr>
            <a:normAutofit/>
          </a:bodyPr>
          <a:lstStyle/>
          <a:p>
            <a:r>
              <a:rPr lang="en-US" b="1" dirty="0" smtClean="0">
                <a:solidFill>
                  <a:srgbClr val="0000FF"/>
                </a:solidFill>
              </a:rPr>
              <a:t>Hierarchical:</a:t>
            </a:r>
          </a:p>
          <a:p>
            <a:pPr lvl="1"/>
            <a:r>
              <a:rPr lang="en-US" b="1" dirty="0" smtClean="0">
                <a:solidFill>
                  <a:srgbClr val="D60093"/>
                </a:solidFill>
              </a:rPr>
              <a:t>Agglomerative</a:t>
            </a:r>
            <a:r>
              <a:rPr lang="en-US" dirty="0" smtClean="0">
                <a:solidFill>
                  <a:srgbClr val="D60093"/>
                </a:solidFill>
              </a:rPr>
              <a:t> </a:t>
            </a:r>
            <a:r>
              <a:rPr lang="en-US" dirty="0" smtClean="0"/>
              <a:t>(bottom up):</a:t>
            </a:r>
            <a:endParaRPr lang="en-US" dirty="0"/>
          </a:p>
          <a:p>
            <a:pPr lvl="2"/>
            <a:r>
              <a:rPr lang="en-US" dirty="0"/>
              <a:t>Initially, each point </a:t>
            </a:r>
            <a:r>
              <a:rPr lang="en-US" dirty="0" smtClean="0"/>
              <a:t>is a cluster</a:t>
            </a:r>
            <a:endParaRPr lang="en-US" dirty="0"/>
          </a:p>
          <a:p>
            <a:pPr lvl="2"/>
            <a:r>
              <a:rPr lang="en-US" dirty="0"/>
              <a:t>Repeatedly combine the two </a:t>
            </a:r>
            <a:r>
              <a:rPr lang="en-US" dirty="0" smtClean="0"/>
              <a:t/>
            </a:r>
            <a:br>
              <a:rPr lang="en-US" dirty="0" smtClean="0"/>
            </a:br>
            <a:r>
              <a:rPr lang="en-US" dirty="0" smtClean="0"/>
              <a:t>“</a:t>
            </a:r>
            <a:r>
              <a:rPr lang="en-US" dirty="0"/>
              <a:t>nearest” </a:t>
            </a:r>
            <a:r>
              <a:rPr lang="en-US" dirty="0" smtClean="0"/>
              <a:t>clusters </a:t>
            </a:r>
            <a:r>
              <a:rPr lang="en-US" dirty="0"/>
              <a:t>into </a:t>
            </a:r>
            <a:r>
              <a:rPr lang="en-US" dirty="0" smtClean="0"/>
              <a:t>one</a:t>
            </a:r>
          </a:p>
          <a:p>
            <a:pPr lvl="1"/>
            <a:r>
              <a:rPr lang="en-US" b="1" dirty="0" smtClean="0">
                <a:solidFill>
                  <a:srgbClr val="D60093"/>
                </a:solidFill>
              </a:rPr>
              <a:t>Divisive</a:t>
            </a:r>
            <a:r>
              <a:rPr lang="en-US" dirty="0" smtClean="0">
                <a:solidFill>
                  <a:srgbClr val="D60093"/>
                </a:solidFill>
              </a:rPr>
              <a:t> </a:t>
            </a:r>
            <a:r>
              <a:rPr lang="en-US" dirty="0" smtClean="0"/>
              <a:t>(top down):</a:t>
            </a:r>
          </a:p>
          <a:p>
            <a:pPr lvl="2"/>
            <a:r>
              <a:rPr lang="en-US" dirty="0" smtClean="0"/>
              <a:t>Start with one cluster and recursively split it</a:t>
            </a:r>
          </a:p>
          <a:p>
            <a:pPr lvl="8"/>
            <a:endParaRPr lang="en-US" dirty="0"/>
          </a:p>
          <a:p>
            <a:r>
              <a:rPr lang="en-US" b="1" dirty="0">
                <a:solidFill>
                  <a:srgbClr val="008000"/>
                </a:solidFill>
              </a:rPr>
              <a:t>Point </a:t>
            </a:r>
            <a:r>
              <a:rPr lang="en-US" b="1" dirty="0" smtClean="0">
                <a:solidFill>
                  <a:srgbClr val="008000"/>
                </a:solidFill>
              </a:rPr>
              <a:t>assignment:</a:t>
            </a:r>
            <a:endParaRPr lang="en-US" b="1" dirty="0">
              <a:solidFill>
                <a:srgbClr val="008000"/>
              </a:solidFill>
            </a:endParaRPr>
          </a:p>
          <a:p>
            <a:pPr lvl="1"/>
            <a:r>
              <a:rPr lang="en-US" dirty="0"/>
              <a:t>Maintain a set of </a:t>
            </a:r>
            <a:r>
              <a:rPr lang="en-US" dirty="0" smtClean="0"/>
              <a:t>clusters</a:t>
            </a:r>
            <a:endParaRPr lang="en-US" dirty="0"/>
          </a:p>
          <a:p>
            <a:pPr lvl="1"/>
            <a:r>
              <a:rPr lang="en-US" dirty="0" smtClean="0"/>
              <a:t>Points belong to </a:t>
            </a:r>
            <a:r>
              <a:rPr lang="en-US" dirty="0"/>
              <a:t>“nearest” </a:t>
            </a:r>
            <a:r>
              <a:rPr lang="en-US" dirty="0" smtClean="0"/>
              <a:t>cluster</a:t>
            </a:r>
            <a:endParaRPr lang="en-US" dirty="0"/>
          </a:p>
        </p:txBody>
      </p:sp>
      <p:pic>
        <p:nvPicPr>
          <p:cNvPr id="40964" name="Picture 4" descr="http://www.mathworks.com/help/toolbox/stats/dendrogram.gif"/>
          <p:cNvPicPr>
            <a:picLocks noChangeAspect="1" noChangeArrowheads="1"/>
          </p:cNvPicPr>
          <p:nvPr/>
        </p:nvPicPr>
        <p:blipFill>
          <a:blip r:embed="rId3" cstate="print"/>
          <a:srcRect/>
          <a:stretch>
            <a:fillRect/>
          </a:stretch>
        </p:blipFill>
        <p:spPr bwMode="auto">
          <a:xfrm>
            <a:off x="6910924" y="1752600"/>
            <a:ext cx="3680876" cy="2209800"/>
          </a:xfrm>
          <a:prstGeom prst="rect">
            <a:avLst/>
          </a:prstGeom>
          <a:noFill/>
        </p:spPr>
      </p:pic>
      <p:pic>
        <p:nvPicPr>
          <p:cNvPr id="40966" name="Picture 6" descr="http://www.ima.umn.edu/~iwen/REU/2Ddata.jpg"/>
          <p:cNvPicPr>
            <a:picLocks noChangeAspect="1" noChangeArrowheads="1"/>
          </p:cNvPicPr>
          <p:nvPr/>
        </p:nvPicPr>
        <p:blipFill>
          <a:blip r:embed="rId4" cstate="print"/>
          <a:srcRect/>
          <a:stretch>
            <a:fillRect/>
          </a:stretch>
        </p:blipFill>
        <p:spPr bwMode="auto">
          <a:xfrm>
            <a:off x="8363706" y="4494916"/>
            <a:ext cx="2325008" cy="1877891"/>
          </a:xfrm>
          <a:prstGeom prst="rect">
            <a:avLst/>
          </a:prstGeom>
          <a:noFill/>
        </p:spPr>
      </p:pic>
    </p:spTree>
    <p:extLst>
      <p:ext uri="{BB962C8B-B14F-4D97-AF65-F5344CB8AC3E}">
        <p14:creationId xmlns:p14="http://schemas.microsoft.com/office/powerpoint/2010/main" val="876740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1267" y="460248"/>
            <a:ext cx="10972800" cy="987552"/>
          </a:xfrm>
        </p:spPr>
        <p:txBody>
          <a:bodyPr/>
          <a:lstStyle/>
          <a:p>
            <a:r>
              <a:rPr lang="en-US" dirty="0" smtClean="0"/>
              <a:t>Representing Clusters – Euclidean Space</a:t>
            </a:r>
            <a:endParaRPr lang="en-US" dirty="0"/>
          </a:p>
        </p:txBody>
      </p:sp>
      <p:sp>
        <p:nvSpPr>
          <p:cNvPr id="19459" name="Rectangle 3"/>
          <p:cNvSpPr>
            <a:spLocks noGrp="1" noChangeArrowheads="1"/>
          </p:cNvSpPr>
          <p:nvPr>
            <p:ph idx="1"/>
          </p:nvPr>
        </p:nvSpPr>
        <p:spPr>
          <a:xfrm>
            <a:off x="912253" y="1771918"/>
            <a:ext cx="8686800" cy="5410200"/>
          </a:xfrm>
        </p:spPr>
        <p:txBody>
          <a:bodyPr>
            <a:normAutofit/>
          </a:bodyPr>
          <a:lstStyle/>
          <a:p>
            <a:r>
              <a:rPr lang="en-US" b="1" dirty="0" smtClean="0">
                <a:solidFill>
                  <a:srgbClr val="0000FF"/>
                </a:solidFill>
              </a:rPr>
              <a:t>How to </a:t>
            </a:r>
            <a:r>
              <a:rPr lang="en-US" b="1" dirty="0">
                <a:solidFill>
                  <a:srgbClr val="0000FF"/>
                </a:solidFill>
              </a:rPr>
              <a:t>represent a cluster of </a:t>
            </a:r>
            <a:r>
              <a:rPr lang="en-US" b="1" dirty="0" smtClean="0">
                <a:solidFill>
                  <a:srgbClr val="0000FF"/>
                </a:solidFill>
              </a:rPr>
              <a:t>many points?</a:t>
            </a:r>
            <a:endParaRPr lang="en-US" b="1" dirty="0">
              <a:solidFill>
                <a:srgbClr val="0000FF"/>
              </a:solidFill>
            </a:endParaRPr>
          </a:p>
          <a:p>
            <a:pPr lvl="1"/>
            <a:r>
              <a:rPr lang="en-US" dirty="0" smtClean="0"/>
              <a:t>How do you represent the “location” of each cluster?</a:t>
            </a:r>
          </a:p>
          <a:p>
            <a:pPr lvl="1"/>
            <a:r>
              <a:rPr lang="en-US" dirty="0" smtClean="0"/>
              <a:t>Represent each cluster by its centroid (average of its points)</a:t>
            </a:r>
          </a:p>
          <a:p>
            <a:endParaRPr lang="en-US" b="1" dirty="0" smtClean="0">
              <a:solidFill>
                <a:srgbClr val="008000"/>
              </a:solidFill>
            </a:endParaRPr>
          </a:p>
          <a:p>
            <a:endParaRPr lang="en-US" b="1" dirty="0">
              <a:solidFill>
                <a:srgbClr val="008000"/>
              </a:solidFill>
            </a:endParaRPr>
          </a:p>
          <a:p>
            <a:r>
              <a:rPr lang="en-US" b="1" dirty="0" smtClean="0">
                <a:solidFill>
                  <a:srgbClr val="0000FF"/>
                </a:solidFill>
              </a:rPr>
              <a:t>How to measure distance of a point to a cluster?</a:t>
            </a:r>
            <a:endParaRPr lang="en-US" b="1" dirty="0">
              <a:solidFill>
                <a:srgbClr val="0000FF"/>
              </a:solidFill>
            </a:endParaRPr>
          </a:p>
          <a:p>
            <a:pPr lvl="1"/>
            <a:r>
              <a:rPr lang="en-US" dirty="0" smtClean="0"/>
              <a:t>Measure the distance between the point and the centroid of the cluster</a:t>
            </a:r>
          </a:p>
        </p:txBody>
      </p:sp>
      <p:sp>
        <p:nvSpPr>
          <p:cNvPr id="4" name="Slide Number Placeholder 5"/>
          <p:cNvSpPr>
            <a:spLocks noGrp="1"/>
          </p:cNvSpPr>
          <p:nvPr>
            <p:ph type="sldNum" sz="quarter" idx="12"/>
          </p:nvPr>
        </p:nvSpPr>
        <p:spPr/>
        <p:txBody>
          <a:bodyPr/>
          <a:lstStyle/>
          <a:p>
            <a:fld id="{B3B40D71-7600-4E70-9746-66CD11735245}" type="slidenum">
              <a:rPr lang="en-US"/>
              <a:pPr/>
              <a:t>11</a:t>
            </a:fld>
            <a:endParaRPr lang="en-US"/>
          </a:p>
        </p:txBody>
      </p:sp>
    </p:spTree>
    <p:extLst>
      <p:ext uri="{BB962C8B-B14F-4D97-AF65-F5344CB8AC3E}">
        <p14:creationId xmlns:p14="http://schemas.microsoft.com/office/powerpoint/2010/main" val="176205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i="1" dirty="0" smtClean="0"/>
              <a:t>k</a:t>
            </a:r>
            <a:r>
              <a:rPr lang="en-US" dirty="0" smtClean="0"/>
              <a:t>–means </a:t>
            </a:r>
            <a:r>
              <a:rPr lang="en-US" dirty="0"/>
              <a:t>Algorithm(s)</a:t>
            </a:r>
          </a:p>
        </p:txBody>
      </p:sp>
      <p:sp>
        <p:nvSpPr>
          <p:cNvPr id="24579" name="Rectangle 3"/>
          <p:cNvSpPr>
            <a:spLocks noGrp="1" noChangeArrowheads="1"/>
          </p:cNvSpPr>
          <p:nvPr>
            <p:ph idx="1"/>
          </p:nvPr>
        </p:nvSpPr>
        <p:spPr/>
        <p:txBody>
          <a:bodyPr/>
          <a:lstStyle/>
          <a:p>
            <a:r>
              <a:rPr lang="en-US" dirty="0"/>
              <a:t>Assumes Euclidean </a:t>
            </a:r>
            <a:r>
              <a:rPr lang="en-US" dirty="0" smtClean="0"/>
              <a:t>space/distance</a:t>
            </a:r>
          </a:p>
          <a:p>
            <a:pPr lvl="8"/>
            <a:endParaRPr lang="en-US" dirty="0"/>
          </a:p>
          <a:p>
            <a:r>
              <a:rPr lang="en-US" dirty="0"/>
              <a:t>Start by picking </a:t>
            </a:r>
            <a:r>
              <a:rPr lang="en-US" b="1" i="1" dirty="0"/>
              <a:t>k</a:t>
            </a:r>
            <a:r>
              <a:rPr lang="en-US" dirty="0"/>
              <a:t>, the number of </a:t>
            </a:r>
            <a:r>
              <a:rPr lang="en-US" dirty="0" smtClean="0"/>
              <a:t>clusters</a:t>
            </a:r>
          </a:p>
          <a:p>
            <a:pPr lvl="8"/>
            <a:endParaRPr lang="en-US" dirty="0"/>
          </a:p>
          <a:p>
            <a:r>
              <a:rPr lang="en-US" dirty="0"/>
              <a:t>Initialize clusters by picking one point per </a:t>
            </a:r>
            <a:r>
              <a:rPr lang="en-US" dirty="0" smtClean="0"/>
              <a:t>cluster</a:t>
            </a:r>
          </a:p>
          <a:p>
            <a:pPr lvl="1"/>
            <a:r>
              <a:rPr lang="en-US" b="1" dirty="0" smtClean="0">
                <a:solidFill>
                  <a:srgbClr val="008000"/>
                </a:solidFill>
              </a:rPr>
              <a:t>Example:</a:t>
            </a:r>
            <a:r>
              <a:rPr lang="en-US" dirty="0" smtClean="0"/>
              <a:t> Pick </a:t>
            </a:r>
            <a:r>
              <a:rPr lang="en-US" dirty="0"/>
              <a:t>one point at random, then  </a:t>
            </a:r>
            <a:r>
              <a:rPr lang="en-US" b="1" i="1" dirty="0" smtClean="0"/>
              <a:t>k</a:t>
            </a:r>
            <a:r>
              <a:rPr lang="en-US" b="1" dirty="0" smtClean="0"/>
              <a:t>-1 </a:t>
            </a:r>
            <a:r>
              <a:rPr lang="en-US" dirty="0"/>
              <a:t>other points, each as far away as possible from </a:t>
            </a:r>
            <a:r>
              <a:rPr lang="en-US" dirty="0" smtClean="0"/>
              <a:t>the </a:t>
            </a:r>
            <a:r>
              <a:rPr lang="en-US" dirty="0"/>
              <a:t>previous </a:t>
            </a:r>
            <a:r>
              <a:rPr lang="en-US" dirty="0" smtClean="0"/>
              <a:t>points</a:t>
            </a:r>
            <a:endParaRPr lang="en-US" dirty="0"/>
          </a:p>
        </p:txBody>
      </p:sp>
      <p:sp>
        <p:nvSpPr>
          <p:cNvPr id="4" name="Slide Number Placeholder 5"/>
          <p:cNvSpPr>
            <a:spLocks noGrp="1"/>
          </p:cNvSpPr>
          <p:nvPr>
            <p:ph type="sldNum" sz="quarter" idx="12"/>
          </p:nvPr>
        </p:nvSpPr>
        <p:spPr/>
        <p:txBody>
          <a:bodyPr/>
          <a:lstStyle/>
          <a:p>
            <a:fld id="{401B10C8-B221-4207-9C35-A8E660857709}" type="slidenum">
              <a:rPr lang="en-US">
                <a:solidFill>
                  <a:prstClr val="black">
                    <a:tint val="95000"/>
                  </a:prstClr>
                </a:solidFill>
              </a:rPr>
              <a:pPr/>
              <a:t>12</a:t>
            </a:fld>
            <a:endParaRPr lang="en-US">
              <a:solidFill>
                <a:prstClr val="black">
                  <a:tint val="95000"/>
                </a:prstClr>
              </a:solidFill>
            </a:endParaRPr>
          </a:p>
        </p:txBody>
      </p:sp>
    </p:spTree>
    <p:extLst>
      <p:ext uri="{BB962C8B-B14F-4D97-AF65-F5344CB8AC3E}">
        <p14:creationId xmlns:p14="http://schemas.microsoft.com/office/powerpoint/2010/main" val="2910733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Populating Clusters</a:t>
            </a:r>
            <a:endParaRPr lang="en-US"/>
          </a:p>
        </p:txBody>
      </p:sp>
      <p:sp>
        <p:nvSpPr>
          <p:cNvPr id="25603" name="Rectangle 3"/>
          <p:cNvSpPr>
            <a:spLocks noGrp="1" noChangeArrowheads="1"/>
          </p:cNvSpPr>
          <p:nvPr>
            <p:ph idx="1"/>
          </p:nvPr>
        </p:nvSpPr>
        <p:spPr>
          <a:xfrm>
            <a:off x="1981200" y="1295400"/>
            <a:ext cx="8458200" cy="5486400"/>
          </a:xfrm>
        </p:spPr>
        <p:txBody>
          <a:bodyPr>
            <a:normAutofit lnSpcReduction="10000"/>
          </a:bodyPr>
          <a:lstStyle/>
          <a:p>
            <a:r>
              <a:rPr lang="en-US" b="1" dirty="0" smtClean="0"/>
              <a:t>1) </a:t>
            </a:r>
            <a:r>
              <a:rPr lang="en-US" dirty="0" smtClean="0"/>
              <a:t>For each point, place it in the cluster whose current centroid it is nearest</a:t>
            </a:r>
          </a:p>
          <a:p>
            <a:pPr lvl="8"/>
            <a:endParaRPr lang="en-US" dirty="0" smtClean="0"/>
          </a:p>
          <a:p>
            <a:r>
              <a:rPr lang="en-US" b="1" dirty="0" smtClean="0"/>
              <a:t>2)</a:t>
            </a:r>
            <a:r>
              <a:rPr lang="en-US" dirty="0" smtClean="0"/>
              <a:t> After all points are assigned, update the locations of centroids of the </a:t>
            </a:r>
            <a:r>
              <a:rPr lang="en-US" b="1" i="1" dirty="0" smtClean="0"/>
              <a:t>k</a:t>
            </a:r>
            <a:r>
              <a:rPr lang="en-US" dirty="0" smtClean="0"/>
              <a:t> clusters</a:t>
            </a:r>
          </a:p>
          <a:p>
            <a:pPr lvl="8"/>
            <a:endParaRPr lang="en-US" dirty="0" smtClean="0"/>
          </a:p>
          <a:p>
            <a:r>
              <a:rPr lang="en-US" b="1" dirty="0" smtClean="0"/>
              <a:t>3) </a:t>
            </a:r>
            <a:r>
              <a:rPr lang="en-US" dirty="0" smtClean="0"/>
              <a:t>Reassign all points to their closest centroid</a:t>
            </a:r>
          </a:p>
          <a:p>
            <a:pPr lvl="1"/>
            <a:r>
              <a:rPr lang="en-US" dirty="0" smtClean="0"/>
              <a:t>Sometimes moves points between clusters</a:t>
            </a:r>
          </a:p>
          <a:p>
            <a:pPr lvl="8"/>
            <a:endParaRPr lang="en-US" dirty="0"/>
          </a:p>
          <a:p>
            <a:r>
              <a:rPr lang="en-US" b="1" dirty="0" smtClean="0">
                <a:solidFill>
                  <a:srgbClr val="008000"/>
                </a:solidFill>
              </a:rPr>
              <a:t>Repeat 2 and 3 until convergence</a:t>
            </a:r>
          </a:p>
          <a:p>
            <a:pPr lvl="1"/>
            <a:r>
              <a:rPr lang="en-US" b="1" dirty="0"/>
              <a:t>Convergence:</a:t>
            </a:r>
            <a:r>
              <a:rPr lang="en-US" dirty="0"/>
              <a:t> Points don’t move </a:t>
            </a:r>
            <a:r>
              <a:rPr lang="en-US" dirty="0" smtClean="0"/>
              <a:t>between clusters and centroids stabilize</a:t>
            </a:r>
            <a:endParaRPr lang="en-US" dirty="0"/>
          </a:p>
        </p:txBody>
      </p:sp>
      <p:sp>
        <p:nvSpPr>
          <p:cNvPr id="4" name="Slide Number Placeholder 5"/>
          <p:cNvSpPr>
            <a:spLocks noGrp="1"/>
          </p:cNvSpPr>
          <p:nvPr>
            <p:ph type="sldNum" sz="quarter" idx="12"/>
          </p:nvPr>
        </p:nvSpPr>
        <p:spPr/>
        <p:txBody>
          <a:bodyPr/>
          <a:lstStyle/>
          <a:p>
            <a:fld id="{A9141F37-5C2B-4D68-82CE-50CE5D0EBF35}" type="slidenum">
              <a:rPr lang="en-US" smtClean="0">
                <a:solidFill>
                  <a:prstClr val="black">
                    <a:tint val="95000"/>
                  </a:prstClr>
                </a:solidFill>
              </a:rPr>
              <a:pPr/>
              <a:t>13</a:t>
            </a:fld>
            <a:endParaRPr lang="en-US">
              <a:solidFill>
                <a:prstClr val="black">
                  <a:tint val="95000"/>
                </a:prstClr>
              </a:solidFill>
            </a:endParaRPr>
          </a:p>
        </p:txBody>
      </p:sp>
    </p:spTree>
    <p:extLst>
      <p:ext uri="{BB962C8B-B14F-4D97-AF65-F5344CB8AC3E}">
        <p14:creationId xmlns:p14="http://schemas.microsoft.com/office/powerpoint/2010/main" val="57677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2895601" y="4068208"/>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6" name="Oval 5"/>
          <p:cNvSpPr/>
          <p:nvPr/>
        </p:nvSpPr>
        <p:spPr>
          <a:xfrm rot="2616022">
            <a:off x="5865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26626" name="Rectangle 2"/>
          <p:cNvSpPr>
            <a:spLocks noGrp="1" noChangeArrowheads="1"/>
          </p:cNvSpPr>
          <p:nvPr>
            <p:ph type="title"/>
          </p:nvPr>
        </p:nvSpPr>
        <p:spPr/>
        <p:txBody>
          <a:bodyPr/>
          <a:lstStyle/>
          <a:p>
            <a:r>
              <a:rPr lang="en-US" dirty="0"/>
              <a:t>Example: Assigning Clusters</a:t>
            </a:r>
          </a:p>
        </p:txBody>
      </p:sp>
      <p:sp>
        <p:nvSpPr>
          <p:cNvPr id="21" name="Slide Number Placeholder 4"/>
          <p:cNvSpPr>
            <a:spLocks noGrp="1"/>
          </p:cNvSpPr>
          <p:nvPr>
            <p:ph type="sldNum" sz="quarter" idx="12"/>
          </p:nvPr>
        </p:nvSpPr>
        <p:spPr/>
        <p:txBody>
          <a:bodyPr/>
          <a:lstStyle/>
          <a:p>
            <a:fld id="{3DAC6CFC-3C83-4539-BD47-568CDB1B385E}" type="slidenum">
              <a:rPr lang="en-US">
                <a:solidFill>
                  <a:prstClr val="black">
                    <a:tint val="95000"/>
                  </a:prstClr>
                </a:solidFill>
              </a:rPr>
              <a:pPr/>
              <a:t>14</a:t>
            </a:fld>
            <a:endParaRPr lang="en-US">
              <a:solidFill>
                <a:prstClr val="black">
                  <a:tint val="95000"/>
                </a:prstClr>
              </a:solidFill>
            </a:endParaRPr>
          </a:p>
        </p:txBody>
      </p:sp>
      <p:sp>
        <p:nvSpPr>
          <p:cNvPr id="26627" name="Text Box 3"/>
          <p:cNvSpPr txBox="1">
            <a:spLocks noChangeArrowheads="1"/>
          </p:cNvSpPr>
          <p:nvPr/>
        </p:nvSpPr>
        <p:spPr bwMode="auto">
          <a:xfrm>
            <a:off x="5257800" y="4320143"/>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28" name="Text Box 4"/>
          <p:cNvSpPr txBox="1">
            <a:spLocks noChangeArrowheads="1"/>
          </p:cNvSpPr>
          <p:nvPr/>
        </p:nvSpPr>
        <p:spPr bwMode="auto">
          <a:xfrm>
            <a:off x="7375525" y="24034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29" name="Text Box 5"/>
          <p:cNvSpPr txBox="1">
            <a:spLocks noChangeArrowheads="1"/>
          </p:cNvSpPr>
          <p:nvPr/>
        </p:nvSpPr>
        <p:spPr bwMode="auto">
          <a:xfrm>
            <a:off x="4660895" y="4305308"/>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0" name="Text Box 6"/>
          <p:cNvSpPr txBox="1">
            <a:spLocks noChangeArrowheads="1"/>
          </p:cNvSpPr>
          <p:nvPr/>
        </p:nvSpPr>
        <p:spPr bwMode="auto">
          <a:xfrm>
            <a:off x="6842125" y="30892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1" name="Text Box 7"/>
          <p:cNvSpPr txBox="1">
            <a:spLocks noChangeArrowheads="1"/>
          </p:cNvSpPr>
          <p:nvPr/>
        </p:nvSpPr>
        <p:spPr bwMode="auto">
          <a:xfrm>
            <a:off x="4195718" y="42672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2" name="Text Box 8"/>
          <p:cNvSpPr txBox="1">
            <a:spLocks noChangeArrowheads="1"/>
          </p:cNvSpPr>
          <p:nvPr/>
        </p:nvSpPr>
        <p:spPr bwMode="auto">
          <a:xfrm>
            <a:off x="6308725" y="37750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3" name="Text Box 9"/>
          <p:cNvSpPr txBox="1">
            <a:spLocks noChangeArrowheads="1"/>
          </p:cNvSpPr>
          <p:nvPr/>
        </p:nvSpPr>
        <p:spPr bwMode="auto">
          <a:xfrm>
            <a:off x="3281318" y="42672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4" name="Text Box 10"/>
          <p:cNvSpPr txBox="1">
            <a:spLocks noChangeArrowheads="1"/>
          </p:cNvSpPr>
          <p:nvPr/>
        </p:nvSpPr>
        <p:spPr bwMode="auto">
          <a:xfrm>
            <a:off x="6003925" y="43084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6" name="Text Box 12"/>
          <p:cNvSpPr txBox="1">
            <a:spLocks noChangeArrowheads="1"/>
          </p:cNvSpPr>
          <p:nvPr/>
        </p:nvSpPr>
        <p:spPr bwMode="auto">
          <a:xfrm>
            <a:off x="2112844" y="5715001"/>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6626340" y="3454497"/>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7" name="Text Box 4"/>
          <p:cNvSpPr txBox="1">
            <a:spLocks noChangeArrowheads="1"/>
          </p:cNvSpPr>
          <p:nvPr/>
        </p:nvSpPr>
        <p:spPr bwMode="auto">
          <a:xfrm>
            <a:off x="7132065" y="2772807"/>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5" name="Rectangle 4"/>
          <p:cNvSpPr/>
          <p:nvPr/>
        </p:nvSpPr>
        <p:spPr>
          <a:xfrm>
            <a:off x="2133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29" name="Rectangle 28"/>
          <p:cNvSpPr/>
          <p:nvPr/>
        </p:nvSpPr>
        <p:spPr>
          <a:xfrm>
            <a:off x="6344466" y="38454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0" name="Rectangle 29"/>
          <p:cNvSpPr/>
          <p:nvPr/>
        </p:nvSpPr>
        <p:spPr>
          <a:xfrm>
            <a:off x="3317059" y="4337566"/>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3" name="Text Box 3"/>
          <p:cNvSpPr txBox="1">
            <a:spLocks noChangeArrowheads="1"/>
          </p:cNvSpPr>
          <p:nvPr/>
        </p:nvSpPr>
        <p:spPr bwMode="auto">
          <a:xfrm>
            <a:off x="5643518" y="43434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8" name="TextBox 7"/>
          <p:cNvSpPr txBox="1"/>
          <p:nvPr/>
        </p:nvSpPr>
        <p:spPr>
          <a:xfrm>
            <a:off x="7086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1</a:t>
            </a:r>
          </a:p>
        </p:txBody>
      </p:sp>
    </p:spTree>
    <p:extLst>
      <p:ext uri="{BB962C8B-B14F-4D97-AF65-F5344CB8AC3E}">
        <p14:creationId xmlns:p14="http://schemas.microsoft.com/office/powerpoint/2010/main" val="7185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5865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26626" name="Rectangle 2"/>
          <p:cNvSpPr>
            <a:spLocks noGrp="1" noChangeArrowheads="1"/>
          </p:cNvSpPr>
          <p:nvPr>
            <p:ph type="title"/>
          </p:nvPr>
        </p:nvSpPr>
        <p:spPr/>
        <p:txBody>
          <a:bodyPr/>
          <a:lstStyle/>
          <a:p>
            <a:r>
              <a:rPr lang="en-US" dirty="0"/>
              <a:t>Example: Assigning Clusters</a:t>
            </a:r>
          </a:p>
        </p:txBody>
      </p:sp>
      <p:sp>
        <p:nvSpPr>
          <p:cNvPr id="21" name="Slide Number Placeholder 4"/>
          <p:cNvSpPr>
            <a:spLocks noGrp="1"/>
          </p:cNvSpPr>
          <p:nvPr>
            <p:ph type="sldNum" sz="quarter" idx="12"/>
          </p:nvPr>
        </p:nvSpPr>
        <p:spPr/>
        <p:txBody>
          <a:bodyPr/>
          <a:lstStyle/>
          <a:p>
            <a:fld id="{3DAC6CFC-3C83-4539-BD47-568CDB1B385E}" type="slidenum">
              <a:rPr lang="en-US">
                <a:solidFill>
                  <a:prstClr val="black">
                    <a:tint val="95000"/>
                  </a:prstClr>
                </a:solidFill>
              </a:rPr>
              <a:pPr/>
              <a:t>15</a:t>
            </a:fld>
            <a:endParaRPr lang="en-US">
              <a:solidFill>
                <a:prstClr val="black">
                  <a:tint val="95000"/>
                </a:prstClr>
              </a:solidFill>
            </a:endParaRPr>
          </a:p>
        </p:txBody>
      </p:sp>
      <p:sp>
        <p:nvSpPr>
          <p:cNvPr id="26627" name="Text Box 3"/>
          <p:cNvSpPr txBox="1">
            <a:spLocks noChangeArrowheads="1"/>
          </p:cNvSpPr>
          <p:nvPr/>
        </p:nvSpPr>
        <p:spPr bwMode="auto">
          <a:xfrm>
            <a:off x="5257800" y="4320143"/>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28" name="Text Box 4"/>
          <p:cNvSpPr txBox="1">
            <a:spLocks noChangeArrowheads="1"/>
          </p:cNvSpPr>
          <p:nvPr/>
        </p:nvSpPr>
        <p:spPr bwMode="auto">
          <a:xfrm>
            <a:off x="7375525" y="24034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29" name="Text Box 5"/>
          <p:cNvSpPr txBox="1">
            <a:spLocks noChangeArrowheads="1"/>
          </p:cNvSpPr>
          <p:nvPr/>
        </p:nvSpPr>
        <p:spPr bwMode="auto">
          <a:xfrm>
            <a:off x="4660895" y="4305308"/>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0" name="Text Box 6"/>
          <p:cNvSpPr txBox="1">
            <a:spLocks noChangeArrowheads="1"/>
          </p:cNvSpPr>
          <p:nvPr/>
        </p:nvSpPr>
        <p:spPr bwMode="auto">
          <a:xfrm>
            <a:off x="6842125" y="30892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1" name="Text Box 7"/>
          <p:cNvSpPr txBox="1">
            <a:spLocks noChangeArrowheads="1"/>
          </p:cNvSpPr>
          <p:nvPr/>
        </p:nvSpPr>
        <p:spPr bwMode="auto">
          <a:xfrm>
            <a:off x="4195718" y="42672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2" name="Text Box 8"/>
          <p:cNvSpPr txBox="1">
            <a:spLocks noChangeArrowheads="1"/>
          </p:cNvSpPr>
          <p:nvPr/>
        </p:nvSpPr>
        <p:spPr bwMode="auto">
          <a:xfrm>
            <a:off x="6308725" y="37750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3" name="Text Box 9"/>
          <p:cNvSpPr txBox="1">
            <a:spLocks noChangeArrowheads="1"/>
          </p:cNvSpPr>
          <p:nvPr/>
        </p:nvSpPr>
        <p:spPr bwMode="auto">
          <a:xfrm>
            <a:off x="3281318" y="42672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4" name="Text Box 10"/>
          <p:cNvSpPr txBox="1">
            <a:spLocks noChangeArrowheads="1"/>
          </p:cNvSpPr>
          <p:nvPr/>
        </p:nvSpPr>
        <p:spPr bwMode="auto">
          <a:xfrm>
            <a:off x="6003925" y="43084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6" name="Text Box 12"/>
          <p:cNvSpPr txBox="1">
            <a:spLocks noChangeArrowheads="1"/>
          </p:cNvSpPr>
          <p:nvPr/>
        </p:nvSpPr>
        <p:spPr bwMode="auto">
          <a:xfrm>
            <a:off x="2112844" y="5715001"/>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6626340" y="3454497"/>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7" name="Text Box 4"/>
          <p:cNvSpPr txBox="1">
            <a:spLocks noChangeArrowheads="1"/>
          </p:cNvSpPr>
          <p:nvPr/>
        </p:nvSpPr>
        <p:spPr bwMode="auto">
          <a:xfrm>
            <a:off x="7132065" y="2772807"/>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5" name="Rectangle 4"/>
          <p:cNvSpPr/>
          <p:nvPr/>
        </p:nvSpPr>
        <p:spPr>
          <a:xfrm>
            <a:off x="2133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29" name="Rectangle 28"/>
          <p:cNvSpPr/>
          <p:nvPr/>
        </p:nvSpPr>
        <p:spPr>
          <a:xfrm>
            <a:off x="6629400" y="3352800"/>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0" name="Rectangle 29"/>
          <p:cNvSpPr/>
          <p:nvPr/>
        </p:nvSpPr>
        <p:spPr>
          <a:xfrm>
            <a:off x="4117159" y="4358203"/>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3" name="Text Box 3"/>
          <p:cNvSpPr txBox="1">
            <a:spLocks noChangeArrowheads="1"/>
          </p:cNvSpPr>
          <p:nvPr/>
        </p:nvSpPr>
        <p:spPr bwMode="auto">
          <a:xfrm>
            <a:off x="5643518" y="43434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5" name="Oval 24"/>
          <p:cNvSpPr/>
          <p:nvPr/>
        </p:nvSpPr>
        <p:spPr>
          <a:xfrm>
            <a:off x="2895601" y="4068208"/>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1" name="Oval 30"/>
          <p:cNvSpPr/>
          <p:nvPr/>
        </p:nvSpPr>
        <p:spPr>
          <a:xfrm>
            <a:off x="3200401" y="4123770"/>
            <a:ext cx="2357482"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2" name="Oval 31"/>
          <p:cNvSpPr/>
          <p:nvPr/>
        </p:nvSpPr>
        <p:spPr>
          <a:xfrm rot="2616022">
            <a:off x="5986074" y="1946844"/>
            <a:ext cx="1324078" cy="3007002"/>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4" name="TextBox 33"/>
          <p:cNvSpPr txBox="1"/>
          <p:nvPr/>
        </p:nvSpPr>
        <p:spPr>
          <a:xfrm>
            <a:off x="7086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2</a:t>
            </a:r>
          </a:p>
        </p:txBody>
      </p:sp>
    </p:spTree>
    <p:extLst>
      <p:ext uri="{BB962C8B-B14F-4D97-AF65-F5344CB8AC3E}">
        <p14:creationId xmlns:p14="http://schemas.microsoft.com/office/powerpoint/2010/main" val="210450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5985582" y="1938237"/>
            <a:ext cx="1324078" cy="3028081"/>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26626" name="Rectangle 2"/>
          <p:cNvSpPr>
            <a:spLocks noGrp="1" noChangeArrowheads="1"/>
          </p:cNvSpPr>
          <p:nvPr>
            <p:ph type="title"/>
          </p:nvPr>
        </p:nvSpPr>
        <p:spPr/>
        <p:txBody>
          <a:bodyPr/>
          <a:lstStyle/>
          <a:p>
            <a:r>
              <a:rPr lang="en-US" dirty="0"/>
              <a:t>Example: Assigning Clusters</a:t>
            </a:r>
          </a:p>
        </p:txBody>
      </p:sp>
      <p:sp>
        <p:nvSpPr>
          <p:cNvPr id="21" name="Slide Number Placeholder 4"/>
          <p:cNvSpPr>
            <a:spLocks noGrp="1"/>
          </p:cNvSpPr>
          <p:nvPr>
            <p:ph type="sldNum" sz="quarter" idx="12"/>
          </p:nvPr>
        </p:nvSpPr>
        <p:spPr/>
        <p:txBody>
          <a:bodyPr/>
          <a:lstStyle/>
          <a:p>
            <a:fld id="{3DAC6CFC-3C83-4539-BD47-568CDB1B385E}" type="slidenum">
              <a:rPr lang="en-US">
                <a:solidFill>
                  <a:prstClr val="black">
                    <a:tint val="95000"/>
                  </a:prstClr>
                </a:solidFill>
              </a:rPr>
              <a:pPr/>
              <a:t>16</a:t>
            </a:fld>
            <a:endParaRPr lang="en-US">
              <a:solidFill>
                <a:prstClr val="black">
                  <a:tint val="95000"/>
                </a:prstClr>
              </a:solidFill>
            </a:endParaRPr>
          </a:p>
        </p:txBody>
      </p:sp>
      <p:sp>
        <p:nvSpPr>
          <p:cNvPr id="26627" name="Text Box 3"/>
          <p:cNvSpPr txBox="1">
            <a:spLocks noChangeArrowheads="1"/>
          </p:cNvSpPr>
          <p:nvPr/>
        </p:nvSpPr>
        <p:spPr bwMode="auto">
          <a:xfrm>
            <a:off x="5257800" y="4320143"/>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28" name="Text Box 4"/>
          <p:cNvSpPr txBox="1">
            <a:spLocks noChangeArrowheads="1"/>
          </p:cNvSpPr>
          <p:nvPr/>
        </p:nvSpPr>
        <p:spPr bwMode="auto">
          <a:xfrm>
            <a:off x="7375525" y="24034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29" name="Text Box 5"/>
          <p:cNvSpPr txBox="1">
            <a:spLocks noChangeArrowheads="1"/>
          </p:cNvSpPr>
          <p:nvPr/>
        </p:nvSpPr>
        <p:spPr bwMode="auto">
          <a:xfrm>
            <a:off x="4660895" y="4305308"/>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0" name="Text Box 6"/>
          <p:cNvSpPr txBox="1">
            <a:spLocks noChangeArrowheads="1"/>
          </p:cNvSpPr>
          <p:nvPr/>
        </p:nvSpPr>
        <p:spPr bwMode="auto">
          <a:xfrm>
            <a:off x="6842125" y="30892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1" name="Text Box 7"/>
          <p:cNvSpPr txBox="1">
            <a:spLocks noChangeArrowheads="1"/>
          </p:cNvSpPr>
          <p:nvPr/>
        </p:nvSpPr>
        <p:spPr bwMode="auto">
          <a:xfrm>
            <a:off x="4195718" y="42672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2" name="Text Box 8"/>
          <p:cNvSpPr txBox="1">
            <a:spLocks noChangeArrowheads="1"/>
          </p:cNvSpPr>
          <p:nvPr/>
        </p:nvSpPr>
        <p:spPr bwMode="auto">
          <a:xfrm>
            <a:off x="6308725" y="37750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3" name="Text Box 9"/>
          <p:cNvSpPr txBox="1">
            <a:spLocks noChangeArrowheads="1"/>
          </p:cNvSpPr>
          <p:nvPr/>
        </p:nvSpPr>
        <p:spPr bwMode="auto">
          <a:xfrm>
            <a:off x="3281318" y="42672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4" name="Text Box 10"/>
          <p:cNvSpPr txBox="1">
            <a:spLocks noChangeArrowheads="1"/>
          </p:cNvSpPr>
          <p:nvPr/>
        </p:nvSpPr>
        <p:spPr bwMode="auto">
          <a:xfrm>
            <a:off x="6003925" y="4308475"/>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6636" name="Text Box 12"/>
          <p:cNvSpPr txBox="1">
            <a:spLocks noChangeArrowheads="1"/>
          </p:cNvSpPr>
          <p:nvPr/>
        </p:nvSpPr>
        <p:spPr bwMode="auto">
          <a:xfrm>
            <a:off x="2112844" y="5715001"/>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6626340" y="3454497"/>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7" name="Text Box 4"/>
          <p:cNvSpPr txBox="1">
            <a:spLocks noChangeArrowheads="1"/>
          </p:cNvSpPr>
          <p:nvPr/>
        </p:nvSpPr>
        <p:spPr bwMode="auto">
          <a:xfrm>
            <a:off x="7132065" y="2772807"/>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5" name="Rectangle 4"/>
          <p:cNvSpPr/>
          <p:nvPr/>
        </p:nvSpPr>
        <p:spPr>
          <a:xfrm>
            <a:off x="2133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29" name="Rectangle 28"/>
          <p:cNvSpPr/>
          <p:nvPr/>
        </p:nvSpPr>
        <p:spPr>
          <a:xfrm>
            <a:off x="6842125" y="30453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0" name="Rectangle 29"/>
          <p:cNvSpPr/>
          <p:nvPr/>
        </p:nvSpPr>
        <p:spPr>
          <a:xfrm>
            <a:off x="4640261" y="4378841"/>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3" name="Text Box 3"/>
          <p:cNvSpPr txBox="1">
            <a:spLocks noChangeArrowheads="1"/>
          </p:cNvSpPr>
          <p:nvPr/>
        </p:nvSpPr>
        <p:spPr bwMode="auto">
          <a:xfrm>
            <a:off x="5643518" y="4343400"/>
            <a:ext cx="300082" cy="369332"/>
          </a:xfrm>
          <a:prstGeom prst="rect">
            <a:avLst/>
          </a:prstGeom>
          <a:noFill/>
          <a:ln w="9525">
            <a:noFill/>
            <a:miter lim="800000"/>
            <a:headEnd/>
            <a:tailEnd/>
          </a:ln>
          <a:effectLst/>
        </p:spPr>
        <p:txBody>
          <a:bodyPr wrap="none">
            <a:spAutoFit/>
          </a:bodyPr>
          <a:lstStyle/>
          <a:p>
            <a:r>
              <a:rPr lang="en-US" dirty="0">
                <a:solidFill>
                  <a:prstClr val="black"/>
                </a:solidFill>
                <a:latin typeface="Times New Roman" charset="0"/>
              </a:rPr>
              <a:t>x</a:t>
            </a:r>
          </a:p>
        </p:txBody>
      </p:sp>
      <p:sp>
        <p:nvSpPr>
          <p:cNvPr id="25" name="Oval 24"/>
          <p:cNvSpPr/>
          <p:nvPr/>
        </p:nvSpPr>
        <p:spPr>
          <a:xfrm>
            <a:off x="3200401" y="4144408"/>
            <a:ext cx="2357483"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1" name="Oval 30"/>
          <p:cNvSpPr/>
          <p:nvPr/>
        </p:nvSpPr>
        <p:spPr>
          <a:xfrm>
            <a:off x="3200400" y="4123770"/>
            <a:ext cx="3108325"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32" name="Oval 31"/>
          <p:cNvSpPr/>
          <p:nvPr/>
        </p:nvSpPr>
        <p:spPr>
          <a:xfrm rot="2616022">
            <a:off x="6255170" y="2054476"/>
            <a:ext cx="1324078" cy="2226588"/>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
        <p:nvSpPr>
          <p:cNvPr id="28" name="TextBox 27"/>
          <p:cNvSpPr txBox="1"/>
          <p:nvPr/>
        </p:nvSpPr>
        <p:spPr>
          <a:xfrm>
            <a:off x="7086600" y="6096000"/>
            <a:ext cx="22621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at the end</a:t>
            </a:r>
          </a:p>
        </p:txBody>
      </p:sp>
    </p:spTree>
    <p:extLst>
      <p:ext uri="{BB962C8B-B14F-4D97-AF65-F5344CB8AC3E}">
        <p14:creationId xmlns:p14="http://schemas.microsoft.com/office/powerpoint/2010/main" val="38786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Getting the </a:t>
            </a:r>
            <a:r>
              <a:rPr lang="en-US" i="1" smtClean="0"/>
              <a:t>k</a:t>
            </a:r>
            <a:r>
              <a:rPr lang="en-US" smtClean="0"/>
              <a:t> right</a:t>
            </a:r>
            <a:endParaRPr lang="en-US" dirty="0"/>
          </a:p>
        </p:txBody>
      </p:sp>
      <p:sp>
        <p:nvSpPr>
          <p:cNvPr id="43011" name="Rectangle 3"/>
          <p:cNvSpPr>
            <a:spLocks noGrp="1" noChangeArrowheads="1"/>
          </p:cNvSpPr>
          <p:nvPr>
            <p:ph idx="1"/>
          </p:nvPr>
        </p:nvSpPr>
        <p:spPr/>
        <p:txBody>
          <a:bodyPr/>
          <a:lstStyle/>
          <a:p>
            <a:pPr marL="118872" indent="0">
              <a:buNone/>
            </a:pPr>
            <a:r>
              <a:rPr lang="en-US" b="1" smtClean="0">
                <a:solidFill>
                  <a:srgbClr val="0000FF"/>
                </a:solidFill>
              </a:rPr>
              <a:t>How to select </a:t>
            </a:r>
            <a:r>
              <a:rPr lang="en-US" b="1" i="1" smtClean="0">
                <a:solidFill>
                  <a:srgbClr val="0000FF"/>
                </a:solidFill>
              </a:rPr>
              <a:t>k</a:t>
            </a:r>
            <a:r>
              <a:rPr lang="en-US" b="1" smtClean="0">
                <a:solidFill>
                  <a:srgbClr val="0000FF"/>
                </a:solidFill>
              </a:rPr>
              <a:t>?</a:t>
            </a:r>
          </a:p>
          <a:p>
            <a:r>
              <a:rPr lang="en-US" smtClean="0"/>
              <a:t>Try different </a:t>
            </a:r>
            <a:r>
              <a:rPr lang="en-US" b="1" smtClean="0"/>
              <a:t>k</a:t>
            </a:r>
            <a:r>
              <a:rPr lang="en-US" smtClean="0"/>
              <a:t>, looking at the change in the average distance to centroid as </a:t>
            </a:r>
            <a:r>
              <a:rPr lang="en-US" b="1" smtClean="0"/>
              <a:t>k</a:t>
            </a:r>
            <a:r>
              <a:rPr lang="en-US" smtClean="0"/>
              <a:t> increases</a:t>
            </a:r>
          </a:p>
          <a:p>
            <a:r>
              <a:rPr lang="en-US" smtClean="0"/>
              <a:t>Average falls rapidly until right </a:t>
            </a:r>
            <a:r>
              <a:rPr lang="en-US" b="1" smtClean="0"/>
              <a:t>k</a:t>
            </a:r>
            <a:r>
              <a:rPr lang="en-US" smtClean="0"/>
              <a:t>, then changes little</a:t>
            </a:r>
            <a:endParaRPr lang="en-US" dirty="0"/>
          </a:p>
        </p:txBody>
      </p:sp>
      <p:sp>
        <p:nvSpPr>
          <p:cNvPr id="18" name="Slide Number Placeholder 5"/>
          <p:cNvSpPr>
            <a:spLocks noGrp="1"/>
          </p:cNvSpPr>
          <p:nvPr>
            <p:ph type="sldNum" sz="quarter" idx="12"/>
          </p:nvPr>
        </p:nvSpPr>
        <p:spPr/>
        <p:txBody>
          <a:bodyPr/>
          <a:lstStyle/>
          <a:p>
            <a:fld id="{49EEE50B-4A6F-417A-9DBF-423D8456220C}" type="slidenum">
              <a:rPr lang="en-US" smtClean="0">
                <a:solidFill>
                  <a:prstClr val="black">
                    <a:tint val="95000"/>
                  </a:prstClr>
                </a:solidFill>
              </a:rPr>
              <a:pPr/>
              <a:t>17</a:t>
            </a:fld>
            <a:endParaRPr lang="en-US">
              <a:solidFill>
                <a:prstClr val="black">
                  <a:tint val="95000"/>
                </a:prstClr>
              </a:solidFill>
            </a:endParaRPr>
          </a:p>
        </p:txBody>
      </p:sp>
      <p:grpSp>
        <p:nvGrpSpPr>
          <p:cNvPr id="4" name="Group 14"/>
          <p:cNvGrpSpPr>
            <a:grpSpLocks/>
          </p:cNvGrpSpPr>
          <p:nvPr/>
        </p:nvGrpSpPr>
        <p:grpSpPr bwMode="auto">
          <a:xfrm>
            <a:off x="4648200" y="4222750"/>
            <a:ext cx="3475038" cy="1720851"/>
            <a:chOff x="518" y="2962"/>
            <a:chExt cx="2189" cy="1084"/>
          </a:xfrm>
        </p:grpSpPr>
        <p:sp>
          <p:nvSpPr>
            <p:cNvPr id="43016" name="Text Box 8"/>
            <p:cNvSpPr txBox="1">
              <a:spLocks noChangeArrowheads="1"/>
            </p:cNvSpPr>
            <p:nvPr/>
          </p:nvSpPr>
          <p:spPr bwMode="auto">
            <a:xfrm>
              <a:off x="1814" y="3813"/>
              <a:ext cx="189" cy="233"/>
            </a:xfrm>
            <a:prstGeom prst="rect">
              <a:avLst/>
            </a:prstGeom>
            <a:noFill/>
            <a:ln w="9525">
              <a:noFill/>
              <a:miter lim="800000"/>
              <a:headEnd/>
              <a:tailEnd/>
            </a:ln>
            <a:effectLst/>
          </p:spPr>
          <p:txBody>
            <a:bodyPr wrap="none">
              <a:spAutoFit/>
            </a:bodyPr>
            <a:lstStyle/>
            <a:p>
              <a:r>
                <a:rPr lang="en-US" i="1">
                  <a:solidFill>
                    <a:prstClr val="black"/>
                  </a:solidFill>
                  <a:latin typeface="Arial" pitchFamily="34" charset="0"/>
                  <a:cs typeface="Arial" pitchFamily="34" charset="0"/>
                </a:rPr>
                <a:t>k</a:t>
              </a:r>
            </a:p>
          </p:txBody>
        </p:sp>
        <p:sp>
          <p:nvSpPr>
            <p:cNvPr id="43017" name="Text Box 9"/>
            <p:cNvSpPr txBox="1">
              <a:spLocks noChangeArrowheads="1"/>
            </p:cNvSpPr>
            <p:nvPr/>
          </p:nvSpPr>
          <p:spPr bwMode="auto">
            <a:xfrm>
              <a:off x="518" y="3408"/>
              <a:ext cx="819" cy="582"/>
            </a:xfrm>
            <a:prstGeom prst="rect">
              <a:avLst/>
            </a:prstGeom>
            <a:noFill/>
            <a:ln w="9525">
              <a:noFill/>
              <a:miter lim="800000"/>
              <a:headEnd/>
              <a:tailEnd/>
            </a:ln>
            <a:effectLst/>
          </p:spPr>
          <p:txBody>
            <a:bodyPr wrap="none">
              <a:spAutoFit/>
            </a:bodyPr>
            <a:lstStyle/>
            <a:p>
              <a:pPr algn="ctr"/>
              <a:r>
                <a:rPr lang="en-US" dirty="0">
                  <a:solidFill>
                    <a:prstClr val="black"/>
                  </a:solidFill>
                  <a:latin typeface="Arial" pitchFamily="34" charset="0"/>
                  <a:cs typeface="Arial" pitchFamily="34" charset="0"/>
                </a:rPr>
                <a:t>Average</a:t>
              </a:r>
            </a:p>
            <a:p>
              <a:pPr algn="ctr"/>
              <a:r>
                <a:rPr lang="en-US" dirty="0">
                  <a:solidFill>
                    <a:prstClr val="black"/>
                  </a:solidFill>
                  <a:latin typeface="Arial" pitchFamily="34" charset="0"/>
                  <a:cs typeface="Arial" pitchFamily="34" charset="0"/>
                </a:rPr>
                <a:t>distance to</a:t>
              </a:r>
            </a:p>
            <a:p>
              <a:pPr algn="ctr"/>
              <a:r>
                <a:rPr lang="en-US" dirty="0">
                  <a:solidFill>
                    <a:prstClr val="black"/>
                  </a:solidFill>
                  <a:latin typeface="Arial" pitchFamily="34" charset="0"/>
                  <a:cs typeface="Arial" pitchFamily="34" charset="0"/>
                </a:rPr>
                <a:t>centroid</a:t>
              </a:r>
            </a:p>
          </p:txBody>
        </p:sp>
        <p:sp>
          <p:nvSpPr>
            <p:cNvPr id="43018" name="Line 10"/>
            <p:cNvSpPr>
              <a:spLocks noChangeShapeType="1"/>
            </p:cNvSpPr>
            <p:nvPr/>
          </p:nvSpPr>
          <p:spPr bwMode="auto">
            <a:xfrm flipV="1">
              <a:off x="912" y="2962"/>
              <a:ext cx="0" cy="504"/>
            </a:xfrm>
            <a:prstGeom prst="line">
              <a:avLst/>
            </a:prstGeom>
            <a:noFill/>
            <a:ln w="9525">
              <a:solidFill>
                <a:schemeClr val="tx1"/>
              </a:solidFill>
              <a:round/>
              <a:headEnd/>
              <a:tailEnd type="triangle" w="med" len="med"/>
            </a:ln>
            <a:effectLst/>
          </p:spPr>
          <p:txBody>
            <a:bodyPr/>
            <a:lstStyle/>
            <a:p>
              <a:endParaRPr lang="en-US">
                <a:solidFill>
                  <a:prstClr val="black"/>
                </a:solidFill>
                <a:latin typeface="Arial" pitchFamily="34" charset="0"/>
                <a:cs typeface="Arial" pitchFamily="34" charset="0"/>
              </a:endParaRPr>
            </a:p>
          </p:txBody>
        </p:sp>
        <p:sp>
          <p:nvSpPr>
            <p:cNvPr id="43019" name="Line 11"/>
            <p:cNvSpPr>
              <a:spLocks noChangeShapeType="1"/>
            </p:cNvSpPr>
            <p:nvPr/>
          </p:nvSpPr>
          <p:spPr bwMode="auto">
            <a:xfrm>
              <a:off x="2064" y="3936"/>
              <a:ext cx="643" cy="0"/>
            </a:xfrm>
            <a:prstGeom prst="line">
              <a:avLst/>
            </a:prstGeom>
            <a:noFill/>
            <a:ln w="9525">
              <a:solidFill>
                <a:schemeClr val="tx1"/>
              </a:solidFill>
              <a:round/>
              <a:headEnd/>
              <a:tailEnd type="triangle" w="med" len="med"/>
            </a:ln>
            <a:effectLst/>
          </p:spPr>
          <p:txBody>
            <a:bodyPr/>
            <a:lstStyle/>
            <a:p>
              <a:endParaRPr lang="en-US">
                <a:solidFill>
                  <a:prstClr val="black"/>
                </a:solidFill>
                <a:latin typeface="Arial" pitchFamily="34" charset="0"/>
                <a:cs typeface="Arial" pitchFamily="34" charset="0"/>
              </a:endParaRPr>
            </a:p>
          </p:txBody>
        </p:sp>
      </p:grpSp>
      <p:grpSp>
        <p:nvGrpSpPr>
          <p:cNvPr id="5" name="Group 16"/>
          <p:cNvGrpSpPr>
            <a:grpSpLocks/>
          </p:cNvGrpSpPr>
          <p:nvPr/>
        </p:nvGrpSpPr>
        <p:grpSpPr bwMode="auto">
          <a:xfrm>
            <a:off x="6809112" y="4306013"/>
            <a:ext cx="1398588" cy="1109662"/>
            <a:chOff x="2544" y="2997"/>
            <a:chExt cx="881" cy="699"/>
          </a:xfrm>
        </p:grpSpPr>
        <p:sp>
          <p:nvSpPr>
            <p:cNvPr id="43020" name="Text Box 12"/>
            <p:cNvSpPr txBox="1">
              <a:spLocks noChangeArrowheads="1"/>
            </p:cNvSpPr>
            <p:nvPr/>
          </p:nvSpPr>
          <p:spPr bwMode="auto">
            <a:xfrm>
              <a:off x="2582" y="2997"/>
              <a:ext cx="843" cy="407"/>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Best value</a:t>
              </a:r>
            </a:p>
            <a:p>
              <a:r>
                <a:rPr lang="en-US" b="1" dirty="0">
                  <a:solidFill>
                    <a:srgbClr val="008000"/>
                  </a:solidFill>
                  <a:latin typeface="Arial" pitchFamily="34" charset="0"/>
                  <a:cs typeface="Arial" pitchFamily="34" charset="0"/>
                </a:rPr>
                <a:t>of </a:t>
              </a:r>
              <a:r>
                <a:rPr lang="en-US" b="1" i="1" dirty="0">
                  <a:solidFill>
                    <a:srgbClr val="008000"/>
                  </a:solidFill>
                  <a:latin typeface="Arial" pitchFamily="34" charset="0"/>
                  <a:cs typeface="Arial" pitchFamily="34" charset="0"/>
                </a:rPr>
                <a:t>k</a:t>
              </a:r>
            </a:p>
          </p:txBody>
        </p:sp>
        <p:sp>
          <p:nvSpPr>
            <p:cNvPr id="43021" name="Line 13"/>
            <p:cNvSpPr>
              <a:spLocks noChangeShapeType="1"/>
            </p:cNvSpPr>
            <p:nvPr/>
          </p:nvSpPr>
          <p:spPr bwMode="auto">
            <a:xfrm>
              <a:off x="2544" y="3360"/>
              <a:ext cx="0" cy="336"/>
            </a:xfrm>
            <a:prstGeom prst="line">
              <a:avLst/>
            </a:prstGeom>
            <a:noFill/>
            <a:ln w="9525">
              <a:solidFill>
                <a:schemeClr val="tx1"/>
              </a:solidFill>
              <a:round/>
              <a:headEnd/>
              <a:tailEnd type="triangle" w="med" len="med"/>
            </a:ln>
            <a:effectLst/>
          </p:spPr>
          <p:txBody>
            <a:bodyPr/>
            <a:lstStyle/>
            <a:p>
              <a:endParaRPr lang="en-US">
                <a:solidFill>
                  <a:prstClr val="black"/>
                </a:solidFill>
                <a:latin typeface="Arial" pitchFamily="34" charset="0"/>
                <a:cs typeface="Arial" pitchFamily="34" charset="0"/>
              </a:endParaRPr>
            </a:p>
          </p:txBody>
        </p:sp>
      </p:grpSp>
      <p:sp>
        <p:nvSpPr>
          <p:cNvPr id="8" name="Freeform 7"/>
          <p:cNvSpPr/>
          <p:nvPr/>
        </p:nvSpPr>
        <p:spPr>
          <a:xfrm>
            <a:off x="5942688" y="4123014"/>
            <a:ext cx="2080671" cy="1401715"/>
          </a:xfrm>
          <a:custGeom>
            <a:avLst/>
            <a:gdLst>
              <a:gd name="connsiteX0" fmla="*/ 0 w 2080671"/>
              <a:gd name="connsiteY0" fmla="*/ 0 h 1401715"/>
              <a:gd name="connsiteX1" fmla="*/ 186166 w 2080671"/>
              <a:gd name="connsiteY1" fmla="*/ 865121 h 1401715"/>
              <a:gd name="connsiteX2" fmla="*/ 427085 w 2080671"/>
              <a:gd name="connsiteY2" fmla="*/ 1144369 h 1401715"/>
              <a:gd name="connsiteX3" fmla="*/ 848695 w 2080671"/>
              <a:gd name="connsiteY3" fmla="*/ 1357912 h 1401715"/>
              <a:gd name="connsiteX4" fmla="*/ 1226501 w 2080671"/>
              <a:gd name="connsiteY4" fmla="*/ 1401715 h 1401715"/>
              <a:gd name="connsiteX5" fmla="*/ 1768570 w 2080671"/>
              <a:gd name="connsiteY5" fmla="*/ 1401715 h 1401715"/>
              <a:gd name="connsiteX6" fmla="*/ 2080671 w 2080671"/>
              <a:gd name="connsiteY6" fmla="*/ 1401715 h 140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671" h="1401715">
                <a:moveTo>
                  <a:pt x="0" y="0"/>
                </a:moveTo>
                <a:lnTo>
                  <a:pt x="186166" y="865121"/>
                </a:lnTo>
                <a:lnTo>
                  <a:pt x="427085" y="1144369"/>
                </a:lnTo>
                <a:lnTo>
                  <a:pt x="848695" y="1357912"/>
                </a:lnTo>
                <a:lnTo>
                  <a:pt x="1226501" y="1401715"/>
                </a:lnTo>
                <a:lnTo>
                  <a:pt x="1768570" y="1401715"/>
                </a:lnTo>
                <a:lnTo>
                  <a:pt x="2080671" y="1401715"/>
                </a:lnTo>
              </a:path>
            </a:pathLst>
          </a:custGeom>
          <a:no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prstClr val="black"/>
              </a:solidFill>
            </a:endParaRPr>
          </a:p>
        </p:txBody>
      </p:sp>
    </p:spTree>
    <p:extLst>
      <p:ext uri="{BB962C8B-B14F-4D97-AF65-F5344CB8AC3E}">
        <p14:creationId xmlns:p14="http://schemas.microsoft.com/office/powerpoint/2010/main" val="2089449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Complexity of  </a:t>
            </a:r>
            <a:r>
              <a:rPr lang="en-US" i="1" dirty="0" smtClean="0"/>
              <a:t>k-</a:t>
            </a:r>
            <a:r>
              <a:rPr lang="en-US" dirty="0" smtClean="0"/>
              <a:t>means</a:t>
            </a:r>
            <a:r>
              <a:rPr lang="en-US" i="1" dirty="0" smtClean="0"/>
              <a:t> </a:t>
            </a:r>
            <a:r>
              <a:rPr lang="en-US" dirty="0" smtClean="0"/>
              <a:t> algorithm</a:t>
            </a:r>
            <a:endParaRPr lang="en-US" dirty="0"/>
          </a:p>
        </p:txBody>
      </p:sp>
      <p:sp>
        <p:nvSpPr>
          <p:cNvPr id="43011" name="Rectangle 3"/>
          <p:cNvSpPr>
            <a:spLocks noGrp="1" noChangeArrowheads="1"/>
          </p:cNvSpPr>
          <p:nvPr>
            <p:ph idx="1"/>
          </p:nvPr>
        </p:nvSpPr>
        <p:spPr>
          <a:xfrm>
            <a:off x="609600" y="1295399"/>
            <a:ext cx="10972800" cy="5118279"/>
          </a:xfrm>
        </p:spPr>
        <p:txBody>
          <a:bodyPr>
            <a:normAutofit/>
          </a:bodyPr>
          <a:lstStyle/>
          <a:p>
            <a:r>
              <a:rPr lang="en-US" dirty="0" smtClean="0"/>
              <a:t>Each round is O(</a:t>
            </a:r>
            <a:r>
              <a:rPr lang="en-US" i="1" dirty="0" err="1" smtClean="0"/>
              <a:t>kN</a:t>
            </a:r>
            <a:r>
              <a:rPr lang="en-US" dirty="0" smtClean="0"/>
              <a:t>) for </a:t>
            </a:r>
            <a:r>
              <a:rPr lang="en-US" i="1" dirty="0" smtClean="0"/>
              <a:t>N</a:t>
            </a:r>
            <a:r>
              <a:rPr lang="en-US" dirty="0" smtClean="0"/>
              <a:t> points, </a:t>
            </a:r>
            <a:r>
              <a:rPr lang="en-US" i="1" dirty="0" smtClean="0"/>
              <a:t>k</a:t>
            </a:r>
            <a:r>
              <a:rPr lang="en-US" dirty="0" smtClean="0"/>
              <a:t> cluster</a:t>
            </a:r>
          </a:p>
          <a:p>
            <a:endParaRPr lang="en-US" dirty="0" smtClean="0"/>
          </a:p>
          <a:p>
            <a:r>
              <a:rPr lang="en-US" dirty="0" smtClean="0"/>
              <a:t>Number of rounds to convergence can be very large</a:t>
            </a:r>
          </a:p>
          <a:p>
            <a:endParaRPr lang="en-US" dirty="0"/>
          </a:p>
          <a:p>
            <a:endParaRPr lang="en-US" dirty="0" smtClean="0"/>
          </a:p>
          <a:p>
            <a:endParaRPr lang="en-US" dirty="0" smtClean="0"/>
          </a:p>
          <a:p>
            <a:r>
              <a:rPr lang="en-US" dirty="0" smtClean="0"/>
              <a:t>For a very large data set this can be a problem. </a:t>
            </a:r>
          </a:p>
          <a:p>
            <a:endParaRPr lang="en-US" dirty="0"/>
          </a:p>
          <a:p>
            <a:r>
              <a:rPr lang="en-US" dirty="0" smtClean="0"/>
              <a:t>Can we cluster in a single pass?</a:t>
            </a:r>
            <a:endParaRPr lang="en-US" dirty="0"/>
          </a:p>
        </p:txBody>
      </p:sp>
      <p:sp>
        <p:nvSpPr>
          <p:cNvPr id="18" name="Slide Number Placeholder 5"/>
          <p:cNvSpPr>
            <a:spLocks noGrp="1"/>
          </p:cNvSpPr>
          <p:nvPr>
            <p:ph type="sldNum" sz="quarter" idx="12"/>
          </p:nvPr>
        </p:nvSpPr>
        <p:spPr/>
        <p:txBody>
          <a:bodyPr/>
          <a:lstStyle/>
          <a:p>
            <a:fld id="{49EEE50B-4A6F-417A-9DBF-423D8456220C}" type="slidenum">
              <a:rPr lang="en-US" smtClean="0">
                <a:solidFill>
                  <a:prstClr val="black">
                    <a:tint val="95000"/>
                  </a:prstClr>
                </a:solidFill>
              </a:rPr>
              <a:pPr/>
              <a:t>18</a:t>
            </a:fld>
            <a:endParaRPr lang="en-US">
              <a:solidFill>
                <a:prstClr val="black">
                  <a:tint val="95000"/>
                </a:prstClr>
              </a:solidFill>
            </a:endParaRPr>
          </a:p>
        </p:txBody>
      </p:sp>
    </p:spTree>
    <p:extLst>
      <p:ext uri="{BB962C8B-B14F-4D97-AF65-F5344CB8AC3E}">
        <p14:creationId xmlns:p14="http://schemas.microsoft.com/office/powerpoint/2010/main" val="94296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dirty="0"/>
              <a:t>Course: CS 724/824  High Performance Computing and Big Data</a:t>
            </a:r>
          </a:p>
          <a:p>
            <a:pPr marL="0" indent="0">
              <a:buNone/>
            </a:pPr>
            <a:endParaRPr lang="en-US" sz="2000" dirty="0"/>
          </a:p>
          <a:p>
            <a:pPr marL="0" indent="0">
              <a:buNone/>
            </a:pPr>
            <a:endParaRPr lang="en-US" sz="2000" dirty="0"/>
          </a:p>
          <a:p>
            <a:pPr marL="0" indent="0">
              <a:buNone/>
            </a:pPr>
            <a:r>
              <a:rPr lang="en-US" sz="2000" dirty="0"/>
              <a:t>Instructor: Mohammad Zubair</a:t>
            </a:r>
          </a:p>
          <a:p>
            <a:pPr marL="0" indent="0">
              <a:buNone/>
            </a:pPr>
            <a:endParaRPr lang="en-US" sz="2000" dirty="0"/>
          </a:p>
          <a:p>
            <a:pPr marL="0" indent="0">
              <a:buNone/>
            </a:pPr>
            <a:endParaRPr lang="en-US" sz="2000" dirty="0"/>
          </a:p>
          <a:p>
            <a:pPr marL="0" indent="0">
              <a:buNone/>
            </a:pPr>
            <a:r>
              <a:rPr lang="en-US" sz="2000" dirty="0"/>
              <a:t>Instructional Designer Name: </a:t>
            </a:r>
            <a:r>
              <a:rPr lang="en-US" sz="2000" dirty="0" smtClean="0"/>
              <a:t>Christy Low</a:t>
            </a:r>
            <a:endParaRPr lang="en-US" sz="2000" dirty="0"/>
          </a:p>
          <a:p>
            <a:pPr marL="0" indent="0">
              <a:buNone/>
            </a:pPr>
            <a:endParaRPr lang="en-US" sz="2000" dirty="0"/>
          </a:p>
          <a:p>
            <a:pPr marL="0" indent="0">
              <a:buNone/>
            </a:pPr>
            <a:endParaRPr lang="en-US" sz="2000" dirty="0"/>
          </a:p>
          <a:p>
            <a:pPr marL="0" indent="0">
              <a:buNone/>
            </a:pPr>
            <a:r>
              <a:rPr lang="en-US" sz="2000" dirty="0"/>
              <a:t>Video Clip Title:  </a:t>
            </a:r>
            <a:r>
              <a:rPr lang="en-US" sz="2000" dirty="0" smtClean="0"/>
              <a:t>Clustering </a:t>
            </a:r>
            <a:r>
              <a:rPr lang="en-US" sz="2000" dirty="0"/>
              <a:t>Module </a:t>
            </a:r>
            <a:r>
              <a:rPr lang="en-US" sz="2000" dirty="0" smtClean="0"/>
              <a:t>Overview – Part II</a:t>
            </a:r>
            <a:endParaRPr lang="en-US" sz="2000" dirty="0"/>
          </a:p>
        </p:txBody>
      </p:sp>
      <p:sp>
        <p:nvSpPr>
          <p:cNvPr id="4" name="Slide Number Placeholder 3"/>
          <p:cNvSpPr>
            <a:spLocks noGrp="1"/>
          </p:cNvSpPr>
          <p:nvPr>
            <p:ph type="sldNum" sz="quarter" idx="12"/>
          </p:nvPr>
        </p:nvSpPr>
        <p:spPr/>
        <p:txBody>
          <a:bodyPr/>
          <a:lstStyle/>
          <a:p>
            <a:fld id="{C60132BE-3E2E-48B9-A359-1EF21F5C8B26}" type="slidenum">
              <a:rPr lang="en-US" smtClean="0"/>
              <a:pPr/>
              <a:t>19</a:t>
            </a:fld>
            <a:endParaRPr lang="en-US" dirty="0"/>
          </a:p>
        </p:txBody>
      </p:sp>
    </p:spTree>
    <p:extLst>
      <p:ext uri="{BB962C8B-B14F-4D97-AF65-F5344CB8AC3E}">
        <p14:creationId xmlns:p14="http://schemas.microsoft.com/office/powerpoint/2010/main" val="2446771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2057400" y="1676400"/>
            <a:ext cx="8229600" cy="2743200"/>
          </a:xfrm>
        </p:spPr>
        <p:txBody>
          <a:bodyPr>
            <a:normAutofit fontScale="90000"/>
          </a:bodyPr>
          <a:lstStyle/>
          <a:p>
            <a:r>
              <a:rPr lang="en-US" sz="3600" dirty="0"/>
              <a:t>High Performance Computing and Big Data</a:t>
            </a:r>
            <a:br>
              <a:rPr lang="en-US" sz="3600" dirty="0"/>
            </a:br>
            <a:r>
              <a:rPr lang="en-US" dirty="0"/>
              <a:t/>
            </a:r>
            <a:br>
              <a:rPr lang="en-US" dirty="0"/>
            </a:br>
            <a:r>
              <a:rPr lang="en-US" sz="2000" dirty="0"/>
              <a:t> Module : Clustering</a:t>
            </a:r>
            <a:br>
              <a:rPr lang="en-US" sz="2000" dirty="0"/>
            </a:br>
            <a:r>
              <a:rPr lang="en-US" sz="2000" dirty="0"/>
              <a:t>Mohammad Zubair</a:t>
            </a:r>
            <a:br>
              <a:rPr lang="en-US" sz="2000" dirty="0"/>
            </a:br>
            <a:r>
              <a:rPr lang="en-US" sz="2000" dirty="0"/>
              <a:t>Professor of Computer Science</a:t>
            </a:r>
            <a:br>
              <a:rPr lang="en-US" sz="2000" dirty="0"/>
            </a:br>
            <a:r>
              <a:rPr lang="en-US" sz="2000" dirty="0"/>
              <a:t>Old Dominion University</a:t>
            </a:r>
            <a:br>
              <a:rPr lang="en-US" sz="2000" dirty="0"/>
            </a:br>
            <a:endParaRPr lang="en-US" sz="1600" dirty="0"/>
          </a:p>
        </p:txBody>
      </p:sp>
      <p:sp>
        <p:nvSpPr>
          <p:cNvPr id="2" name="TextBox 1"/>
          <p:cNvSpPr txBox="1"/>
          <p:nvPr/>
        </p:nvSpPr>
        <p:spPr>
          <a:xfrm>
            <a:off x="1918139" y="6471745"/>
            <a:ext cx="7780283" cy="369332"/>
          </a:xfrm>
          <a:prstGeom prst="rect">
            <a:avLst/>
          </a:prstGeom>
          <a:noFill/>
        </p:spPr>
        <p:txBody>
          <a:bodyPr wrap="square" rtlCol="0">
            <a:spAutoFit/>
          </a:bodyPr>
          <a:lstStyle/>
          <a:p>
            <a:r>
              <a:rPr lang="en-US" dirty="0">
                <a:solidFill>
                  <a:schemeClr val="bg1"/>
                </a:solidFill>
              </a:rPr>
              <a:t>Slides in this presentation have been adapted from: http://www.mmds.org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848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a:xfrm>
            <a:off x="1981200" y="396263"/>
            <a:ext cx="8229600" cy="987552"/>
          </a:xfrm>
        </p:spPr>
        <p:txBody>
          <a:bodyPr/>
          <a:lstStyle/>
          <a:p>
            <a:r>
              <a:rPr lang="en-US" dirty="0"/>
              <a:t>BFR Algorithm</a:t>
            </a:r>
          </a:p>
        </p:txBody>
      </p:sp>
      <p:sp>
        <p:nvSpPr>
          <p:cNvPr id="49155" name="Rectangle 3"/>
          <p:cNvSpPr>
            <a:spLocks noGrp="1" noChangeArrowheads="1"/>
          </p:cNvSpPr>
          <p:nvPr>
            <p:ph idx="1"/>
          </p:nvPr>
        </p:nvSpPr>
        <p:spPr>
          <a:xfrm>
            <a:off x="2003426" y="1219200"/>
            <a:ext cx="8610600" cy="4490484"/>
          </a:xfrm>
        </p:spPr>
        <p:txBody>
          <a:bodyPr>
            <a:normAutofit/>
          </a:bodyPr>
          <a:lstStyle/>
          <a:p>
            <a:r>
              <a:rPr lang="en-US" b="1" dirty="0">
                <a:solidFill>
                  <a:srgbClr val="D60093"/>
                </a:solidFill>
              </a:rPr>
              <a:t>BFR</a:t>
            </a:r>
            <a:r>
              <a:rPr lang="en-US" dirty="0">
                <a:solidFill>
                  <a:srgbClr val="D60093"/>
                </a:solidFill>
              </a:rPr>
              <a:t> </a:t>
            </a:r>
            <a:r>
              <a:rPr lang="en-US" dirty="0" smtClean="0">
                <a:solidFill>
                  <a:schemeClr val="bg1">
                    <a:lumMod val="50000"/>
                  </a:schemeClr>
                </a:solidFill>
              </a:rPr>
              <a:t>[Bradley-Fayyad-Reina]</a:t>
            </a:r>
            <a:r>
              <a:rPr lang="en-US" dirty="0" smtClean="0"/>
              <a:t> </a:t>
            </a:r>
            <a:r>
              <a:rPr lang="en-US" dirty="0"/>
              <a:t>is </a:t>
            </a:r>
            <a:r>
              <a:rPr lang="en-US" dirty="0" smtClean="0"/>
              <a:t>a variant </a:t>
            </a:r>
            <a:r>
              <a:rPr lang="en-US" dirty="0"/>
              <a:t>of </a:t>
            </a:r>
            <a:r>
              <a:rPr lang="en-US" i="1" dirty="0" smtClean="0"/>
              <a:t>k</a:t>
            </a:r>
            <a:r>
              <a:rPr lang="en-US" dirty="0" smtClean="0"/>
              <a:t>-means </a:t>
            </a:r>
            <a:r>
              <a:rPr lang="en-US" dirty="0"/>
              <a:t>designed to </a:t>
            </a:r>
            <a:r>
              <a:rPr lang="en-US" dirty="0" smtClean="0"/>
              <a:t/>
            </a:r>
            <a:br>
              <a:rPr lang="en-US" dirty="0" smtClean="0"/>
            </a:br>
            <a:r>
              <a:rPr lang="en-US" dirty="0" smtClean="0"/>
              <a:t>handle </a:t>
            </a:r>
            <a:r>
              <a:rPr lang="en-US" b="1" dirty="0"/>
              <a:t>very large</a:t>
            </a:r>
            <a:r>
              <a:rPr lang="en-US" dirty="0"/>
              <a:t> </a:t>
            </a:r>
            <a:r>
              <a:rPr lang="en-US" dirty="0" smtClean="0"/>
              <a:t>(</a:t>
            </a:r>
            <a:r>
              <a:rPr lang="en-US" dirty="0"/>
              <a:t>disk-resident) data </a:t>
            </a:r>
            <a:r>
              <a:rPr lang="en-US" dirty="0" smtClean="0"/>
              <a:t>sets</a:t>
            </a:r>
          </a:p>
          <a:p>
            <a:pPr lvl="8"/>
            <a:endParaRPr lang="en-US" dirty="0"/>
          </a:p>
          <a:p>
            <a:r>
              <a:rPr lang="en-US" b="1" dirty="0" smtClean="0"/>
              <a:t>Assumes</a:t>
            </a:r>
            <a:r>
              <a:rPr lang="en-US" dirty="0" smtClean="0"/>
              <a:t> </a:t>
            </a:r>
            <a:r>
              <a:rPr lang="en-US" dirty="0"/>
              <a:t>that clusters are </a:t>
            </a:r>
            <a:r>
              <a:rPr lang="en-US" dirty="0" smtClean="0"/>
              <a:t>normally distributed </a:t>
            </a:r>
            <a:r>
              <a:rPr lang="en-US" dirty="0"/>
              <a:t>around a centroid in a </a:t>
            </a:r>
            <a:r>
              <a:rPr lang="en-US" dirty="0" smtClean="0"/>
              <a:t>Euclidean space</a:t>
            </a:r>
            <a:endParaRPr lang="en-US" sz="2800" dirty="0"/>
          </a:p>
        </p:txBody>
      </p:sp>
      <p:sp>
        <p:nvSpPr>
          <p:cNvPr id="4" name="Slide Number Placeholder 5"/>
          <p:cNvSpPr>
            <a:spLocks noGrp="1"/>
          </p:cNvSpPr>
          <p:nvPr>
            <p:ph type="sldNum" sz="quarter" idx="12"/>
          </p:nvPr>
        </p:nvSpPr>
        <p:spPr/>
        <p:txBody>
          <a:bodyPr/>
          <a:lstStyle/>
          <a:p>
            <a:fld id="{05C37D1A-5988-4BBD-8E00-B571C08F4079}" type="slidenum">
              <a:rPr lang="en-US"/>
              <a:pPr/>
              <a:t>20</a:t>
            </a:fld>
            <a:endParaRPr lang="en-US" dirty="0"/>
          </a:p>
        </p:txBody>
      </p:sp>
    </p:spTree>
    <p:extLst>
      <p:ext uri="{BB962C8B-B14F-4D97-AF65-F5344CB8AC3E}">
        <p14:creationId xmlns:p14="http://schemas.microsoft.com/office/powerpoint/2010/main" val="3469831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848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a:xfrm>
            <a:off x="1981200" y="396263"/>
            <a:ext cx="8229600" cy="987552"/>
          </a:xfrm>
        </p:spPr>
        <p:txBody>
          <a:bodyPr/>
          <a:lstStyle/>
          <a:p>
            <a:r>
              <a:rPr lang="en-US" dirty="0"/>
              <a:t>BFR Algorithm</a:t>
            </a:r>
          </a:p>
        </p:txBody>
      </p:sp>
      <p:sp>
        <p:nvSpPr>
          <p:cNvPr id="4" name="Slide Number Placeholder 5"/>
          <p:cNvSpPr>
            <a:spLocks noGrp="1"/>
          </p:cNvSpPr>
          <p:nvPr>
            <p:ph type="sldNum" sz="quarter" idx="12"/>
          </p:nvPr>
        </p:nvSpPr>
        <p:spPr/>
        <p:txBody>
          <a:bodyPr/>
          <a:lstStyle/>
          <a:p>
            <a:fld id="{05C37D1A-5988-4BBD-8E00-B571C08F4079}" type="slidenum">
              <a:rPr lang="en-US"/>
              <a:pPr/>
              <a:t>21</a:t>
            </a:fld>
            <a:endParaRPr lang="en-US" dirty="0"/>
          </a:p>
        </p:txBody>
      </p:sp>
      <p:pic>
        <p:nvPicPr>
          <p:cNvPr id="30722"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3724" y="1122635"/>
            <a:ext cx="5422605" cy="34160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023723" y="4618678"/>
            <a:ext cx="7117974" cy="646331"/>
          </a:xfrm>
          <a:prstGeom prst="rect">
            <a:avLst/>
          </a:prstGeom>
          <a:noFill/>
        </p:spPr>
        <p:txBody>
          <a:bodyPr wrap="none" rtlCol="0">
            <a:spAutoFit/>
          </a:bodyPr>
          <a:lstStyle/>
          <a:p>
            <a:r>
              <a:rPr lang="en-US" dirty="0"/>
              <a:t>Quantifies the likelihood of a finding a point in the cluster at a given</a:t>
            </a:r>
          </a:p>
          <a:p>
            <a:r>
              <a:rPr lang="en-US" dirty="0"/>
              <a:t>Distance from the centroid along each dimension.</a:t>
            </a:r>
          </a:p>
        </p:txBody>
      </p:sp>
      <p:sp>
        <p:nvSpPr>
          <p:cNvPr id="42" name="TextBox 41"/>
          <p:cNvSpPr txBox="1"/>
          <p:nvPr/>
        </p:nvSpPr>
        <p:spPr>
          <a:xfrm>
            <a:off x="2023723" y="5647210"/>
            <a:ext cx="7117974" cy="646331"/>
          </a:xfrm>
          <a:prstGeom prst="rect">
            <a:avLst/>
          </a:prstGeom>
          <a:noFill/>
        </p:spPr>
        <p:txBody>
          <a:bodyPr wrap="square" rtlCol="0">
            <a:spAutoFit/>
          </a:bodyPr>
          <a:lstStyle/>
          <a:p>
            <a:pPr marL="0" lvl="1"/>
            <a:r>
              <a:rPr lang="en-US" dirty="0"/>
              <a:t>Standard deviations in different  dimensions may vary</a:t>
            </a:r>
          </a:p>
          <a:p>
            <a:endParaRPr lang="en-US" dirty="0"/>
          </a:p>
        </p:txBody>
      </p:sp>
    </p:spTree>
    <p:extLst>
      <p:ext uri="{BB962C8B-B14F-4D97-AF65-F5344CB8AC3E}">
        <p14:creationId xmlns:p14="http://schemas.microsoft.com/office/powerpoint/2010/main" val="246269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848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a:xfrm>
            <a:off x="1981200" y="396263"/>
            <a:ext cx="8229600" cy="987552"/>
          </a:xfrm>
        </p:spPr>
        <p:txBody>
          <a:bodyPr/>
          <a:lstStyle/>
          <a:p>
            <a:r>
              <a:rPr lang="en-US" dirty="0"/>
              <a:t>BFR Algorithm</a:t>
            </a:r>
          </a:p>
        </p:txBody>
      </p:sp>
      <p:sp>
        <p:nvSpPr>
          <p:cNvPr id="49155" name="Rectangle 3"/>
          <p:cNvSpPr>
            <a:spLocks noGrp="1" noChangeArrowheads="1"/>
          </p:cNvSpPr>
          <p:nvPr>
            <p:ph idx="1"/>
          </p:nvPr>
        </p:nvSpPr>
        <p:spPr>
          <a:xfrm>
            <a:off x="1981200" y="955809"/>
            <a:ext cx="8610600" cy="2209800"/>
          </a:xfrm>
        </p:spPr>
        <p:txBody>
          <a:bodyPr>
            <a:normAutofit/>
          </a:bodyPr>
          <a:lstStyle/>
          <a:p>
            <a:pPr lvl="8"/>
            <a:endParaRPr lang="en-US" dirty="0"/>
          </a:p>
          <a:p>
            <a:r>
              <a:rPr lang="en-US" b="1" dirty="0" smtClean="0"/>
              <a:t>Assumption</a:t>
            </a:r>
            <a:r>
              <a:rPr lang="en-US" dirty="0" smtClean="0"/>
              <a:t> </a:t>
            </a:r>
            <a:r>
              <a:rPr lang="en-US" dirty="0"/>
              <a:t>that clusters are </a:t>
            </a:r>
            <a:r>
              <a:rPr lang="en-US" dirty="0" smtClean="0"/>
              <a:t>normally distributed </a:t>
            </a:r>
            <a:r>
              <a:rPr lang="en-US" dirty="0"/>
              <a:t>around a centroid in a </a:t>
            </a:r>
            <a:r>
              <a:rPr lang="en-US" dirty="0" smtClean="0"/>
              <a:t>Euclidean space with varying standard deviations in different dimension implies:</a:t>
            </a:r>
            <a:endParaRPr lang="en-US" dirty="0"/>
          </a:p>
          <a:p>
            <a:pPr lvl="1"/>
            <a:r>
              <a:rPr lang="en-US" dirty="0" smtClean="0"/>
              <a:t>Clusters </a:t>
            </a:r>
            <a:r>
              <a:rPr lang="en-US" dirty="0"/>
              <a:t>are </a:t>
            </a:r>
            <a:r>
              <a:rPr lang="en-US" dirty="0" smtClean="0"/>
              <a:t>axis-aligned ellipses</a:t>
            </a:r>
          </a:p>
        </p:txBody>
      </p:sp>
      <p:sp>
        <p:nvSpPr>
          <p:cNvPr id="4" name="Slide Number Placeholder 5"/>
          <p:cNvSpPr>
            <a:spLocks noGrp="1"/>
          </p:cNvSpPr>
          <p:nvPr>
            <p:ph type="sldNum" sz="quarter" idx="12"/>
          </p:nvPr>
        </p:nvSpPr>
        <p:spPr/>
        <p:txBody>
          <a:bodyPr/>
          <a:lstStyle/>
          <a:p>
            <a:fld id="{05C37D1A-5988-4BBD-8E00-B571C08F4079}" type="slidenum">
              <a:rPr lang="en-US"/>
              <a:pPr/>
              <a:t>22</a:t>
            </a:fld>
            <a:endParaRPr lang="en-US" dirty="0"/>
          </a:p>
        </p:txBody>
      </p:sp>
      <p:grpSp>
        <p:nvGrpSpPr>
          <p:cNvPr id="5" name="Group 4"/>
          <p:cNvGrpSpPr/>
          <p:nvPr/>
        </p:nvGrpSpPr>
        <p:grpSpPr>
          <a:xfrm>
            <a:off x="4076700" y="3306725"/>
            <a:ext cx="2209800" cy="2057400"/>
            <a:chOff x="6858000" y="3657600"/>
            <a:chExt cx="2209800" cy="2057400"/>
          </a:xfrm>
        </p:grpSpPr>
        <p:sp>
          <p:nvSpPr>
            <p:cNvPr id="2" name="Oval 1"/>
            <p:cNvSpPr/>
            <p:nvPr/>
          </p:nvSpPr>
          <p:spPr>
            <a:xfrm>
              <a:off x="8229600" y="3657600"/>
              <a:ext cx="838200" cy="1905000"/>
            </a:xfrm>
            <a:prstGeom prst="ellipse">
              <a:avLst/>
            </a:prstGeom>
            <a:solidFill>
              <a:srgbClr val="008000">
                <a:alpha val="40000"/>
              </a:srgbClr>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Oval 2"/>
            <p:cNvSpPr/>
            <p:nvPr/>
          </p:nvSpPr>
          <p:spPr>
            <a:xfrm>
              <a:off x="6858000" y="5029200"/>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Oval 9"/>
            <p:cNvSpPr/>
            <p:nvPr/>
          </p:nvSpPr>
          <p:spPr>
            <a:xfrm>
              <a:off x="7200900" y="4191000"/>
              <a:ext cx="723900" cy="685800"/>
            </a:xfrm>
            <a:prstGeom prst="ellipse">
              <a:avLst/>
            </a:prstGeom>
            <a:solidFill>
              <a:srgbClr val="0000FF">
                <a:alpha val="40000"/>
              </a:srgbClr>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7581900" y="4299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7658100" y="44519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7505700" y="45281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Oval 13"/>
            <p:cNvSpPr/>
            <p:nvPr/>
          </p:nvSpPr>
          <p:spPr>
            <a:xfrm>
              <a:off x="7353300" y="43757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Oval 14"/>
            <p:cNvSpPr/>
            <p:nvPr/>
          </p:nvSpPr>
          <p:spPr>
            <a:xfrm>
              <a:off x="7429500" y="4680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8686800" y="3962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Oval 16"/>
            <p:cNvSpPr/>
            <p:nvPr/>
          </p:nvSpPr>
          <p:spPr>
            <a:xfrm>
              <a:off x="8763000" y="4114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8610600" y="4191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8458200" y="4038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5344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8686800" y="4876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63000" y="5029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8610600" y="5105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Oval 23"/>
            <p:cNvSpPr/>
            <p:nvPr/>
          </p:nvSpPr>
          <p:spPr>
            <a:xfrm>
              <a:off x="8458200" y="4953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Oval 24"/>
            <p:cNvSpPr/>
            <p:nvPr/>
          </p:nvSpPr>
          <p:spPr>
            <a:xfrm>
              <a:off x="85344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Oval 25"/>
            <p:cNvSpPr/>
            <p:nvPr/>
          </p:nvSpPr>
          <p:spPr>
            <a:xfrm>
              <a:off x="87630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Oval 26"/>
            <p:cNvSpPr/>
            <p:nvPr/>
          </p:nvSpPr>
          <p:spPr>
            <a:xfrm>
              <a:off x="8839200" y="4495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Oval 27"/>
            <p:cNvSpPr/>
            <p:nvPr/>
          </p:nvSpPr>
          <p:spPr>
            <a:xfrm>
              <a:off x="86868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Oval 28"/>
            <p:cNvSpPr/>
            <p:nvPr/>
          </p:nvSpPr>
          <p:spPr>
            <a:xfrm>
              <a:off x="83820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Oval 29"/>
            <p:cNvSpPr/>
            <p:nvPr/>
          </p:nvSpPr>
          <p:spPr>
            <a:xfrm>
              <a:off x="8534400" y="4724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7848600" y="5181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a:off x="79248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Oval 32"/>
            <p:cNvSpPr/>
            <p:nvPr/>
          </p:nvSpPr>
          <p:spPr>
            <a:xfrm>
              <a:off x="7772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Oval 33"/>
            <p:cNvSpPr/>
            <p:nvPr/>
          </p:nvSpPr>
          <p:spPr>
            <a:xfrm>
              <a:off x="76200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Oval 34"/>
            <p:cNvSpPr/>
            <p:nvPr/>
          </p:nvSpPr>
          <p:spPr>
            <a:xfrm>
              <a:off x="75438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Oval 35"/>
            <p:cNvSpPr/>
            <p:nvPr/>
          </p:nvSpPr>
          <p:spPr>
            <a:xfrm>
              <a:off x="73152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Oval 36"/>
            <p:cNvSpPr/>
            <p:nvPr/>
          </p:nvSpPr>
          <p:spPr>
            <a:xfrm>
              <a:off x="7391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Oval 37"/>
            <p:cNvSpPr/>
            <p:nvPr/>
          </p:nvSpPr>
          <p:spPr>
            <a:xfrm>
              <a:off x="72390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Oval 38"/>
            <p:cNvSpPr/>
            <p:nvPr/>
          </p:nvSpPr>
          <p:spPr>
            <a:xfrm>
              <a:off x="70866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Oval 39"/>
            <p:cNvSpPr/>
            <p:nvPr/>
          </p:nvSpPr>
          <p:spPr>
            <a:xfrm>
              <a:off x="70866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7" name="Straight Arrow Connector 6"/>
          <p:cNvCxnSpPr/>
          <p:nvPr/>
        </p:nvCxnSpPr>
        <p:spPr>
          <a:xfrm>
            <a:off x="7582786" y="4409852"/>
            <a:ext cx="12883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7582786" y="3346598"/>
            <a:ext cx="0" cy="1063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525647" y="4414104"/>
            <a:ext cx="272832" cy="307777"/>
          </a:xfrm>
          <a:prstGeom prst="rect">
            <a:avLst/>
          </a:prstGeom>
          <a:noFill/>
        </p:spPr>
        <p:txBody>
          <a:bodyPr wrap="none" rtlCol="0">
            <a:spAutoFit/>
          </a:bodyPr>
          <a:lstStyle/>
          <a:p>
            <a:r>
              <a:rPr lang="en-US" sz="1400" dirty="0"/>
              <a:t>x</a:t>
            </a:r>
          </a:p>
        </p:txBody>
      </p:sp>
      <p:sp>
        <p:nvSpPr>
          <p:cNvPr id="46" name="TextBox 45"/>
          <p:cNvSpPr txBox="1"/>
          <p:nvPr/>
        </p:nvSpPr>
        <p:spPr>
          <a:xfrm>
            <a:off x="7277986" y="3346598"/>
            <a:ext cx="274434" cy="307777"/>
          </a:xfrm>
          <a:prstGeom prst="rect">
            <a:avLst/>
          </a:prstGeom>
          <a:noFill/>
        </p:spPr>
        <p:txBody>
          <a:bodyPr wrap="none" rtlCol="0">
            <a:spAutoFit/>
          </a:bodyPr>
          <a:lstStyle/>
          <a:p>
            <a:r>
              <a:rPr lang="en-US" sz="1400" dirty="0"/>
              <a:t>y</a:t>
            </a:r>
          </a:p>
        </p:txBody>
      </p:sp>
    </p:spTree>
    <p:extLst>
      <p:ext uri="{BB962C8B-B14F-4D97-AF65-F5344CB8AC3E}">
        <p14:creationId xmlns:p14="http://schemas.microsoft.com/office/powerpoint/2010/main" val="8605007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848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a:xfrm>
            <a:off x="1981200" y="396263"/>
            <a:ext cx="8229600" cy="987552"/>
          </a:xfrm>
        </p:spPr>
        <p:txBody>
          <a:bodyPr/>
          <a:lstStyle/>
          <a:p>
            <a:r>
              <a:rPr lang="en-US" dirty="0"/>
              <a:t>BFR </a:t>
            </a:r>
            <a:r>
              <a:rPr lang="en-US" dirty="0" smtClean="0"/>
              <a:t>Algorithm Overview</a:t>
            </a:r>
            <a:endParaRPr lang="en-US" dirty="0"/>
          </a:p>
        </p:txBody>
      </p:sp>
      <p:sp>
        <p:nvSpPr>
          <p:cNvPr id="49155" name="Rectangle 3"/>
          <p:cNvSpPr>
            <a:spLocks noGrp="1" noChangeArrowheads="1"/>
          </p:cNvSpPr>
          <p:nvPr>
            <p:ph idx="1"/>
          </p:nvPr>
        </p:nvSpPr>
        <p:spPr>
          <a:xfrm>
            <a:off x="1939160" y="1001886"/>
            <a:ext cx="8610600" cy="3254683"/>
          </a:xfrm>
        </p:spPr>
        <p:txBody>
          <a:bodyPr>
            <a:normAutofit/>
          </a:bodyPr>
          <a:lstStyle/>
          <a:p>
            <a:pPr lvl="8"/>
            <a:endParaRPr lang="en-US" dirty="0"/>
          </a:p>
          <a:p>
            <a:r>
              <a:rPr lang="en-US" dirty="0" smtClean="0"/>
              <a:t>Divide the large data set of point into chunks</a:t>
            </a:r>
          </a:p>
          <a:p>
            <a:endParaRPr lang="en-US" dirty="0"/>
          </a:p>
          <a:p>
            <a:r>
              <a:rPr lang="en-US" dirty="0" smtClean="0"/>
              <a:t>Read a chunk of data into memory. Summarize the data in terms of clusters and throw the data. </a:t>
            </a:r>
          </a:p>
          <a:p>
            <a:pPr lvl="1"/>
            <a:r>
              <a:rPr lang="en-US" dirty="0" smtClean="0"/>
              <a:t>Summary of data is much smaller than the chunk size</a:t>
            </a:r>
          </a:p>
          <a:p>
            <a:pPr lvl="1"/>
            <a:endParaRPr lang="en-US" dirty="0"/>
          </a:p>
          <a:p>
            <a:r>
              <a:rPr lang="en-US" dirty="0" smtClean="0"/>
              <a:t>Repeat the process for all the chunks</a:t>
            </a:r>
          </a:p>
        </p:txBody>
      </p:sp>
      <p:sp>
        <p:nvSpPr>
          <p:cNvPr id="4" name="Slide Number Placeholder 5"/>
          <p:cNvSpPr>
            <a:spLocks noGrp="1"/>
          </p:cNvSpPr>
          <p:nvPr>
            <p:ph type="sldNum" sz="quarter" idx="12"/>
          </p:nvPr>
        </p:nvSpPr>
        <p:spPr/>
        <p:txBody>
          <a:bodyPr/>
          <a:lstStyle/>
          <a:p>
            <a:fld id="{05C37D1A-5988-4BBD-8E00-B571C08F4079}" type="slidenum">
              <a:rPr lang="en-US"/>
              <a:pPr/>
              <a:t>23</a:t>
            </a:fld>
            <a:endParaRPr lang="en-US" dirty="0"/>
          </a:p>
        </p:txBody>
      </p:sp>
      <p:sp>
        <p:nvSpPr>
          <p:cNvPr id="6" name="TextBox 5"/>
          <p:cNvSpPr txBox="1"/>
          <p:nvPr/>
        </p:nvSpPr>
        <p:spPr>
          <a:xfrm>
            <a:off x="1747273" y="5471788"/>
            <a:ext cx="9748345" cy="646331"/>
          </a:xfrm>
          <a:prstGeom prst="rect">
            <a:avLst/>
          </a:prstGeom>
          <a:noFill/>
        </p:spPr>
        <p:txBody>
          <a:bodyPr wrap="square" rtlCol="0">
            <a:spAutoFit/>
          </a:bodyPr>
          <a:lstStyle/>
          <a:p>
            <a:r>
              <a:rPr lang="en-US" dirty="0" smtClean="0"/>
              <a:t>The key idea is to efficiently summarize the clusters – memory requirement is bounded by the number of clusters and not by the number of data points </a:t>
            </a:r>
            <a:endParaRPr lang="en-US" dirty="0"/>
          </a:p>
        </p:txBody>
      </p:sp>
    </p:spTree>
    <p:extLst>
      <p:ext uri="{BB962C8B-B14F-4D97-AF65-F5344CB8AC3E}">
        <p14:creationId xmlns:p14="http://schemas.microsoft.com/office/powerpoint/2010/main" val="74873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56745" y="538655"/>
            <a:ext cx="10972800" cy="987552"/>
          </a:xfrm>
        </p:spPr>
        <p:txBody>
          <a:bodyPr/>
          <a:lstStyle/>
          <a:p>
            <a:r>
              <a:rPr lang="en-US" dirty="0"/>
              <a:t>BFR </a:t>
            </a:r>
            <a:r>
              <a:rPr lang="en-US" dirty="0" smtClean="0"/>
              <a:t>Algorithm</a:t>
            </a:r>
            <a:endParaRPr lang="en-US" dirty="0"/>
          </a:p>
        </p:txBody>
      </p:sp>
      <p:sp>
        <p:nvSpPr>
          <p:cNvPr id="50179" name="Rectangle 3"/>
          <p:cNvSpPr>
            <a:spLocks noGrp="1" noChangeArrowheads="1"/>
          </p:cNvSpPr>
          <p:nvPr>
            <p:ph idx="1"/>
          </p:nvPr>
        </p:nvSpPr>
        <p:spPr>
          <a:xfrm>
            <a:off x="1981200" y="1295400"/>
            <a:ext cx="8229600" cy="5562600"/>
          </a:xfrm>
        </p:spPr>
        <p:txBody>
          <a:bodyPr>
            <a:normAutofit/>
          </a:bodyPr>
          <a:lstStyle/>
          <a:p>
            <a:r>
              <a:rPr lang="en-US" dirty="0" smtClean="0">
                <a:solidFill>
                  <a:srgbClr val="0000FF"/>
                </a:solidFill>
              </a:rPr>
              <a:t>To begin, from the initial load we select the initial </a:t>
            </a:r>
            <a:r>
              <a:rPr lang="en-US" b="1" i="1" dirty="0" smtClean="0">
                <a:solidFill>
                  <a:srgbClr val="0000FF"/>
                </a:solidFill>
              </a:rPr>
              <a:t>k</a:t>
            </a:r>
            <a:r>
              <a:rPr lang="en-US" dirty="0" smtClean="0">
                <a:solidFill>
                  <a:srgbClr val="0000FF"/>
                </a:solidFill>
              </a:rPr>
              <a:t> centroids by one of the following approaches:</a:t>
            </a:r>
          </a:p>
          <a:p>
            <a:pPr lvl="1"/>
            <a:endParaRPr lang="en-US" dirty="0" smtClean="0"/>
          </a:p>
          <a:p>
            <a:pPr lvl="1"/>
            <a:r>
              <a:rPr lang="en-US" dirty="0" smtClean="0"/>
              <a:t>Take a small random sample and cluster optimally</a:t>
            </a:r>
          </a:p>
          <a:p>
            <a:pPr lvl="1"/>
            <a:endParaRPr lang="en-US" dirty="0" smtClean="0"/>
          </a:p>
          <a:p>
            <a:pPr lvl="1"/>
            <a:r>
              <a:rPr lang="en-US" dirty="0" smtClean="0"/>
              <a:t>Take a sample; pick a random point, and then </a:t>
            </a:r>
            <a:br>
              <a:rPr lang="en-US" dirty="0" smtClean="0"/>
            </a:br>
            <a:r>
              <a:rPr lang="en-US" b="1" i="1" dirty="0" smtClean="0"/>
              <a:t>k–1</a:t>
            </a:r>
            <a:r>
              <a:rPr lang="en-US" dirty="0" smtClean="0"/>
              <a:t> more points, each as far from the previously selected points as possible</a:t>
            </a:r>
          </a:p>
        </p:txBody>
      </p:sp>
      <p:sp>
        <p:nvSpPr>
          <p:cNvPr id="4" name="Slide Number Placeholder 5"/>
          <p:cNvSpPr>
            <a:spLocks noGrp="1"/>
          </p:cNvSpPr>
          <p:nvPr>
            <p:ph type="sldNum" sz="quarter" idx="12"/>
          </p:nvPr>
        </p:nvSpPr>
        <p:spPr/>
        <p:txBody>
          <a:bodyPr/>
          <a:lstStyle/>
          <a:p>
            <a:fld id="{19069EA8-A58E-4C3C-977B-FCF679BACE73}" type="slidenum">
              <a:rPr lang="en-US"/>
              <a:pPr/>
              <a:t>24</a:t>
            </a:fld>
            <a:endParaRPr lang="en-US"/>
          </a:p>
        </p:txBody>
      </p:sp>
    </p:spTree>
    <p:extLst>
      <p:ext uri="{BB962C8B-B14F-4D97-AF65-F5344CB8AC3E}">
        <p14:creationId xmlns:p14="http://schemas.microsoft.com/office/powerpoint/2010/main" val="186977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493986"/>
            <a:ext cx="10972800" cy="569766"/>
          </a:xfrm>
        </p:spPr>
        <p:txBody>
          <a:bodyPr/>
          <a:lstStyle/>
          <a:p>
            <a:r>
              <a:rPr lang="en-US" dirty="0" smtClean="0"/>
              <a:t>Three Classes of Points</a:t>
            </a:r>
            <a:endParaRPr lang="en-US" dirty="0"/>
          </a:p>
        </p:txBody>
      </p:sp>
      <p:sp>
        <p:nvSpPr>
          <p:cNvPr id="51203" name="Rectangle 3"/>
          <p:cNvSpPr>
            <a:spLocks noGrp="1" noChangeArrowheads="1"/>
          </p:cNvSpPr>
          <p:nvPr>
            <p:ph idx="1"/>
          </p:nvPr>
        </p:nvSpPr>
        <p:spPr>
          <a:xfrm>
            <a:off x="1981200" y="1295400"/>
            <a:ext cx="7543800" cy="5486400"/>
          </a:xfrm>
        </p:spPr>
        <p:txBody>
          <a:bodyPr>
            <a:normAutofit/>
          </a:bodyPr>
          <a:lstStyle/>
          <a:p>
            <a:pPr marL="118872"/>
            <a:r>
              <a:rPr lang="en-US" b="1" dirty="0" smtClean="0">
                <a:solidFill>
                  <a:srgbClr val="0000FF"/>
                </a:solidFill>
              </a:rPr>
              <a:t>While processing a chunk we keep track of 3 sets of points:</a:t>
            </a:r>
          </a:p>
          <a:p>
            <a:r>
              <a:rPr lang="en-US" b="1" dirty="0" smtClean="0">
                <a:solidFill>
                  <a:srgbClr val="FF0066"/>
                </a:solidFill>
              </a:rPr>
              <a:t>Discard set (DS):</a:t>
            </a:r>
            <a:r>
              <a:rPr lang="en-US" dirty="0" smtClean="0"/>
              <a:t> </a:t>
            </a:r>
          </a:p>
          <a:p>
            <a:pPr lvl="1"/>
            <a:r>
              <a:rPr lang="en-US" dirty="0" smtClean="0"/>
              <a:t>Points close enough to a centroid to be summarized</a:t>
            </a:r>
          </a:p>
          <a:p>
            <a:r>
              <a:rPr lang="en-US" b="1" dirty="0" smtClean="0">
                <a:solidFill>
                  <a:srgbClr val="FF0066"/>
                </a:solidFill>
              </a:rPr>
              <a:t>Compression set (CS): </a:t>
            </a:r>
          </a:p>
          <a:p>
            <a:pPr lvl="1"/>
            <a:r>
              <a:rPr lang="en-US" dirty="0" smtClean="0"/>
              <a:t>Groups of points that are close together but not close to any existing centroid</a:t>
            </a:r>
          </a:p>
          <a:p>
            <a:pPr lvl="1"/>
            <a:r>
              <a:rPr lang="en-US" dirty="0" smtClean="0"/>
              <a:t>These points are summarized, but not assigned to a cluster</a:t>
            </a:r>
          </a:p>
          <a:p>
            <a:r>
              <a:rPr lang="en-US" b="1" dirty="0" smtClean="0">
                <a:solidFill>
                  <a:srgbClr val="FF0066"/>
                </a:solidFill>
              </a:rPr>
              <a:t>Retained set (RS):</a:t>
            </a:r>
            <a:r>
              <a:rPr lang="en-US" dirty="0" smtClean="0"/>
              <a:t> </a:t>
            </a:r>
          </a:p>
          <a:p>
            <a:pPr lvl="1"/>
            <a:r>
              <a:rPr lang="en-US" dirty="0" smtClean="0"/>
              <a:t>Isolated points waiting to be assigned to a compression set</a:t>
            </a:r>
            <a:endParaRPr lang="en-US" dirty="0"/>
          </a:p>
        </p:txBody>
      </p:sp>
      <p:sp>
        <p:nvSpPr>
          <p:cNvPr id="4" name="Slide Number Placeholder 5"/>
          <p:cNvSpPr>
            <a:spLocks noGrp="1"/>
          </p:cNvSpPr>
          <p:nvPr>
            <p:ph type="sldNum" sz="quarter" idx="12"/>
          </p:nvPr>
        </p:nvSpPr>
        <p:spPr/>
        <p:txBody>
          <a:bodyPr/>
          <a:lstStyle/>
          <a:p>
            <a:fld id="{E373E3C4-1204-4FDC-A915-93A28FEEFBB1}" type="slidenum">
              <a:rPr lang="en-US" smtClean="0"/>
              <a:pPr/>
              <a:t>25</a:t>
            </a:fld>
            <a:endParaRPr lang="en-US"/>
          </a:p>
        </p:txBody>
      </p:sp>
    </p:spTree>
    <p:extLst>
      <p:ext uri="{BB962C8B-B14F-4D97-AF65-F5344CB8AC3E}">
        <p14:creationId xmlns:p14="http://schemas.microsoft.com/office/powerpoint/2010/main" val="5486221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41434" y="20144"/>
            <a:ext cx="10972800" cy="1143000"/>
          </a:xfrm>
        </p:spPr>
        <p:txBody>
          <a:bodyPr/>
          <a:lstStyle/>
          <a:p>
            <a:r>
              <a:rPr lang="en-US" dirty="0" smtClean="0"/>
              <a:t>BFR: “Galaxies</a:t>
            </a:r>
            <a:r>
              <a:rPr lang="en-US" dirty="0"/>
              <a:t>” Picture</a:t>
            </a:r>
          </a:p>
        </p:txBody>
      </p:sp>
      <p:sp>
        <p:nvSpPr>
          <p:cNvPr id="36" name="Slide Number Placeholder 4"/>
          <p:cNvSpPr>
            <a:spLocks noGrp="1"/>
          </p:cNvSpPr>
          <p:nvPr>
            <p:ph type="sldNum" sz="quarter" idx="12"/>
          </p:nvPr>
        </p:nvSpPr>
        <p:spPr/>
        <p:txBody>
          <a:bodyPr/>
          <a:lstStyle/>
          <a:p>
            <a:fld id="{74A0C195-7118-4349-B1EC-DC26B1FB8D04}" type="slidenum">
              <a:rPr lang="en-US"/>
              <a:pPr/>
              <a:t>26</a:t>
            </a:fld>
            <a:endParaRPr lang="en-US"/>
          </a:p>
        </p:txBody>
      </p:sp>
      <p:grpSp>
        <p:nvGrpSpPr>
          <p:cNvPr id="2" name="Group 44"/>
          <p:cNvGrpSpPr>
            <a:grpSpLocks/>
          </p:cNvGrpSpPr>
          <p:nvPr/>
        </p:nvGrpSpPr>
        <p:grpSpPr bwMode="auto">
          <a:xfrm>
            <a:off x="2057401" y="3852864"/>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3048000" y="1338263"/>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3200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4191000" y="5867401"/>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27730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22818" y="307849"/>
            <a:ext cx="10972800" cy="987552"/>
          </a:xfrm>
        </p:spPr>
        <p:txBody>
          <a:bodyPr/>
          <a:lstStyle/>
          <a:p>
            <a:r>
              <a:rPr lang="en-US" dirty="0" smtClean="0"/>
              <a:t>Summarizing Sets of Points</a:t>
            </a:r>
            <a:endParaRPr lang="en-US" dirty="0"/>
          </a:p>
        </p:txBody>
      </p:sp>
      <p:sp>
        <p:nvSpPr>
          <p:cNvPr id="52227" name="Rectangle 3"/>
          <p:cNvSpPr>
            <a:spLocks noGrp="1" noChangeArrowheads="1"/>
          </p:cNvSpPr>
          <p:nvPr>
            <p:ph idx="1"/>
          </p:nvPr>
        </p:nvSpPr>
        <p:spPr>
          <a:xfrm>
            <a:off x="1981200" y="1295401"/>
            <a:ext cx="7924800" cy="5257801"/>
          </a:xfrm>
        </p:spPr>
        <p:txBody>
          <a:bodyPr/>
          <a:lstStyle/>
          <a:p>
            <a:r>
              <a:rPr lang="en-US" dirty="0" smtClean="0"/>
              <a:t>The number of points,</a:t>
            </a:r>
            <a:r>
              <a:rPr lang="en-US" b="1" i="1" dirty="0" smtClean="0">
                <a:solidFill>
                  <a:srgbClr val="FF0066"/>
                </a:solidFill>
              </a:rPr>
              <a:t> N</a:t>
            </a:r>
          </a:p>
          <a:p>
            <a:endParaRPr lang="en-US" dirty="0" smtClean="0"/>
          </a:p>
          <a:p>
            <a:r>
              <a:rPr lang="en-US" dirty="0" smtClean="0"/>
              <a:t>The vector </a:t>
            </a:r>
            <a:r>
              <a:rPr lang="en-US" b="1" i="1" dirty="0" smtClean="0">
                <a:solidFill>
                  <a:srgbClr val="FF0066"/>
                </a:solidFill>
              </a:rPr>
              <a:t>SUM</a:t>
            </a:r>
            <a:r>
              <a:rPr lang="en-US" dirty="0" smtClean="0"/>
              <a:t>, whose </a:t>
            </a:r>
            <a:r>
              <a:rPr lang="en-US" i="1" dirty="0" err="1" smtClean="0"/>
              <a:t>i</a:t>
            </a:r>
            <a:r>
              <a:rPr lang="en-US" baseline="30000" dirty="0" err="1" smtClean="0"/>
              <a:t>th</a:t>
            </a:r>
            <a:r>
              <a:rPr lang="en-US" dirty="0" smtClean="0"/>
              <a:t> component is the sum of the coordinates of the points in the </a:t>
            </a:r>
            <a:r>
              <a:rPr lang="en-US" i="1" dirty="0" err="1" smtClean="0"/>
              <a:t>i</a:t>
            </a:r>
            <a:r>
              <a:rPr lang="en-US" baseline="30000" dirty="0" err="1" smtClean="0"/>
              <a:t>th</a:t>
            </a:r>
            <a:r>
              <a:rPr lang="en-US" dirty="0" smtClean="0"/>
              <a:t> dimension</a:t>
            </a:r>
          </a:p>
          <a:p>
            <a:endParaRPr lang="en-US" dirty="0" smtClean="0"/>
          </a:p>
          <a:p>
            <a:r>
              <a:rPr lang="en-US" dirty="0" smtClean="0"/>
              <a:t>The vector </a:t>
            </a:r>
            <a:r>
              <a:rPr lang="en-US" b="1" i="1" dirty="0" smtClean="0">
                <a:solidFill>
                  <a:srgbClr val="FF0066"/>
                </a:solidFill>
              </a:rPr>
              <a:t>SUMSQ</a:t>
            </a:r>
            <a:r>
              <a:rPr lang="en-US" dirty="0" smtClean="0"/>
              <a:t>: </a:t>
            </a:r>
            <a:r>
              <a:rPr lang="en-US" i="1" dirty="0" err="1" smtClean="0"/>
              <a:t>i</a:t>
            </a:r>
            <a:r>
              <a:rPr lang="en-US" baseline="30000" dirty="0" err="1" smtClean="0"/>
              <a:t>th</a:t>
            </a:r>
            <a:r>
              <a:rPr lang="en-US" dirty="0" smtClean="0"/>
              <a:t> component = sum of squares of coordinates in </a:t>
            </a:r>
            <a:r>
              <a:rPr lang="en-US" i="1" dirty="0" err="1" smtClean="0"/>
              <a:t>i</a:t>
            </a:r>
            <a:r>
              <a:rPr lang="en-US" baseline="30000" dirty="0" err="1" smtClean="0"/>
              <a:t>th</a:t>
            </a:r>
            <a:r>
              <a:rPr lang="en-US" dirty="0" smtClean="0"/>
              <a:t> dimension</a:t>
            </a:r>
            <a:endParaRPr lang="en-US" dirty="0"/>
          </a:p>
        </p:txBody>
      </p:sp>
      <p:sp>
        <p:nvSpPr>
          <p:cNvPr id="4" name="Slide Number Placeholder 5"/>
          <p:cNvSpPr>
            <a:spLocks noGrp="1"/>
          </p:cNvSpPr>
          <p:nvPr>
            <p:ph type="sldNum" sz="quarter" idx="12"/>
          </p:nvPr>
        </p:nvSpPr>
        <p:spPr/>
        <p:txBody>
          <a:bodyPr/>
          <a:lstStyle/>
          <a:p>
            <a:fld id="{BB33B7EA-002B-4067-950B-AC4932BA8F44}" type="slidenum">
              <a:rPr lang="en-US" smtClean="0"/>
              <a:pPr/>
              <a:t>27</a:t>
            </a:fld>
            <a:endParaRPr lang="en-US"/>
          </a:p>
        </p:txBody>
      </p:sp>
      <p:grpSp>
        <p:nvGrpSpPr>
          <p:cNvPr id="7" name="Group 44"/>
          <p:cNvGrpSpPr>
            <a:grpSpLocks/>
          </p:cNvGrpSpPr>
          <p:nvPr/>
        </p:nvGrpSpPr>
        <p:grpSpPr bwMode="auto">
          <a:xfrm>
            <a:off x="5528442" y="4075217"/>
            <a:ext cx="4572001" cy="1395413"/>
            <a:chOff x="914" y="2736"/>
            <a:chExt cx="2880" cy="879"/>
          </a:xfrm>
        </p:grpSpPr>
        <p:sp>
          <p:nvSpPr>
            <p:cNvPr id="8"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9" name="Text Box 4"/>
            <p:cNvSpPr txBox="1">
              <a:spLocks noChangeArrowheads="1"/>
            </p:cNvSpPr>
            <p:nvPr/>
          </p:nvSpPr>
          <p:spPr bwMode="auto">
            <a:xfrm>
              <a:off x="914" y="3208"/>
              <a:ext cx="2304" cy="407"/>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A cluster.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All its points 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10" name="Group 7"/>
            <p:cNvGrpSpPr>
              <a:grpSpLocks/>
            </p:cNvGrpSpPr>
            <p:nvPr/>
          </p:nvGrpSpPr>
          <p:grpSpPr bwMode="auto">
            <a:xfrm>
              <a:off x="2448" y="2928"/>
              <a:ext cx="192" cy="192"/>
              <a:chOff x="2448" y="2928"/>
              <a:chExt cx="192" cy="192"/>
            </a:xfrm>
          </p:grpSpPr>
          <p:sp>
            <p:nvSpPr>
              <p:cNvPr id="13"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4"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11" name="Text Box 17"/>
            <p:cNvSpPr txBox="1">
              <a:spLocks noChangeArrowheads="1"/>
            </p:cNvSpPr>
            <p:nvPr/>
          </p:nvSpPr>
          <p:spPr bwMode="auto">
            <a:xfrm>
              <a:off x="2870" y="3311"/>
              <a:ext cx="924" cy="233"/>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The centroid</a:t>
              </a:r>
            </a:p>
          </p:txBody>
        </p:sp>
        <p:sp>
          <p:nvSpPr>
            <p:cNvPr id="12" name="Line 18"/>
            <p:cNvSpPr>
              <a:spLocks noChangeShapeType="1"/>
            </p:cNvSpPr>
            <p:nvPr/>
          </p:nvSpPr>
          <p:spPr bwMode="auto">
            <a:xfrm flipH="1" flipV="1">
              <a:off x="2564" y="3072"/>
              <a:ext cx="768"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2559495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828800" y="307848"/>
            <a:ext cx="8534400" cy="987552"/>
          </a:xfrm>
        </p:spPr>
        <p:txBody>
          <a:bodyPr>
            <a:normAutofit/>
          </a:bodyPr>
          <a:lstStyle/>
          <a:p>
            <a:r>
              <a:rPr lang="en-US" dirty="0"/>
              <a:t>Summarizing </a:t>
            </a:r>
            <a:r>
              <a:rPr lang="en-US" dirty="0" smtClean="0"/>
              <a:t>Points: Comments</a:t>
            </a:r>
            <a:endParaRPr lang="en-US" dirty="0"/>
          </a:p>
        </p:txBody>
      </p:sp>
      <p:sp>
        <p:nvSpPr>
          <p:cNvPr id="53251" name="Rectangle 3"/>
          <p:cNvSpPr>
            <a:spLocks noGrp="1" noChangeArrowheads="1"/>
          </p:cNvSpPr>
          <p:nvPr>
            <p:ph idx="1"/>
          </p:nvPr>
        </p:nvSpPr>
        <p:spPr>
          <a:xfrm>
            <a:off x="1981200" y="1295401"/>
            <a:ext cx="8229600" cy="4724400"/>
          </a:xfrm>
        </p:spPr>
        <p:txBody>
          <a:bodyPr>
            <a:normAutofit/>
          </a:bodyPr>
          <a:lstStyle/>
          <a:p>
            <a:r>
              <a:rPr lang="en-US" sz="1800" b="1" dirty="0"/>
              <a:t>2</a:t>
            </a:r>
            <a:r>
              <a:rPr lang="en-US" sz="1800" b="1" i="1" dirty="0"/>
              <a:t>d </a:t>
            </a:r>
            <a:r>
              <a:rPr lang="en-US" sz="1800" b="1" dirty="0"/>
              <a:t>+ 1</a:t>
            </a:r>
            <a:r>
              <a:rPr lang="en-US" sz="1800" dirty="0"/>
              <a:t> values represent any </a:t>
            </a:r>
            <a:r>
              <a:rPr lang="en-US" sz="1800" dirty="0" smtClean="0"/>
              <a:t>size cluster</a:t>
            </a:r>
            <a:endParaRPr lang="en-US" sz="1800" dirty="0"/>
          </a:p>
          <a:p>
            <a:pPr lvl="1"/>
            <a:r>
              <a:rPr lang="en-US" sz="1800" b="1" i="1" dirty="0"/>
              <a:t>d</a:t>
            </a:r>
            <a:r>
              <a:rPr lang="en-US" sz="1800" dirty="0"/>
              <a:t>  = number of </a:t>
            </a:r>
            <a:r>
              <a:rPr lang="en-US" sz="1800" dirty="0" smtClean="0"/>
              <a:t>dimensions</a:t>
            </a:r>
          </a:p>
          <a:p>
            <a:pPr marL="392113" lvl="1" indent="0">
              <a:buNone/>
            </a:pPr>
            <a:endParaRPr lang="en-US" sz="1800" dirty="0"/>
          </a:p>
          <a:p>
            <a:r>
              <a:rPr lang="en-US" sz="1800" dirty="0" smtClean="0"/>
              <a:t>Average </a:t>
            </a:r>
            <a:r>
              <a:rPr lang="en-US" sz="1800" dirty="0"/>
              <a:t>in </a:t>
            </a:r>
            <a:r>
              <a:rPr lang="en-US" sz="1800" b="1" dirty="0"/>
              <a:t>each dimension</a:t>
            </a:r>
            <a:r>
              <a:rPr lang="en-US" sz="1800" dirty="0"/>
              <a:t> </a:t>
            </a:r>
            <a:r>
              <a:rPr lang="en-US" sz="1800" dirty="0" smtClean="0"/>
              <a:t>(</a:t>
            </a:r>
            <a:r>
              <a:rPr lang="en-US" sz="1800" b="1" dirty="0" smtClean="0">
                <a:solidFill>
                  <a:srgbClr val="FF0066"/>
                </a:solidFill>
              </a:rPr>
              <a:t>the centroid</a:t>
            </a:r>
            <a:r>
              <a:rPr lang="en-US" sz="1800" dirty="0" smtClean="0"/>
              <a:t>) can </a:t>
            </a:r>
            <a:r>
              <a:rPr lang="en-US" sz="1800" dirty="0"/>
              <a:t>be calculated </a:t>
            </a:r>
            <a:r>
              <a:rPr lang="en-US" sz="1800" dirty="0" smtClean="0"/>
              <a:t>as </a:t>
            </a:r>
            <a:r>
              <a:rPr lang="en-US" sz="1800" b="1" dirty="0" err="1"/>
              <a:t>SUM</a:t>
            </a:r>
            <a:r>
              <a:rPr lang="en-US" sz="1800" b="1" i="1" baseline="-25000" dirty="0" err="1"/>
              <a:t>i</a:t>
            </a:r>
            <a:r>
              <a:rPr lang="en-US" sz="1800" b="1" baseline="-25000" dirty="0"/>
              <a:t> </a:t>
            </a:r>
            <a:r>
              <a:rPr lang="en-US" sz="1800" b="1" dirty="0" smtClean="0"/>
              <a:t>/ </a:t>
            </a:r>
            <a:r>
              <a:rPr lang="en-US" sz="1800" b="1" i="1" dirty="0" smtClean="0"/>
              <a:t>N</a:t>
            </a:r>
            <a:endParaRPr lang="en-US" sz="1800" b="1" dirty="0"/>
          </a:p>
          <a:p>
            <a:pPr lvl="1"/>
            <a:r>
              <a:rPr lang="en-US" sz="1800" b="1" dirty="0" err="1"/>
              <a:t>SUM</a:t>
            </a:r>
            <a:r>
              <a:rPr lang="en-US" sz="1800" b="1" i="1" baseline="-25000" dirty="0" err="1"/>
              <a:t>i</a:t>
            </a:r>
            <a:r>
              <a:rPr lang="en-US" sz="1800" dirty="0"/>
              <a:t> = </a:t>
            </a:r>
            <a:r>
              <a:rPr lang="en-US" sz="1800" i="1" dirty="0" err="1" smtClean="0"/>
              <a:t>i</a:t>
            </a:r>
            <a:r>
              <a:rPr lang="en-US" sz="1800" baseline="30000" dirty="0" err="1" smtClean="0"/>
              <a:t>th</a:t>
            </a:r>
            <a:r>
              <a:rPr lang="en-US" sz="1800" dirty="0" smtClean="0"/>
              <a:t> </a:t>
            </a:r>
            <a:r>
              <a:rPr lang="en-US" sz="1800" dirty="0"/>
              <a:t>component of </a:t>
            </a:r>
            <a:r>
              <a:rPr lang="en-US" sz="1800" dirty="0" smtClean="0"/>
              <a:t>SUM</a:t>
            </a:r>
          </a:p>
          <a:p>
            <a:pPr lvl="1"/>
            <a:endParaRPr lang="en-US" sz="1800" dirty="0"/>
          </a:p>
          <a:p>
            <a:pPr marL="392113" lvl="1" indent="0">
              <a:buNone/>
            </a:pPr>
            <a:endParaRPr lang="en-US" sz="1800" dirty="0" smtClean="0"/>
          </a:p>
          <a:p>
            <a:r>
              <a:rPr lang="en-US" sz="1800" dirty="0" smtClean="0"/>
              <a:t>Variance of a cluster’s discard set in dimension </a:t>
            </a:r>
            <a:r>
              <a:rPr lang="en-US" sz="1800" i="1" dirty="0" err="1" smtClean="0"/>
              <a:t>i</a:t>
            </a:r>
            <a:r>
              <a:rPr lang="en-US" sz="1800" dirty="0" smtClean="0"/>
              <a:t> is: </a:t>
            </a:r>
          </a:p>
          <a:p>
            <a:r>
              <a:rPr lang="en-US" sz="1800" b="1" dirty="0" smtClean="0"/>
              <a:t>(</a:t>
            </a:r>
            <a:r>
              <a:rPr lang="en-US" sz="1800" b="1" dirty="0" err="1" smtClean="0"/>
              <a:t>SUMSQ</a:t>
            </a:r>
            <a:r>
              <a:rPr lang="en-US" sz="1800" b="1" i="1" baseline="-25000" dirty="0" err="1" smtClean="0"/>
              <a:t>i</a:t>
            </a:r>
            <a:r>
              <a:rPr lang="en-US" sz="1800" b="1" dirty="0" smtClean="0"/>
              <a:t> / </a:t>
            </a:r>
            <a:r>
              <a:rPr lang="en-US" sz="1800" b="1" i="1" dirty="0" smtClean="0"/>
              <a:t>N</a:t>
            </a:r>
            <a:r>
              <a:rPr lang="en-US" sz="1800" b="1" dirty="0" smtClean="0"/>
              <a:t>) – (</a:t>
            </a:r>
            <a:r>
              <a:rPr lang="en-US" sz="1800" b="1" dirty="0" err="1" smtClean="0"/>
              <a:t>SUM</a:t>
            </a:r>
            <a:r>
              <a:rPr lang="en-US" sz="1800" b="1" i="1" baseline="-25000" dirty="0" err="1" smtClean="0"/>
              <a:t>i</a:t>
            </a:r>
            <a:r>
              <a:rPr lang="en-US" sz="1800" b="1" dirty="0" smtClean="0"/>
              <a:t> / </a:t>
            </a:r>
            <a:r>
              <a:rPr lang="en-US" sz="1800" b="1" i="1" dirty="0" smtClean="0"/>
              <a:t>N</a:t>
            </a:r>
            <a:r>
              <a:rPr lang="en-US" sz="1800" b="1" dirty="0" smtClean="0"/>
              <a:t>)</a:t>
            </a:r>
            <a:r>
              <a:rPr lang="en-US" sz="1800" b="1" baseline="30000" dirty="0" smtClean="0"/>
              <a:t>2</a:t>
            </a:r>
          </a:p>
          <a:p>
            <a:pPr lvl="1"/>
            <a:r>
              <a:rPr lang="en-US" sz="1800" dirty="0" smtClean="0"/>
              <a:t>And standard deviation is the square root of that</a:t>
            </a:r>
          </a:p>
          <a:p>
            <a:endParaRPr lang="en-US" sz="1800" b="1" dirty="0" smtClean="0">
              <a:solidFill>
                <a:srgbClr val="0000FF"/>
              </a:solidFill>
            </a:endParaRPr>
          </a:p>
          <a:p>
            <a:r>
              <a:rPr lang="en-US" sz="1800" b="1" dirty="0" smtClean="0">
                <a:solidFill>
                  <a:srgbClr val="0000FF"/>
                </a:solidFill>
              </a:rPr>
              <a:t>Next step: Actual clustering</a:t>
            </a:r>
          </a:p>
        </p:txBody>
      </p:sp>
      <p:sp>
        <p:nvSpPr>
          <p:cNvPr id="4" name="Slide Number Placeholder 5"/>
          <p:cNvSpPr>
            <a:spLocks noGrp="1"/>
          </p:cNvSpPr>
          <p:nvPr>
            <p:ph type="sldNum" sz="quarter" idx="12"/>
          </p:nvPr>
        </p:nvSpPr>
        <p:spPr/>
        <p:txBody>
          <a:bodyPr/>
          <a:lstStyle/>
          <a:p>
            <a:fld id="{416DD862-7709-415E-8F55-1D67C15AD446}" type="slidenum">
              <a:rPr lang="en-US"/>
              <a:pPr/>
              <a:t>28</a:t>
            </a:fld>
            <a:endParaRPr lang="en-US"/>
          </a:p>
        </p:txBody>
      </p:sp>
      <p:sp>
        <p:nvSpPr>
          <p:cNvPr id="8" name="Line 5"/>
          <p:cNvSpPr>
            <a:spLocks noChangeShapeType="1"/>
          </p:cNvSpPr>
          <p:nvPr/>
        </p:nvSpPr>
        <p:spPr bwMode="auto">
          <a:xfrm>
            <a:off x="9296400" y="60198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6"/>
          <p:cNvSpPr>
            <a:spLocks noChangeShapeType="1"/>
          </p:cNvSpPr>
          <p:nvPr/>
        </p:nvSpPr>
        <p:spPr bwMode="auto">
          <a:xfrm>
            <a:off x="9144000" y="61722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19142091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22818" y="456860"/>
            <a:ext cx="10972800" cy="987552"/>
          </a:xfrm>
        </p:spPr>
        <p:txBody>
          <a:bodyPr/>
          <a:lstStyle/>
          <a:p>
            <a:r>
              <a:rPr lang="en-US" dirty="0" smtClean="0"/>
              <a:t>Processing a Chunk</a:t>
            </a:r>
            <a:endParaRPr lang="en-US" dirty="0"/>
          </a:p>
        </p:txBody>
      </p:sp>
      <p:sp>
        <p:nvSpPr>
          <p:cNvPr id="58371" name="Rectangle 3"/>
          <p:cNvSpPr>
            <a:spLocks noGrp="1" noChangeArrowheads="1"/>
          </p:cNvSpPr>
          <p:nvPr>
            <p:ph idx="1"/>
          </p:nvPr>
        </p:nvSpPr>
        <p:spPr>
          <a:xfrm>
            <a:off x="609600" y="1444413"/>
            <a:ext cx="9133490" cy="3621574"/>
          </a:xfrm>
        </p:spPr>
        <p:txBody>
          <a:bodyPr/>
          <a:lstStyle/>
          <a:p>
            <a:pPr lvl="1"/>
            <a:r>
              <a:rPr lang="en-US" dirty="0" smtClean="0"/>
              <a:t>Find those points that are “</a:t>
            </a:r>
            <a:r>
              <a:rPr lang="en-US" b="1" dirty="0" smtClean="0">
                <a:solidFill>
                  <a:srgbClr val="FF0066"/>
                </a:solidFill>
              </a:rPr>
              <a:t>sufficiently close</a:t>
            </a:r>
            <a:r>
              <a:rPr lang="en-US" dirty="0" smtClean="0"/>
              <a:t>” to a cluster centroid</a:t>
            </a:r>
          </a:p>
          <a:p>
            <a:pPr marL="457200" indent="-457200">
              <a:buAutoNum type="arabicParenR"/>
            </a:pPr>
            <a:endParaRPr lang="en-US" dirty="0"/>
          </a:p>
          <a:p>
            <a:pPr lvl="1"/>
            <a:r>
              <a:rPr lang="en-US" dirty="0" smtClean="0"/>
              <a:t>Add those points to that cluster and then discard the points  </a:t>
            </a:r>
          </a:p>
          <a:p>
            <a:pPr lvl="1"/>
            <a:endParaRPr lang="en-US" dirty="0"/>
          </a:p>
          <a:p>
            <a:pPr lvl="1"/>
            <a:r>
              <a:rPr lang="en-US" dirty="0" smtClean="0"/>
              <a:t>Adjust </a:t>
            </a:r>
            <a:r>
              <a:rPr lang="en-US" b="1" dirty="0" smtClean="0"/>
              <a:t>DS </a:t>
            </a:r>
            <a:r>
              <a:rPr lang="en-US" dirty="0" smtClean="0"/>
              <a:t>sets for all clusters that received new points</a:t>
            </a:r>
            <a:endParaRPr lang="en-US" b="1" dirty="0" smtClean="0"/>
          </a:p>
          <a:p>
            <a:pPr lvl="1"/>
            <a:endParaRPr lang="en-US" dirty="0" smtClean="0"/>
          </a:p>
          <a:p>
            <a:pPr lvl="2"/>
            <a:r>
              <a:rPr lang="en-US" dirty="0" smtClean="0"/>
              <a:t>Update  </a:t>
            </a:r>
            <a:r>
              <a:rPr lang="en-US" b="1" dirty="0" smtClean="0"/>
              <a:t>N</a:t>
            </a:r>
            <a:r>
              <a:rPr lang="en-US" dirty="0" smtClean="0"/>
              <a:t>s, </a:t>
            </a:r>
            <a:r>
              <a:rPr lang="en-US" b="1" dirty="0" smtClean="0"/>
              <a:t>SUM</a:t>
            </a:r>
            <a:r>
              <a:rPr lang="en-US" dirty="0" smtClean="0"/>
              <a:t>s, </a:t>
            </a:r>
            <a:r>
              <a:rPr lang="en-US" b="1" dirty="0" smtClean="0"/>
              <a:t>SUMSQ</a:t>
            </a:r>
            <a:r>
              <a:rPr lang="en-US" dirty="0" smtClean="0"/>
              <a:t>s</a:t>
            </a:r>
            <a:endParaRPr lang="en-US" b="1" dirty="0"/>
          </a:p>
          <a:p>
            <a:pPr marL="392113" lvl="1" indent="0">
              <a:buNone/>
            </a:pPr>
            <a:endParaRPr lang="en-US" dirty="0"/>
          </a:p>
          <a:p>
            <a:pPr marL="392113" lvl="1" indent="0">
              <a:buNone/>
            </a:pPr>
            <a:endParaRPr lang="en-US" dirty="0"/>
          </a:p>
        </p:txBody>
      </p:sp>
      <p:sp>
        <p:nvSpPr>
          <p:cNvPr id="4" name="Slide Number Placeholder 5"/>
          <p:cNvSpPr>
            <a:spLocks noGrp="1"/>
          </p:cNvSpPr>
          <p:nvPr>
            <p:ph type="sldNum" sz="quarter" idx="12"/>
          </p:nvPr>
        </p:nvSpPr>
        <p:spPr/>
        <p:txBody>
          <a:bodyPr/>
          <a:lstStyle/>
          <a:p>
            <a:fld id="{6A3142AF-18EF-4D9B-9321-2ED60B2DEA12}" type="slidenum">
              <a:rPr lang="en-US" smtClean="0"/>
              <a:pPr/>
              <a:t>29</a:t>
            </a:fld>
            <a:endParaRPr lang="en-US"/>
          </a:p>
        </p:txBody>
      </p:sp>
      <p:sp>
        <p:nvSpPr>
          <p:cNvPr id="7" name="Rectangle 6"/>
          <p:cNvSpPr/>
          <p:nvPr/>
        </p:nvSpPr>
        <p:spPr>
          <a:xfrm>
            <a:off x="3342290" y="5372735"/>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622354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981200" y="307848"/>
            <a:ext cx="7877503" cy="530352"/>
          </a:xfrm>
        </p:spPr>
        <p:txBody>
          <a:bodyPr/>
          <a:lstStyle/>
          <a:p>
            <a:r>
              <a:rPr lang="en-US" sz="2800" dirty="0"/>
              <a:t>The Problem of Clustering</a:t>
            </a:r>
          </a:p>
        </p:txBody>
      </p:sp>
      <p:sp>
        <p:nvSpPr>
          <p:cNvPr id="89091" name="Rectangle 3"/>
          <p:cNvSpPr>
            <a:spLocks noGrp="1" noChangeArrowheads="1"/>
          </p:cNvSpPr>
          <p:nvPr>
            <p:ph type="body" idx="1"/>
          </p:nvPr>
        </p:nvSpPr>
        <p:spPr>
          <a:xfrm>
            <a:off x="791563" y="838200"/>
            <a:ext cx="9392197" cy="379694"/>
          </a:xfrm>
        </p:spPr>
        <p:txBody>
          <a:bodyPr>
            <a:normAutofit lnSpcReduction="10000"/>
          </a:bodyPr>
          <a:lstStyle/>
          <a:p>
            <a:r>
              <a:rPr lang="en-US" dirty="0"/>
              <a:t>Given a set of points, </a:t>
            </a:r>
            <a:r>
              <a:rPr lang="en-US" dirty="0" smtClean="0"/>
              <a:t>we  like to understand relationship between these points</a:t>
            </a:r>
            <a:endParaRPr lang="en-US" dirty="0"/>
          </a:p>
        </p:txBody>
      </p:sp>
      <p:sp>
        <p:nvSpPr>
          <p:cNvPr id="22"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23"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24"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25"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26"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27"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28"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29"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Tree>
    <p:extLst>
      <p:ext uri="{BB962C8B-B14F-4D97-AF65-F5344CB8AC3E}">
        <p14:creationId xmlns:p14="http://schemas.microsoft.com/office/powerpoint/2010/main" val="188294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22818" y="456860"/>
            <a:ext cx="10972800" cy="987552"/>
          </a:xfrm>
        </p:spPr>
        <p:txBody>
          <a:bodyPr/>
          <a:lstStyle/>
          <a:p>
            <a:r>
              <a:rPr lang="en-US" dirty="0" smtClean="0"/>
              <a:t>Processing a Chunk</a:t>
            </a:r>
            <a:endParaRPr lang="en-US" dirty="0"/>
          </a:p>
        </p:txBody>
      </p:sp>
      <p:sp>
        <p:nvSpPr>
          <p:cNvPr id="58371" name="Rectangle 3"/>
          <p:cNvSpPr>
            <a:spLocks noGrp="1" noChangeArrowheads="1"/>
          </p:cNvSpPr>
          <p:nvPr>
            <p:ph idx="1"/>
          </p:nvPr>
        </p:nvSpPr>
        <p:spPr>
          <a:xfrm>
            <a:off x="840828" y="1444413"/>
            <a:ext cx="10741572" cy="2633602"/>
          </a:xfrm>
        </p:spPr>
        <p:txBody>
          <a:bodyPr/>
          <a:lstStyle/>
          <a:p>
            <a:pPr lvl="1"/>
            <a:r>
              <a:rPr lang="en-US" dirty="0" smtClean="0"/>
              <a:t>The remaining points are not close to any cluster</a:t>
            </a:r>
          </a:p>
          <a:p>
            <a:pPr lvl="1"/>
            <a:endParaRPr lang="en-US" dirty="0"/>
          </a:p>
          <a:p>
            <a:pPr marL="392113" lvl="1" indent="0">
              <a:buNone/>
            </a:pPr>
            <a:endParaRPr lang="en-US" dirty="0" smtClean="0"/>
          </a:p>
          <a:p>
            <a:pPr lvl="1"/>
            <a:r>
              <a:rPr lang="en-US" dirty="0" smtClean="0"/>
              <a:t>Use any main-memory clustering algorithm to cluster the remaining points and the old </a:t>
            </a:r>
            <a:r>
              <a:rPr lang="en-US" b="1" dirty="0" smtClean="0"/>
              <a:t>RS</a:t>
            </a:r>
          </a:p>
          <a:p>
            <a:pPr lvl="2"/>
            <a:r>
              <a:rPr lang="en-US" dirty="0" smtClean="0"/>
              <a:t>Clusters go to the </a:t>
            </a:r>
            <a:r>
              <a:rPr lang="en-US" b="1" dirty="0" smtClean="0"/>
              <a:t>CS</a:t>
            </a:r>
            <a:r>
              <a:rPr lang="en-US" dirty="0" smtClean="0"/>
              <a:t>; outlying points to the </a:t>
            </a:r>
            <a:r>
              <a:rPr lang="en-US" b="1" dirty="0" smtClean="0"/>
              <a:t>RS</a:t>
            </a:r>
            <a:endParaRPr lang="en-US" dirty="0"/>
          </a:p>
        </p:txBody>
      </p:sp>
      <p:sp>
        <p:nvSpPr>
          <p:cNvPr id="4" name="Slide Number Placeholder 5"/>
          <p:cNvSpPr>
            <a:spLocks noGrp="1"/>
          </p:cNvSpPr>
          <p:nvPr>
            <p:ph type="sldNum" sz="quarter" idx="12"/>
          </p:nvPr>
        </p:nvSpPr>
        <p:spPr/>
        <p:txBody>
          <a:bodyPr/>
          <a:lstStyle/>
          <a:p>
            <a:fld id="{6A3142AF-18EF-4D9B-9321-2ED60B2DEA12}" type="slidenum">
              <a:rPr lang="en-US" smtClean="0"/>
              <a:pPr/>
              <a:t>30</a:t>
            </a:fld>
            <a:endParaRPr lang="en-US"/>
          </a:p>
        </p:txBody>
      </p:sp>
      <p:sp>
        <p:nvSpPr>
          <p:cNvPr id="7" name="Rectangle 6"/>
          <p:cNvSpPr/>
          <p:nvPr/>
        </p:nvSpPr>
        <p:spPr>
          <a:xfrm>
            <a:off x="4935411" y="5139378"/>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2912527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22818" y="307849"/>
            <a:ext cx="10972800" cy="987552"/>
          </a:xfrm>
        </p:spPr>
        <p:txBody>
          <a:bodyPr/>
          <a:lstStyle/>
          <a:p>
            <a:r>
              <a:rPr lang="en-US" dirty="0"/>
              <a:t>Processing a Chunk</a:t>
            </a:r>
          </a:p>
        </p:txBody>
      </p:sp>
      <p:sp>
        <p:nvSpPr>
          <p:cNvPr id="59395" name="Rectangle 3"/>
          <p:cNvSpPr>
            <a:spLocks noGrp="1" noChangeArrowheads="1"/>
          </p:cNvSpPr>
          <p:nvPr>
            <p:ph idx="1"/>
          </p:nvPr>
        </p:nvSpPr>
        <p:spPr>
          <a:xfrm>
            <a:off x="1981200" y="1295401"/>
            <a:ext cx="8610600" cy="3339661"/>
          </a:xfrm>
        </p:spPr>
        <p:txBody>
          <a:bodyPr>
            <a:normAutofit/>
          </a:bodyPr>
          <a:lstStyle/>
          <a:p>
            <a:pPr lvl="5"/>
            <a:endParaRPr lang="en-US" sz="1000" dirty="0"/>
          </a:p>
          <a:p>
            <a:pPr lvl="1"/>
            <a:r>
              <a:rPr lang="en-US" dirty="0" smtClean="0"/>
              <a:t>Consider merging compressed sets in the </a:t>
            </a:r>
            <a:r>
              <a:rPr lang="en-US" b="1" dirty="0" smtClean="0"/>
              <a:t>CS</a:t>
            </a:r>
          </a:p>
          <a:p>
            <a:endParaRPr lang="en-US" b="1" dirty="0" smtClean="0"/>
          </a:p>
          <a:p>
            <a:pPr lvl="8"/>
            <a:endParaRPr lang="en-US" sz="1000" dirty="0"/>
          </a:p>
          <a:p>
            <a:pPr lvl="1"/>
            <a:r>
              <a:rPr lang="en-US" dirty="0" smtClean="0"/>
              <a:t>If this is the last round, merge all compressed sets in the </a:t>
            </a:r>
            <a:r>
              <a:rPr lang="en-US" b="1" dirty="0" smtClean="0"/>
              <a:t>CS</a:t>
            </a:r>
            <a:r>
              <a:rPr lang="en-US" dirty="0" smtClean="0"/>
              <a:t> and all </a:t>
            </a:r>
            <a:r>
              <a:rPr lang="en-US" b="1" dirty="0" smtClean="0"/>
              <a:t>RS</a:t>
            </a:r>
            <a:r>
              <a:rPr lang="en-US" dirty="0" smtClean="0"/>
              <a:t> points into their nearest cluster</a:t>
            </a:r>
            <a:endParaRPr lang="en-US" dirty="0"/>
          </a:p>
        </p:txBody>
      </p:sp>
      <p:sp>
        <p:nvSpPr>
          <p:cNvPr id="4" name="Slide Number Placeholder 5"/>
          <p:cNvSpPr>
            <a:spLocks noGrp="1"/>
          </p:cNvSpPr>
          <p:nvPr>
            <p:ph type="sldNum" sz="quarter" idx="12"/>
          </p:nvPr>
        </p:nvSpPr>
        <p:spPr/>
        <p:txBody>
          <a:bodyPr/>
          <a:lstStyle/>
          <a:p>
            <a:fld id="{0E8606BA-F3DE-42A2-BE38-137B3F9648DF}" type="slidenum">
              <a:rPr lang="en-US" smtClean="0"/>
              <a:pPr/>
              <a:t>31</a:t>
            </a:fld>
            <a:endParaRPr lang="en-US"/>
          </a:p>
        </p:txBody>
      </p:sp>
      <p:sp>
        <p:nvSpPr>
          <p:cNvPr id="7" name="Rectangle 6"/>
          <p:cNvSpPr/>
          <p:nvPr/>
        </p:nvSpPr>
        <p:spPr>
          <a:xfrm>
            <a:off x="5221014" y="5372735"/>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1948381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09600" y="359979"/>
            <a:ext cx="10972800" cy="987552"/>
          </a:xfrm>
        </p:spPr>
        <p:txBody>
          <a:bodyPr/>
          <a:lstStyle/>
          <a:p>
            <a:r>
              <a:rPr lang="en-US" dirty="0"/>
              <a:t>A Few </a:t>
            </a:r>
            <a:r>
              <a:rPr lang="en-US" dirty="0" smtClean="0"/>
              <a:t>Details…</a:t>
            </a:r>
            <a:endParaRPr lang="en-US" dirty="0"/>
          </a:p>
        </p:txBody>
      </p:sp>
      <p:sp>
        <p:nvSpPr>
          <p:cNvPr id="73731" name="Rectangle 3"/>
          <p:cNvSpPr>
            <a:spLocks noGrp="1" noChangeArrowheads="1"/>
          </p:cNvSpPr>
          <p:nvPr>
            <p:ph idx="1"/>
          </p:nvPr>
        </p:nvSpPr>
        <p:spPr>
          <a:xfrm>
            <a:off x="609600" y="1444412"/>
            <a:ext cx="10972800" cy="4525963"/>
          </a:xfrm>
        </p:spPr>
        <p:txBody>
          <a:bodyPr/>
          <a:lstStyle/>
          <a:p>
            <a:r>
              <a:rPr lang="en-US" b="1" dirty="0" smtClean="0"/>
              <a:t>Q1) How </a:t>
            </a:r>
            <a:r>
              <a:rPr lang="en-US" b="1" dirty="0"/>
              <a:t>do we decide if a point is “close enough” to a cluster that we will add the point to that cluster</a:t>
            </a:r>
            <a:r>
              <a:rPr lang="en-US" b="1" dirty="0" smtClean="0"/>
              <a:t>?</a:t>
            </a:r>
          </a:p>
          <a:p>
            <a:endParaRPr lang="en-US" b="1" dirty="0" smtClean="0"/>
          </a:p>
          <a:p>
            <a:pPr lvl="8"/>
            <a:endParaRPr lang="en-US" dirty="0"/>
          </a:p>
          <a:p>
            <a:r>
              <a:rPr lang="en-US" b="1" dirty="0" smtClean="0"/>
              <a:t>Q2) How </a:t>
            </a:r>
            <a:r>
              <a:rPr lang="en-US" b="1" dirty="0"/>
              <a:t>do we decide whether two compressed </a:t>
            </a:r>
            <a:r>
              <a:rPr lang="en-US" b="1" dirty="0" smtClean="0"/>
              <a:t>sets (CS) </a:t>
            </a:r>
            <a:r>
              <a:rPr lang="en-US" b="1" dirty="0"/>
              <a:t>deserve to be combined into one?</a:t>
            </a:r>
          </a:p>
        </p:txBody>
      </p:sp>
      <p:sp>
        <p:nvSpPr>
          <p:cNvPr id="4" name="Slide Number Placeholder 5"/>
          <p:cNvSpPr>
            <a:spLocks noGrp="1"/>
          </p:cNvSpPr>
          <p:nvPr>
            <p:ph type="sldNum" sz="quarter" idx="12"/>
          </p:nvPr>
        </p:nvSpPr>
        <p:spPr/>
        <p:txBody>
          <a:bodyPr/>
          <a:lstStyle/>
          <a:p>
            <a:fld id="{C9797EC3-67EA-4740-83DE-CF32698BA086}" type="slidenum">
              <a:rPr lang="en-US"/>
              <a:pPr/>
              <a:t>32</a:t>
            </a:fld>
            <a:endParaRPr lang="en-US"/>
          </a:p>
        </p:txBody>
      </p:sp>
    </p:spTree>
    <p:extLst>
      <p:ext uri="{BB962C8B-B14F-4D97-AF65-F5344CB8AC3E}">
        <p14:creationId xmlns:p14="http://schemas.microsoft.com/office/powerpoint/2010/main" val="4069764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275417"/>
            <a:ext cx="10972800" cy="617483"/>
          </a:xfrm>
        </p:spPr>
        <p:txBody>
          <a:bodyPr/>
          <a:lstStyle/>
          <a:p>
            <a:r>
              <a:rPr lang="en-US" dirty="0" smtClean="0"/>
              <a:t>How Close is Close Enough?</a:t>
            </a:r>
            <a:endParaRPr lang="en-US" dirty="0"/>
          </a:p>
        </p:txBody>
      </p:sp>
      <p:sp>
        <p:nvSpPr>
          <p:cNvPr id="60419" name="Rectangle 3"/>
          <p:cNvSpPr>
            <a:spLocks noGrp="1" noChangeArrowheads="1"/>
          </p:cNvSpPr>
          <p:nvPr>
            <p:ph idx="1"/>
          </p:nvPr>
        </p:nvSpPr>
        <p:spPr>
          <a:xfrm>
            <a:off x="609600" y="975677"/>
            <a:ext cx="10972800" cy="4525963"/>
          </a:xfrm>
        </p:spPr>
        <p:txBody>
          <a:bodyPr/>
          <a:lstStyle/>
          <a:p>
            <a:r>
              <a:rPr lang="en-US" b="1" dirty="0" smtClean="0"/>
              <a:t>Q1) We need a way to decide whether to put a new point into a cluster (and discard)</a:t>
            </a:r>
          </a:p>
          <a:p>
            <a:pPr lvl="8"/>
            <a:endParaRPr lang="en-US" dirty="0" smtClean="0"/>
          </a:p>
          <a:p>
            <a:r>
              <a:rPr lang="en-US" b="1" dirty="0" smtClean="0">
                <a:solidFill>
                  <a:srgbClr val="0000FF"/>
                </a:solidFill>
              </a:rPr>
              <a:t>BFR approach:</a:t>
            </a:r>
          </a:p>
          <a:p>
            <a:pPr lvl="1"/>
            <a:r>
              <a:rPr lang="en-US" dirty="0" smtClean="0"/>
              <a:t>The </a:t>
            </a:r>
            <a:r>
              <a:rPr lang="en-US" b="1" dirty="0" err="1" smtClean="0">
                <a:solidFill>
                  <a:srgbClr val="D60093"/>
                </a:solidFill>
              </a:rPr>
              <a:t>Mahalanobis</a:t>
            </a:r>
            <a:r>
              <a:rPr lang="en-US" b="1" dirty="0" smtClean="0">
                <a:solidFill>
                  <a:srgbClr val="D60093"/>
                </a:solidFill>
              </a:rPr>
              <a:t> distance</a:t>
            </a:r>
            <a:r>
              <a:rPr lang="en-US" dirty="0" smtClean="0">
                <a:solidFill>
                  <a:srgbClr val="D60093"/>
                </a:solidFill>
              </a:rPr>
              <a:t> </a:t>
            </a:r>
            <a:r>
              <a:rPr lang="en-US" dirty="0" smtClean="0"/>
              <a:t>is less than a threshold</a:t>
            </a:r>
          </a:p>
          <a:p>
            <a:pPr lvl="1"/>
            <a:r>
              <a:rPr lang="en-US" b="1" dirty="0" smtClean="0"/>
              <a:t>High likelihood of the point belonging to currently nearest centroid</a:t>
            </a:r>
            <a:endParaRPr lang="en-US" b="1" dirty="0"/>
          </a:p>
        </p:txBody>
      </p:sp>
      <p:sp>
        <p:nvSpPr>
          <p:cNvPr id="4" name="Slide Number Placeholder 5"/>
          <p:cNvSpPr>
            <a:spLocks noGrp="1"/>
          </p:cNvSpPr>
          <p:nvPr>
            <p:ph type="sldNum" sz="quarter" idx="12"/>
          </p:nvPr>
        </p:nvSpPr>
        <p:spPr/>
        <p:txBody>
          <a:bodyPr/>
          <a:lstStyle/>
          <a:p>
            <a:fld id="{83E93B9B-573A-4B7E-8A27-EB1CF7C7C74D}" type="slidenum">
              <a:rPr lang="en-US" smtClean="0"/>
              <a:pPr/>
              <a:t>33</a:t>
            </a:fld>
            <a:endParaRPr lang="en-US"/>
          </a:p>
        </p:txBody>
      </p:sp>
      <p:pic>
        <p:nvPicPr>
          <p:cNvPr id="9"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2377" y="3788979"/>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2751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09600" y="381000"/>
            <a:ext cx="10972800" cy="606972"/>
          </a:xfrm>
        </p:spPr>
        <p:txBody>
          <a:bodyPr/>
          <a:lstStyle/>
          <a:p>
            <a:r>
              <a:rPr lang="en-US" dirty="0" err="1" smtClean="0"/>
              <a:t>Mahalanobis</a:t>
            </a:r>
            <a:r>
              <a:rPr lang="en-US" dirty="0" smtClean="0"/>
              <a:t> Distance</a:t>
            </a:r>
            <a:endParaRPr lang="en-US" dirty="0"/>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a:xfrm>
                <a:off x="609600" y="1106716"/>
                <a:ext cx="10972800" cy="4525963"/>
              </a:xfrm>
            </p:spPr>
            <p:txBody>
              <a:bodyPr/>
              <a:lstStyle/>
              <a:p>
                <a:r>
                  <a:rPr lang="en-US" b="1" dirty="0" smtClean="0">
                    <a:solidFill>
                      <a:srgbClr val="D60093"/>
                    </a:solidFill>
                  </a:rPr>
                  <a:t>Normalized Euclidean distance from centroid</a:t>
                </a:r>
              </a:p>
              <a:p>
                <a:pPr lvl="8"/>
                <a:endParaRPr lang="en-US" dirty="0" smtClean="0"/>
              </a:p>
              <a:p>
                <a:r>
                  <a:rPr lang="en-US" dirty="0" smtClean="0"/>
                  <a:t>For point </a:t>
                </a:r>
                <a:r>
                  <a:rPr lang="en-US" b="1" i="1" dirty="0" smtClean="0"/>
                  <a:t>(x</a:t>
                </a:r>
                <a:r>
                  <a:rPr lang="en-US" b="1" i="1" baseline="-25000" dirty="0" smtClean="0"/>
                  <a:t>1</a:t>
                </a:r>
                <a:r>
                  <a:rPr lang="en-US" b="1" i="1" dirty="0" smtClean="0"/>
                  <a:t>, …, </a:t>
                </a:r>
                <a:r>
                  <a:rPr lang="en-US" b="1" i="1" dirty="0" err="1" smtClean="0"/>
                  <a:t>x</a:t>
                </a:r>
                <a:r>
                  <a:rPr lang="en-US" b="1" i="1" baseline="-25000" dirty="0" err="1" smtClean="0"/>
                  <a:t>d</a:t>
                </a:r>
                <a:r>
                  <a:rPr lang="en-US" b="1" i="1" dirty="0" smtClean="0"/>
                  <a:t>)</a:t>
                </a:r>
                <a:r>
                  <a:rPr lang="en-US" dirty="0" smtClean="0"/>
                  <a:t> and centroid </a:t>
                </a:r>
                <a:r>
                  <a:rPr lang="en-US" b="1" i="1" dirty="0" smtClean="0"/>
                  <a:t>(c</a:t>
                </a:r>
                <a:r>
                  <a:rPr lang="en-US" b="1" i="1" baseline="-25000" dirty="0" smtClean="0"/>
                  <a:t>1</a:t>
                </a:r>
                <a:r>
                  <a:rPr lang="en-US" b="1" i="1" dirty="0" smtClean="0"/>
                  <a:t>, …, c</a:t>
                </a:r>
                <a:r>
                  <a:rPr lang="en-US" b="1" i="1" baseline="-25000" dirty="0" smtClean="0"/>
                  <a:t>d</a:t>
                </a:r>
                <a:r>
                  <a:rPr lang="en-US" b="1" i="1" dirty="0" smtClean="0"/>
                  <a:t>)</a:t>
                </a:r>
                <a:endParaRPr lang="en-US" b="1" dirty="0" smtClean="0"/>
              </a:p>
              <a:p>
                <a:pPr marL="971550" lvl="1" indent="-514350">
                  <a:buFont typeface="+mj-lt"/>
                  <a:buAutoNum type="arabicPeriod"/>
                </a:pPr>
                <a:r>
                  <a:rPr lang="en-US" dirty="0" smtClean="0"/>
                  <a:t>Normalize in each dimension: </a:t>
                </a:r>
                <a:r>
                  <a:rPr lang="en-US" b="1" i="1" dirty="0" err="1" smtClean="0"/>
                  <a:t>y</a:t>
                </a:r>
                <a:r>
                  <a:rPr lang="en-US" b="1" i="1" baseline="-25000" dirty="0" err="1" smtClean="0"/>
                  <a:t>i</a:t>
                </a:r>
                <a:r>
                  <a:rPr lang="en-US" b="1" i="1" dirty="0" smtClean="0"/>
                  <a:t> = (x</a:t>
                </a:r>
                <a:r>
                  <a:rPr lang="en-US" b="1" i="1" baseline="-25000" dirty="0" smtClean="0"/>
                  <a:t>i</a:t>
                </a:r>
                <a:r>
                  <a:rPr lang="en-US" b="1" i="1" dirty="0" smtClean="0"/>
                  <a:t> - c</a:t>
                </a:r>
                <a:r>
                  <a:rPr lang="en-US" b="1" i="1" baseline="-25000" dirty="0" smtClean="0"/>
                  <a:t>i</a:t>
                </a:r>
                <a:r>
                  <a:rPr lang="en-US" b="1" i="1" dirty="0" smtClean="0"/>
                  <a:t>) / </a:t>
                </a:r>
                <a:r>
                  <a:rPr lang="en-US" b="1" i="1" dirty="0" smtClean="0">
                    <a:sym typeface="Symbol" pitchFamily="18" charset="2"/>
                  </a:rPr>
                  <a:t></a:t>
                </a:r>
                <a:r>
                  <a:rPr lang="en-US" b="1" i="1" baseline="-25000" dirty="0" err="1" smtClean="0">
                    <a:sym typeface="Symbol" pitchFamily="18" charset="2"/>
                  </a:rPr>
                  <a:t>i</a:t>
                </a:r>
                <a:endParaRPr lang="en-US" b="1" i="1" baseline="-25000" dirty="0" smtClean="0">
                  <a:sym typeface="Symbol" pitchFamily="18" charset="2"/>
                </a:endParaRPr>
              </a:p>
              <a:p>
                <a:pPr marL="971550" lvl="1" indent="-514350">
                  <a:buFont typeface="+mj-lt"/>
                  <a:buAutoNum type="arabicPeriod"/>
                </a:pPr>
                <a:r>
                  <a:rPr lang="en-US" dirty="0" smtClean="0"/>
                  <a:t>Take sum of the squares of the</a:t>
                </a:r>
                <a:r>
                  <a:rPr lang="en-US" b="1" dirty="0" smtClean="0"/>
                  <a:t> </a:t>
                </a:r>
                <a:r>
                  <a:rPr lang="en-US" b="1" i="1" dirty="0" err="1" smtClean="0"/>
                  <a:t>y</a:t>
                </a:r>
                <a:r>
                  <a:rPr lang="en-US" b="1" i="1" baseline="-25000" dirty="0" err="1" smtClean="0"/>
                  <a:t>i</a:t>
                </a:r>
                <a:endParaRPr lang="en-US" b="1" i="1" dirty="0" smtClean="0"/>
              </a:p>
              <a:p>
                <a:pPr marL="971550" lvl="1" indent="-514350">
                  <a:buFont typeface="+mj-lt"/>
                  <a:buAutoNum type="arabicPeriod"/>
                </a:pPr>
                <a:r>
                  <a:rPr lang="en-US" dirty="0" smtClean="0"/>
                  <a:t>Take the square root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𝑐</m:t>
                          </m:r>
                        </m:e>
                      </m:d>
                      <m:r>
                        <a:rPr lang="en-US" b="0" i="1" smtClean="0">
                          <a:latin typeface="Cambria Math"/>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𝑐</m:t>
                                              </m:r>
                                            </m:e>
                                            <m:sub>
                                              <m:r>
                                                <a:rPr lang="en-US" i="1">
                                                  <a:latin typeface="Cambria Math"/>
                                                </a:rPr>
                                                <m:t>𝑖</m:t>
                                              </m:r>
                                            </m:sub>
                                          </m:sSub>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den>
                                      </m:f>
                                    </m:e>
                                  </m:d>
                                </m:e>
                              </m:nary>
                            </m:e>
                            <m:sup>
                              <m:r>
                                <a:rPr lang="en-US" b="0" i="1" smtClean="0">
                                  <a:latin typeface="Cambria Math"/>
                                </a:rPr>
                                <m:t>2</m:t>
                              </m:r>
                            </m:sup>
                          </m:sSup>
                        </m:e>
                      </m:rad>
                    </m:oMath>
                  </m:oMathPara>
                </a14:m>
                <a:endParaRPr lang="en-US" dirty="0"/>
              </a:p>
            </p:txBody>
          </p:sp>
        </mc:Choice>
        <mc:Fallback xmlns="">
          <p:sp>
            <p:nvSpPr>
              <p:cNvPr id="61443" name="Rectangle 3"/>
              <p:cNvSpPr>
                <a:spLocks noGrp="1" noRot="1" noChangeAspect="1" noMove="1" noResize="1" noEditPoints="1" noAdjustHandles="1" noChangeArrowheads="1" noChangeShapeType="1" noTextEdit="1"/>
              </p:cNvSpPr>
              <p:nvPr>
                <p:ph idx="1"/>
              </p:nvPr>
            </p:nvSpPr>
            <p:spPr>
              <a:xfrm>
                <a:off x="609600" y="1106716"/>
                <a:ext cx="10972800" cy="4525963"/>
              </a:xfrm>
              <a:blipFill rotWithShape="0">
                <a:blip r:embed="rId3"/>
                <a:stretch>
                  <a:fillRect l="-556" t="-809"/>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45B905AF-FDC8-4F64-B7AB-BE56E0785CB9}" type="slidenum">
              <a:rPr lang="en-US" smtClean="0"/>
              <a:pPr/>
              <a:t>34</a:t>
            </a:fld>
            <a:endParaRPr lang="en-US"/>
          </a:p>
        </p:txBody>
      </p:sp>
      <p:sp>
        <p:nvSpPr>
          <p:cNvPr id="10" name="Rectangle 9"/>
          <p:cNvSpPr/>
          <p:nvPr/>
        </p:nvSpPr>
        <p:spPr>
          <a:xfrm>
            <a:off x="6521669" y="5247291"/>
            <a:ext cx="3962400" cy="646331"/>
          </a:xfrm>
          <a:prstGeom prst="rect">
            <a:avLst/>
          </a:prstGeom>
        </p:spPr>
        <p:txBody>
          <a:bodyPr wrap="square">
            <a:spAutoFit/>
          </a:bodyPr>
          <a:lstStyle/>
          <a:p>
            <a:r>
              <a:rPr lang="en-US" dirty="0" err="1">
                <a:solidFill>
                  <a:srgbClr val="008000"/>
                </a:solidFill>
                <a:latin typeface="Times New Roman" pitchFamily="18" charset="0"/>
                <a:cs typeface="Times New Roman" pitchFamily="18" charset="0"/>
              </a:rPr>
              <a:t>σ</a:t>
            </a:r>
            <a:r>
              <a:rPr lang="en-US" baseline="-25000"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 standard deviation of points in the cluster in the </a:t>
            </a:r>
            <a:r>
              <a:rPr lang="en-US" i="1" dirty="0" err="1">
                <a:solidFill>
                  <a:srgbClr val="008000"/>
                </a:solidFill>
                <a:latin typeface="Arial" pitchFamily="34" charset="0"/>
                <a:cs typeface="Arial" pitchFamily="34" charset="0"/>
              </a:rPr>
              <a:t>i</a:t>
            </a:r>
            <a:r>
              <a:rPr lang="en-US" baseline="30000" dirty="0" err="1">
                <a:solidFill>
                  <a:srgbClr val="008000"/>
                </a:solidFill>
                <a:latin typeface="Arial" pitchFamily="34" charset="0"/>
                <a:cs typeface="Arial" pitchFamily="34" charset="0"/>
              </a:rPr>
              <a:t>th</a:t>
            </a:r>
            <a:r>
              <a:rPr lang="en-US" dirty="0">
                <a:solidFill>
                  <a:srgbClr val="008000"/>
                </a:solidFill>
                <a:latin typeface="Arial" pitchFamily="34" charset="0"/>
                <a:cs typeface="Arial" pitchFamily="34" charset="0"/>
              </a:rPr>
              <a:t> dimension</a:t>
            </a:r>
          </a:p>
        </p:txBody>
      </p:sp>
      <p:pic>
        <p:nvPicPr>
          <p:cNvPr id="7" name="Picture 2" descr="http://hyperphysics.phy-astr.gsu.edu/hbase/math/immath/gaud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3411" y="1758919"/>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143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09600" y="363840"/>
            <a:ext cx="10972800" cy="638503"/>
          </a:xfrm>
        </p:spPr>
        <p:txBody>
          <a:bodyPr/>
          <a:lstStyle/>
          <a:p>
            <a:r>
              <a:rPr lang="en-US" dirty="0" err="1"/>
              <a:t>Mahalanobis</a:t>
            </a:r>
            <a:r>
              <a:rPr lang="en-US" dirty="0"/>
              <a:t> </a:t>
            </a:r>
            <a:r>
              <a:rPr lang="en-US" dirty="0" smtClean="0"/>
              <a:t>Distance</a:t>
            </a:r>
            <a:endParaRPr lang="en-US" dirty="0"/>
          </a:p>
        </p:txBody>
      </p:sp>
      <mc:AlternateContent xmlns:mc="http://schemas.openxmlformats.org/markup-compatibility/2006" xmlns:a14="http://schemas.microsoft.com/office/drawing/2010/main">
        <mc:Choice Requires="a14">
          <p:sp>
            <p:nvSpPr>
              <p:cNvPr id="62467" name="Rectangle 3"/>
              <p:cNvSpPr>
                <a:spLocks noGrp="1" noChangeArrowheads="1"/>
              </p:cNvSpPr>
              <p:nvPr>
                <p:ph idx="1"/>
              </p:nvPr>
            </p:nvSpPr>
            <p:spPr>
              <a:xfrm>
                <a:off x="609600" y="1063752"/>
                <a:ext cx="10972800" cy="4525963"/>
              </a:xfrm>
            </p:spPr>
            <p:txBody>
              <a:bodyPr/>
              <a:lstStyle/>
              <a:p>
                <a:r>
                  <a:rPr lang="en-US" dirty="0" smtClean="0"/>
                  <a:t>If clusters are normally distributed in </a:t>
                </a:r>
                <a:r>
                  <a:rPr lang="en-US" b="1" i="1" dirty="0" smtClean="0"/>
                  <a:t>d</a:t>
                </a:r>
                <a:r>
                  <a:rPr lang="en-US" dirty="0" smtClean="0"/>
                  <a:t>  </a:t>
                </a:r>
                <a:r>
                  <a:rPr lang="en-US" dirty="0"/>
                  <a:t>dimensions, then after transformation, one standard deviation </a:t>
                </a:r>
                <a:r>
                  <a:rPr lang="en-US" b="1" dirty="0"/>
                  <a:t>= </a:t>
                </a:r>
                <a14:m>
                  <m:oMath xmlns:m="http://schemas.openxmlformats.org/officeDocument/2006/math">
                    <m:rad>
                      <m:radPr>
                        <m:degHide m:val="on"/>
                        <m:ctrlPr>
                          <a:rPr lang="en-US" b="1" i="1" smtClean="0">
                            <a:latin typeface="Cambria Math" panose="02040503050406030204" pitchFamily="18" charset="0"/>
                          </a:rPr>
                        </m:ctrlPr>
                      </m:radPr>
                      <m:deg/>
                      <m:e>
                        <m:r>
                          <a:rPr lang="en-US" b="1" i="1" smtClean="0">
                            <a:latin typeface="Cambria Math"/>
                          </a:rPr>
                          <m:t>𝒅</m:t>
                        </m:r>
                      </m:e>
                    </m:rad>
                  </m:oMath>
                </a14:m>
                <a:endParaRPr lang="en-US" b="1" dirty="0">
                  <a:sym typeface="Symbol" pitchFamily="18" charset="2"/>
                </a:endParaRPr>
              </a:p>
              <a:p>
                <a:pPr lvl="1"/>
                <a:r>
                  <a:rPr lang="en-US" dirty="0" smtClean="0"/>
                  <a:t>i.e</a:t>
                </a:r>
                <a:r>
                  <a:rPr lang="en-US" dirty="0"/>
                  <a:t>., </a:t>
                </a:r>
                <a:r>
                  <a:rPr lang="en-US" dirty="0" smtClean="0"/>
                  <a:t>68% </a:t>
                </a:r>
                <a:r>
                  <a:rPr lang="en-US" dirty="0"/>
                  <a:t>of the points of the cluster </a:t>
                </a:r>
                <a:r>
                  <a:rPr lang="en-US" dirty="0" smtClean="0"/>
                  <a:t>will </a:t>
                </a:r>
                <a:br>
                  <a:rPr lang="en-US" dirty="0" smtClean="0"/>
                </a:br>
                <a:r>
                  <a:rPr lang="en-US" dirty="0" smtClean="0"/>
                  <a:t>have </a:t>
                </a:r>
                <a:r>
                  <a:rPr lang="en-US" dirty="0"/>
                  <a:t>a </a:t>
                </a:r>
                <a:r>
                  <a:rPr lang="en-US" dirty="0" err="1"/>
                  <a:t>Mahalanobis</a:t>
                </a:r>
                <a:r>
                  <a:rPr lang="en-US" dirty="0"/>
                  <a:t> distance </a:t>
                </a:r>
                <a:r>
                  <a:rPr lang="en-US" dirty="0" smtClean="0"/>
                  <a:t> </a:t>
                </a:r>
                <a14:m>
                  <m:oMath xmlns:m="http://schemas.openxmlformats.org/officeDocument/2006/math">
                    <m:r>
                      <a:rPr lang="en-US" b="1" i="0" smtClean="0">
                        <a:latin typeface="Cambria Math"/>
                      </a:rPr>
                      <m:t>&lt;</m:t>
                    </m:r>
                    <m:rad>
                      <m:radPr>
                        <m:degHide m:val="on"/>
                        <m:ctrlPr>
                          <a:rPr lang="en-US" b="1" i="1">
                            <a:latin typeface="Cambria Math" panose="02040503050406030204" pitchFamily="18" charset="0"/>
                          </a:rPr>
                        </m:ctrlPr>
                      </m:radPr>
                      <m:deg/>
                      <m:e>
                        <m:r>
                          <a:rPr lang="en-US" b="1" i="1">
                            <a:latin typeface="Cambria Math"/>
                          </a:rPr>
                          <m:t>𝒅</m:t>
                        </m:r>
                      </m:e>
                    </m:rad>
                  </m:oMath>
                </a14:m>
                <a:endParaRPr lang="en-US" b="1" dirty="0" smtClean="0">
                  <a:sym typeface="Symbol" pitchFamily="18" charset="2"/>
                </a:endParaRPr>
              </a:p>
              <a:p>
                <a:pPr lvl="8"/>
                <a:endParaRPr lang="en-US" dirty="0">
                  <a:sym typeface="Symbol" pitchFamily="18" charset="2"/>
                </a:endParaRPr>
              </a:p>
              <a:p>
                <a:r>
                  <a:rPr lang="en-US" dirty="0">
                    <a:sym typeface="Symbol" pitchFamily="18" charset="2"/>
                  </a:rPr>
                  <a:t>Accept a point for a cluster if </a:t>
                </a:r>
                <a:r>
                  <a:rPr lang="en-US" dirty="0" smtClean="0">
                    <a:sym typeface="Symbol" pitchFamily="18" charset="2"/>
                  </a:rPr>
                  <a:t/>
                </a:r>
                <a:br>
                  <a:rPr lang="en-US" dirty="0" smtClean="0">
                    <a:sym typeface="Symbol" pitchFamily="18" charset="2"/>
                  </a:rPr>
                </a:br>
                <a:r>
                  <a:rPr lang="en-US" dirty="0" smtClean="0">
                    <a:sym typeface="Symbol" pitchFamily="18" charset="2"/>
                  </a:rPr>
                  <a:t>its </a:t>
                </a:r>
                <a:r>
                  <a:rPr lang="en-US" dirty="0">
                    <a:sym typeface="Symbol" pitchFamily="18" charset="2"/>
                  </a:rPr>
                  <a:t>M.D. </a:t>
                </a:r>
                <a:r>
                  <a:rPr lang="en-US" dirty="0" smtClean="0">
                    <a:sym typeface="Symbol" pitchFamily="18" charset="2"/>
                  </a:rPr>
                  <a:t>is </a:t>
                </a:r>
                <a:r>
                  <a:rPr lang="en-US" b="1" dirty="0">
                    <a:sym typeface="Symbol" pitchFamily="18" charset="2"/>
                  </a:rPr>
                  <a:t>&lt;</a:t>
                </a:r>
                <a:r>
                  <a:rPr lang="en-US" dirty="0">
                    <a:sym typeface="Symbol" pitchFamily="18" charset="2"/>
                  </a:rPr>
                  <a:t> some threshold, </a:t>
                </a:r>
                <a:r>
                  <a:rPr lang="en-US" dirty="0" smtClean="0">
                    <a:sym typeface="Symbol" pitchFamily="18" charset="2"/>
                  </a:rPr>
                  <a:t/>
                </a:r>
                <a:br>
                  <a:rPr lang="en-US" dirty="0" smtClean="0">
                    <a:sym typeface="Symbol" pitchFamily="18" charset="2"/>
                  </a:rPr>
                </a:br>
                <a:r>
                  <a:rPr lang="en-US" dirty="0" smtClean="0">
                    <a:sym typeface="Symbol" pitchFamily="18" charset="2"/>
                  </a:rPr>
                  <a:t>e.g</a:t>
                </a:r>
                <a:r>
                  <a:rPr lang="en-US" dirty="0">
                    <a:sym typeface="Symbol" pitchFamily="18" charset="2"/>
                  </a:rPr>
                  <a:t>. </a:t>
                </a:r>
                <a:r>
                  <a:rPr lang="en-US" b="1" dirty="0" smtClean="0">
                    <a:sym typeface="Symbol" pitchFamily="18" charset="2"/>
                  </a:rPr>
                  <a:t>2</a:t>
                </a:r>
                <a:r>
                  <a:rPr lang="en-US" dirty="0" smtClean="0">
                    <a:sym typeface="Symbol" pitchFamily="18" charset="2"/>
                  </a:rPr>
                  <a:t> </a:t>
                </a:r>
                <a:r>
                  <a:rPr lang="en-US" dirty="0">
                    <a:sym typeface="Symbol" pitchFamily="18" charset="2"/>
                  </a:rPr>
                  <a:t>standard </a:t>
                </a:r>
                <a:r>
                  <a:rPr lang="en-US" dirty="0" smtClean="0">
                    <a:sym typeface="Symbol" pitchFamily="18" charset="2"/>
                  </a:rPr>
                  <a:t>deviations</a:t>
                </a:r>
                <a:endParaRPr lang="en-US" dirty="0">
                  <a:sym typeface="Symbol" pitchFamily="18" charset="2"/>
                </a:endParaRPr>
              </a:p>
            </p:txBody>
          </p:sp>
        </mc:Choice>
        <mc:Fallback xmlns="">
          <p:sp>
            <p:nvSpPr>
              <p:cNvPr id="62467" name="Rectangle 3"/>
              <p:cNvSpPr>
                <a:spLocks noGrp="1" noRot="1" noChangeAspect="1" noMove="1" noResize="1" noEditPoints="1" noAdjustHandles="1" noChangeArrowheads="1" noChangeShapeType="1" noTextEdit="1"/>
              </p:cNvSpPr>
              <p:nvPr>
                <p:ph idx="1"/>
              </p:nvPr>
            </p:nvSpPr>
            <p:spPr>
              <a:xfrm>
                <a:off x="609600" y="1063752"/>
                <a:ext cx="10972800" cy="4525963"/>
              </a:xfrm>
              <a:blipFill rotWithShape="0">
                <a:blip r:embed="rId2"/>
                <a:stretch>
                  <a:fillRect l="-556" t="-809"/>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80F6B164-05C7-48B5-8915-2BFCE20D0571}" type="slidenum">
              <a:rPr lang="en-US"/>
              <a:pPr/>
              <a:t>35</a:t>
            </a:fld>
            <a:endParaRPr lang="en-US"/>
          </a:p>
        </p:txBody>
      </p:sp>
      <p:pic>
        <p:nvPicPr>
          <p:cNvPr id="7"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1204" y="3741682"/>
            <a:ext cx="326594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53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475318" y="347535"/>
            <a:ext cx="9067800" cy="987552"/>
          </a:xfrm>
        </p:spPr>
        <p:txBody>
          <a:bodyPr>
            <a:normAutofit/>
          </a:bodyPr>
          <a:lstStyle/>
          <a:p>
            <a:r>
              <a:rPr lang="en-US" dirty="0"/>
              <a:t>Should </a:t>
            </a:r>
            <a:r>
              <a:rPr lang="en-US" dirty="0" smtClean="0"/>
              <a:t>2 </a:t>
            </a:r>
            <a:r>
              <a:rPr lang="en-US" dirty="0"/>
              <a:t>CS </a:t>
            </a:r>
            <a:r>
              <a:rPr lang="en-US" dirty="0" smtClean="0"/>
              <a:t>clusters be combined</a:t>
            </a:r>
            <a:r>
              <a:rPr lang="en-US" dirty="0"/>
              <a:t>?</a:t>
            </a:r>
          </a:p>
        </p:txBody>
      </p:sp>
      <p:sp>
        <p:nvSpPr>
          <p:cNvPr id="63491" name="Rectangle 3"/>
          <p:cNvSpPr>
            <a:spLocks noGrp="1" noChangeArrowheads="1"/>
          </p:cNvSpPr>
          <p:nvPr>
            <p:ph idx="1"/>
          </p:nvPr>
        </p:nvSpPr>
        <p:spPr>
          <a:xfrm>
            <a:off x="522818" y="1470818"/>
            <a:ext cx="10972800" cy="4525963"/>
          </a:xfrm>
        </p:spPr>
        <p:txBody>
          <a:bodyPr/>
          <a:lstStyle/>
          <a:p>
            <a:pPr marL="118872"/>
            <a:r>
              <a:rPr lang="en-US" b="1" dirty="0" smtClean="0"/>
              <a:t>Q2) Should </a:t>
            </a:r>
            <a:r>
              <a:rPr lang="en-US" b="1" dirty="0"/>
              <a:t>2 CS </a:t>
            </a:r>
            <a:r>
              <a:rPr lang="en-US" b="1" dirty="0" err="1" smtClean="0"/>
              <a:t>subclusters</a:t>
            </a:r>
            <a:r>
              <a:rPr lang="en-US" b="1" dirty="0" smtClean="0"/>
              <a:t> </a:t>
            </a:r>
            <a:r>
              <a:rPr lang="en-US" b="1" dirty="0"/>
              <a:t>be combined?</a:t>
            </a:r>
          </a:p>
          <a:p>
            <a:r>
              <a:rPr lang="en-US" dirty="0" smtClean="0"/>
              <a:t>Compute </a:t>
            </a:r>
            <a:r>
              <a:rPr lang="en-US" dirty="0"/>
              <a:t>the variance of the combined </a:t>
            </a:r>
            <a:r>
              <a:rPr lang="en-US" dirty="0" err="1" smtClean="0"/>
              <a:t>subcluster</a:t>
            </a:r>
            <a:endParaRPr lang="en-US" dirty="0" smtClean="0"/>
          </a:p>
          <a:p>
            <a:endParaRPr lang="en-US" dirty="0"/>
          </a:p>
          <a:p>
            <a:pPr lvl="1"/>
            <a:r>
              <a:rPr lang="en-US" b="1" i="1" dirty="0"/>
              <a:t>N</a:t>
            </a:r>
            <a:r>
              <a:rPr lang="en-US" dirty="0"/>
              <a:t>, </a:t>
            </a:r>
            <a:r>
              <a:rPr lang="en-US" b="1" i="1" dirty="0"/>
              <a:t>SUM</a:t>
            </a:r>
            <a:r>
              <a:rPr lang="en-US" dirty="0"/>
              <a:t>, and </a:t>
            </a:r>
            <a:r>
              <a:rPr lang="en-US" b="1" i="1" dirty="0"/>
              <a:t>SUMSQ</a:t>
            </a:r>
            <a:r>
              <a:rPr lang="en-US" i="1" dirty="0"/>
              <a:t> </a:t>
            </a:r>
            <a:r>
              <a:rPr lang="en-US" dirty="0"/>
              <a:t>allow us to make that calculation </a:t>
            </a:r>
            <a:r>
              <a:rPr lang="en-US" dirty="0" smtClean="0"/>
              <a:t>quickly</a:t>
            </a:r>
          </a:p>
          <a:p>
            <a:r>
              <a:rPr lang="en-US" dirty="0" smtClean="0"/>
              <a:t>Combine </a:t>
            </a:r>
            <a:r>
              <a:rPr lang="en-US" dirty="0"/>
              <a:t>if the </a:t>
            </a:r>
            <a:r>
              <a:rPr lang="en-US" dirty="0" smtClean="0"/>
              <a:t>combined variance </a:t>
            </a:r>
            <a:r>
              <a:rPr lang="en-US" dirty="0"/>
              <a:t>is </a:t>
            </a:r>
            <a:r>
              <a:rPr lang="en-US" dirty="0" smtClean="0"/>
              <a:t>below </a:t>
            </a:r>
            <a:r>
              <a:rPr lang="en-US" dirty="0"/>
              <a:t>some </a:t>
            </a:r>
            <a:r>
              <a:rPr lang="en-US" dirty="0" smtClean="0"/>
              <a:t>threshold</a:t>
            </a:r>
          </a:p>
          <a:p>
            <a:pPr lvl="8"/>
            <a:endParaRPr lang="en-US" dirty="0"/>
          </a:p>
        </p:txBody>
      </p:sp>
      <p:sp>
        <p:nvSpPr>
          <p:cNvPr id="4" name="Slide Number Placeholder 5"/>
          <p:cNvSpPr>
            <a:spLocks noGrp="1"/>
          </p:cNvSpPr>
          <p:nvPr>
            <p:ph type="sldNum" sz="quarter" idx="12"/>
          </p:nvPr>
        </p:nvSpPr>
        <p:spPr/>
        <p:txBody>
          <a:bodyPr/>
          <a:lstStyle/>
          <a:p>
            <a:fld id="{9928FBD7-D930-4CF8-94C2-BF75D3516F63}" type="slidenum">
              <a:rPr lang="en-US"/>
              <a:pPr/>
              <a:t>36</a:t>
            </a:fld>
            <a:endParaRPr lang="en-US"/>
          </a:p>
        </p:txBody>
      </p:sp>
    </p:spTree>
    <p:extLst>
      <p:ext uri="{BB962C8B-B14F-4D97-AF65-F5344CB8AC3E}">
        <p14:creationId xmlns:p14="http://schemas.microsoft.com/office/powerpoint/2010/main" val="917517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688724" y="510862"/>
            <a:ext cx="4509752" cy="758952"/>
          </a:xfrm>
        </p:spPr>
        <p:txBody>
          <a:bodyPr>
            <a:noAutofit/>
          </a:bodyPr>
          <a:lstStyle/>
          <a:p>
            <a:r>
              <a:rPr lang="en-US" sz="3600" dirty="0"/>
              <a:t>Summary</a:t>
            </a:r>
          </a:p>
        </p:txBody>
      </p:sp>
      <p:sp>
        <p:nvSpPr>
          <p:cNvPr id="98307" name="Rectangle 3"/>
          <p:cNvSpPr>
            <a:spLocks noGrp="1" noChangeArrowheads="1"/>
          </p:cNvSpPr>
          <p:nvPr>
            <p:ph idx="1"/>
          </p:nvPr>
        </p:nvSpPr>
        <p:spPr>
          <a:xfrm>
            <a:off x="1981200" y="2628901"/>
            <a:ext cx="7924800" cy="3924301"/>
          </a:xfrm>
        </p:spPr>
        <p:txBody>
          <a:bodyPr>
            <a:normAutofit/>
          </a:bodyPr>
          <a:lstStyle/>
          <a:p>
            <a:pPr lvl="1">
              <a:lnSpc>
                <a:spcPct val="150000"/>
              </a:lnSpc>
            </a:pPr>
            <a:r>
              <a:rPr lang="en-US" sz="2400" dirty="0" smtClean="0"/>
              <a:t>Clustering is a challenging problem and under certain conditions it can be done efficiently for very large data sets. </a:t>
            </a:r>
            <a:endParaRPr lang="en-US" sz="2400" dirty="0"/>
          </a:p>
        </p:txBody>
      </p:sp>
    </p:spTree>
    <p:extLst>
      <p:ext uri="{BB962C8B-B14F-4D97-AF65-F5344CB8AC3E}">
        <p14:creationId xmlns:p14="http://schemas.microsoft.com/office/powerpoint/2010/main" val="188083060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60132BE-3E2E-48B9-A359-1EF21F5C8B26}" type="slidenum">
              <a:rPr lang="en-US" smtClean="0"/>
              <a:pPr/>
              <a:t>4</a:t>
            </a:fld>
            <a:endParaRPr lang="en-US"/>
          </a:p>
        </p:txBody>
      </p:sp>
      <p:pic>
        <p:nvPicPr>
          <p:cNvPr id="3" name="Picture 2"/>
          <p:cNvPicPr>
            <a:picLocks noChangeAspect="1"/>
          </p:cNvPicPr>
          <p:nvPr/>
        </p:nvPicPr>
        <p:blipFill>
          <a:blip r:embed="rId3"/>
          <a:stretch>
            <a:fillRect/>
          </a:stretch>
        </p:blipFill>
        <p:spPr>
          <a:xfrm>
            <a:off x="3819214" y="1819226"/>
            <a:ext cx="4761077" cy="4151149"/>
          </a:xfrm>
          <a:prstGeom prst="rect">
            <a:avLst/>
          </a:prstGeom>
        </p:spPr>
      </p:pic>
      <p:sp>
        <p:nvSpPr>
          <p:cNvPr id="4" name="Rectangle 2"/>
          <p:cNvSpPr txBox="1">
            <a:spLocks noChangeArrowheads="1"/>
          </p:cNvSpPr>
          <p:nvPr/>
        </p:nvSpPr>
        <p:spPr>
          <a:xfrm>
            <a:off x="3400097" y="507544"/>
            <a:ext cx="7877503" cy="530352"/>
          </a:xfrm>
          <a:prstGeom prst="rect">
            <a:avLst/>
          </a:prstGeom>
        </p:spPr>
        <p:txBody>
          <a:bodyPr/>
          <a:lstStyle>
            <a:lvl1pPr algn="l" rtl="0" eaLnBrk="1" fontAlgn="base" hangingPunct="1">
              <a:spcBef>
                <a:spcPct val="0"/>
              </a:spcBef>
              <a:spcAft>
                <a:spcPct val="0"/>
              </a:spcAft>
              <a:defRPr sz="3200" b="1" kern="1200">
                <a:solidFill>
                  <a:srgbClr val="131946"/>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Arial" charset="0"/>
              </a:defRPr>
            </a:lvl6pPr>
            <a:lvl7pPr marL="914400" algn="l" rtl="0" eaLnBrk="1" fontAlgn="base" hangingPunct="1">
              <a:spcBef>
                <a:spcPct val="0"/>
              </a:spcBef>
              <a:spcAft>
                <a:spcPct val="0"/>
              </a:spcAft>
              <a:defRPr sz="4100" b="1">
                <a:solidFill>
                  <a:schemeClr val="tx2"/>
                </a:solidFill>
                <a:latin typeface="Arial" charset="0"/>
              </a:defRPr>
            </a:lvl7pPr>
            <a:lvl8pPr marL="1371600" algn="l" rtl="0" eaLnBrk="1" fontAlgn="base" hangingPunct="1">
              <a:spcBef>
                <a:spcPct val="0"/>
              </a:spcBef>
              <a:spcAft>
                <a:spcPct val="0"/>
              </a:spcAft>
              <a:defRPr sz="4100" b="1">
                <a:solidFill>
                  <a:schemeClr val="tx2"/>
                </a:solidFill>
                <a:latin typeface="Arial" charset="0"/>
              </a:defRPr>
            </a:lvl8pPr>
            <a:lvl9pPr marL="1828800" algn="l" rtl="0" eaLnBrk="1" fontAlgn="base" hangingPunct="1">
              <a:spcBef>
                <a:spcPct val="0"/>
              </a:spcBef>
              <a:spcAft>
                <a:spcPct val="0"/>
              </a:spcAft>
              <a:defRPr sz="4100" b="1">
                <a:solidFill>
                  <a:schemeClr val="tx2"/>
                </a:solidFill>
                <a:latin typeface="Arial" charset="0"/>
              </a:defRPr>
            </a:lvl9pPr>
            <a:extLst/>
          </a:lstStyle>
          <a:p>
            <a:r>
              <a:rPr lang="en-US" sz="2800" dirty="0" smtClean="0"/>
              <a:t>Clustering is hard problem!</a:t>
            </a:r>
            <a:endParaRPr lang="en-US" sz="2800" dirty="0"/>
          </a:p>
        </p:txBody>
      </p:sp>
    </p:spTree>
    <p:extLst>
      <p:ext uri="{BB962C8B-B14F-4D97-AF65-F5344CB8AC3E}">
        <p14:creationId xmlns:p14="http://schemas.microsoft.com/office/powerpoint/2010/main" val="659437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5</a:t>
            </a:fld>
            <a:endParaRPr lang="en-US"/>
          </a:p>
        </p:txBody>
      </p:sp>
      <p:sp>
        <p:nvSpPr>
          <p:cNvPr id="89090" name="Rectangle 2"/>
          <p:cNvSpPr>
            <a:spLocks noGrp="1" noChangeArrowheads="1"/>
          </p:cNvSpPr>
          <p:nvPr>
            <p:ph type="title"/>
          </p:nvPr>
        </p:nvSpPr>
        <p:spPr>
          <a:xfrm>
            <a:off x="567559" y="381000"/>
            <a:ext cx="10972800" cy="659524"/>
          </a:xfrm>
        </p:spPr>
        <p:txBody>
          <a:bodyPr/>
          <a:lstStyle/>
          <a:p>
            <a:r>
              <a:rPr lang="en-US" dirty="0"/>
              <a:t>The Problem of Clustering</a:t>
            </a:r>
          </a:p>
        </p:txBody>
      </p:sp>
      <p:sp>
        <p:nvSpPr>
          <p:cNvPr id="89091" name="Rectangle 3"/>
          <p:cNvSpPr>
            <a:spLocks noGrp="1" noChangeArrowheads="1"/>
          </p:cNvSpPr>
          <p:nvPr>
            <p:ph type="body" idx="1"/>
          </p:nvPr>
        </p:nvSpPr>
        <p:spPr>
          <a:xfrm>
            <a:off x="1981200" y="1295401"/>
            <a:ext cx="8610600" cy="4327633"/>
          </a:xfrm>
        </p:spPr>
        <p:txBody>
          <a:bodyPr>
            <a:normAutofit/>
          </a:bodyPr>
          <a:lstStyle/>
          <a:p>
            <a:r>
              <a:rPr lang="en-US" dirty="0"/>
              <a:t>Given a </a:t>
            </a:r>
            <a:r>
              <a:rPr lang="en-US" b="1" dirty="0"/>
              <a:t>set of points</a:t>
            </a:r>
            <a:r>
              <a:rPr lang="en-US" dirty="0"/>
              <a:t>, with a notion of </a:t>
            </a:r>
            <a:r>
              <a:rPr lang="en-US" b="1" dirty="0"/>
              <a:t>distance</a:t>
            </a:r>
            <a:r>
              <a:rPr lang="en-US" dirty="0"/>
              <a:t> between </a:t>
            </a:r>
            <a:r>
              <a:rPr lang="en-US" dirty="0" smtClean="0"/>
              <a:t>points</a:t>
            </a:r>
            <a:r>
              <a:rPr lang="en-US" dirty="0"/>
              <a:t>, </a:t>
            </a:r>
            <a:r>
              <a:rPr lang="en-US" b="1" dirty="0"/>
              <a:t>group the points</a:t>
            </a:r>
            <a:r>
              <a:rPr lang="en-US" dirty="0"/>
              <a:t> into some number of </a:t>
            </a:r>
            <a:r>
              <a:rPr lang="en-US" b="1" i="1" dirty="0">
                <a:solidFill>
                  <a:srgbClr val="FF0066"/>
                </a:solidFill>
              </a:rPr>
              <a:t>clusters</a:t>
            </a:r>
            <a:r>
              <a:rPr lang="en-US" dirty="0"/>
              <a:t>, so </a:t>
            </a:r>
            <a:r>
              <a:rPr lang="en-US" dirty="0" smtClean="0"/>
              <a:t>that </a:t>
            </a:r>
          </a:p>
          <a:p>
            <a:pPr lvl="1"/>
            <a:r>
              <a:rPr lang="en-US" dirty="0" smtClean="0"/>
              <a:t>Members </a:t>
            </a:r>
            <a:r>
              <a:rPr lang="en-US" dirty="0"/>
              <a:t>of a cluster are </a:t>
            </a:r>
            <a:r>
              <a:rPr lang="en-US" dirty="0" smtClean="0"/>
              <a:t>close/similar </a:t>
            </a:r>
            <a:r>
              <a:rPr lang="en-US" dirty="0"/>
              <a:t>to each </a:t>
            </a:r>
            <a:r>
              <a:rPr lang="en-US" dirty="0" smtClean="0"/>
              <a:t>other</a:t>
            </a:r>
          </a:p>
          <a:p>
            <a:pPr lvl="1"/>
            <a:r>
              <a:rPr lang="en-US" dirty="0" smtClean="0"/>
              <a:t>Members of different clusters are dissimilar</a:t>
            </a:r>
          </a:p>
          <a:p>
            <a:endParaRPr lang="en-US" b="1" dirty="0" smtClean="0">
              <a:solidFill>
                <a:srgbClr val="0000FF"/>
              </a:solidFill>
            </a:endParaRPr>
          </a:p>
          <a:p>
            <a:r>
              <a:rPr lang="en-US" b="1" dirty="0" smtClean="0">
                <a:solidFill>
                  <a:srgbClr val="0000FF"/>
                </a:solidFill>
              </a:rPr>
              <a:t>Usually:</a:t>
            </a:r>
            <a:r>
              <a:rPr lang="en-US" b="1" dirty="0" smtClean="0">
                <a:solidFill>
                  <a:schemeClr val="accent3"/>
                </a:solidFill>
              </a:rPr>
              <a:t> </a:t>
            </a:r>
          </a:p>
          <a:p>
            <a:pPr lvl="1"/>
            <a:r>
              <a:rPr lang="en-US" dirty="0" smtClean="0"/>
              <a:t>Points are in a high-dimensional space</a:t>
            </a:r>
          </a:p>
          <a:p>
            <a:pPr lvl="1"/>
            <a:r>
              <a:rPr lang="en-US" dirty="0" smtClean="0"/>
              <a:t>Similarity is defined using a distance measure</a:t>
            </a:r>
          </a:p>
          <a:p>
            <a:pPr lvl="2"/>
            <a:r>
              <a:rPr lang="en-US" dirty="0" smtClean="0"/>
              <a:t>Euclidean,  </a:t>
            </a:r>
            <a:r>
              <a:rPr lang="en-US" dirty="0" err="1" smtClean="0"/>
              <a:t>Jaccard</a:t>
            </a:r>
            <a:r>
              <a:rPr lang="en-US" dirty="0" smtClean="0"/>
              <a:t>,  …</a:t>
            </a:r>
            <a:endParaRPr lang="en-US" dirty="0"/>
          </a:p>
        </p:txBody>
      </p:sp>
    </p:spTree>
    <p:extLst>
      <p:ext uri="{BB962C8B-B14F-4D97-AF65-F5344CB8AC3E}">
        <p14:creationId xmlns:p14="http://schemas.microsoft.com/office/powerpoint/2010/main" val="46588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113" y="314195"/>
            <a:ext cx="8229600" cy="987552"/>
          </a:xfrm>
        </p:spPr>
        <p:txBody>
          <a:bodyPr/>
          <a:lstStyle/>
          <a:p>
            <a:r>
              <a:rPr lang="en-US" dirty="0" smtClean="0"/>
              <a:t>Distance Measure</a:t>
            </a:r>
            <a:endParaRPr lang="en-US" dirty="0"/>
          </a:p>
        </p:txBody>
      </p:sp>
      <p:sp>
        <p:nvSpPr>
          <p:cNvPr id="3" name="Content Placeholder 2"/>
          <p:cNvSpPr>
            <a:spLocks noGrp="1"/>
          </p:cNvSpPr>
          <p:nvPr>
            <p:ph idx="1"/>
          </p:nvPr>
        </p:nvSpPr>
        <p:spPr>
          <a:xfrm>
            <a:off x="1916113" y="1702901"/>
            <a:ext cx="8229600" cy="547226"/>
          </a:xfrm>
        </p:spPr>
        <p:txBody>
          <a:bodyPr/>
          <a:lstStyle/>
          <a:p>
            <a:r>
              <a:rPr lang="en-US" dirty="0" smtClean="0"/>
              <a:t>Euclidean Distance</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6</a:t>
            </a:fld>
            <a:endParaRPr lang="en-US"/>
          </a:p>
        </p:txBody>
      </p:sp>
      <p:pic>
        <p:nvPicPr>
          <p:cNvPr id="5" name="Picture 4"/>
          <p:cNvPicPr>
            <a:picLocks noChangeAspect="1"/>
          </p:cNvPicPr>
          <p:nvPr/>
        </p:nvPicPr>
        <p:blipFill>
          <a:blip r:embed="rId3"/>
          <a:stretch>
            <a:fillRect/>
          </a:stretch>
        </p:blipFill>
        <p:spPr>
          <a:xfrm>
            <a:off x="1916114" y="3198508"/>
            <a:ext cx="4619625" cy="962025"/>
          </a:xfrm>
          <a:prstGeom prst="rect">
            <a:avLst/>
          </a:prstGeom>
        </p:spPr>
      </p:pic>
    </p:spTree>
    <p:extLst>
      <p:ext uri="{BB962C8B-B14F-4D97-AF65-F5344CB8AC3E}">
        <p14:creationId xmlns:p14="http://schemas.microsoft.com/office/powerpoint/2010/main" val="2054864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60132BE-3E2E-48B9-A359-1EF21F5C8B26}" type="slidenum">
              <a:rPr lang="en-US" smtClean="0"/>
              <a:pPr/>
              <a:t>7</a:t>
            </a:fld>
            <a:endParaRPr lang="en-US"/>
          </a:p>
        </p:txBody>
      </p:sp>
      <p:sp>
        <p:nvSpPr>
          <p:cNvPr id="3" name="Title 1"/>
          <p:cNvSpPr txBox="1">
            <a:spLocks/>
          </p:cNvSpPr>
          <p:nvPr/>
        </p:nvSpPr>
        <p:spPr>
          <a:xfrm>
            <a:off x="1916113" y="314195"/>
            <a:ext cx="8229600" cy="987552"/>
          </a:xfrm>
          <a:prstGeom prst="rect">
            <a:avLst/>
          </a:prstGeom>
        </p:spPr>
        <p:txBody>
          <a:bodyPr/>
          <a:lstStyle>
            <a:lvl1pPr algn="l" rtl="0" eaLnBrk="1" fontAlgn="base" hangingPunct="1">
              <a:spcBef>
                <a:spcPct val="0"/>
              </a:spcBef>
              <a:spcAft>
                <a:spcPct val="0"/>
              </a:spcAft>
              <a:defRPr sz="3200" b="1" kern="1200">
                <a:solidFill>
                  <a:srgbClr val="131946"/>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Arial" charset="0"/>
              </a:defRPr>
            </a:lvl6pPr>
            <a:lvl7pPr marL="914400" algn="l" rtl="0" eaLnBrk="1" fontAlgn="base" hangingPunct="1">
              <a:spcBef>
                <a:spcPct val="0"/>
              </a:spcBef>
              <a:spcAft>
                <a:spcPct val="0"/>
              </a:spcAft>
              <a:defRPr sz="4100" b="1">
                <a:solidFill>
                  <a:schemeClr val="tx2"/>
                </a:solidFill>
                <a:latin typeface="Arial" charset="0"/>
              </a:defRPr>
            </a:lvl7pPr>
            <a:lvl8pPr marL="1371600" algn="l" rtl="0" eaLnBrk="1" fontAlgn="base" hangingPunct="1">
              <a:spcBef>
                <a:spcPct val="0"/>
              </a:spcBef>
              <a:spcAft>
                <a:spcPct val="0"/>
              </a:spcAft>
              <a:defRPr sz="4100" b="1">
                <a:solidFill>
                  <a:schemeClr val="tx2"/>
                </a:solidFill>
                <a:latin typeface="Arial" charset="0"/>
              </a:defRPr>
            </a:lvl8pPr>
            <a:lvl9pPr marL="1828800" algn="l" rtl="0" eaLnBrk="1" fontAlgn="base" hangingPunct="1">
              <a:spcBef>
                <a:spcPct val="0"/>
              </a:spcBef>
              <a:spcAft>
                <a:spcPct val="0"/>
              </a:spcAft>
              <a:defRPr sz="4100" b="1">
                <a:solidFill>
                  <a:schemeClr val="tx2"/>
                </a:solidFill>
                <a:latin typeface="Arial" charset="0"/>
              </a:defRPr>
            </a:lvl9pPr>
            <a:extLst/>
          </a:lstStyle>
          <a:p>
            <a:r>
              <a:rPr lang="en-US" dirty="0" smtClean="0"/>
              <a:t>Euclidean Measure Example</a:t>
            </a:r>
            <a:endParaRPr lang="en-US" dirty="0"/>
          </a:p>
        </p:txBody>
      </p:sp>
      <p:sp>
        <p:nvSpPr>
          <p:cNvPr id="4" name="Rectangle 3"/>
          <p:cNvSpPr txBox="1">
            <a:spLocks noChangeArrowheads="1"/>
          </p:cNvSpPr>
          <p:nvPr/>
        </p:nvSpPr>
        <p:spPr>
          <a:xfrm>
            <a:off x="1916113" y="1141746"/>
            <a:ext cx="8229600" cy="4512080"/>
          </a:xfrm>
          <a:prstGeom prst="rect">
            <a:avLst/>
          </a:prstGeom>
        </p:spPr>
        <p:txBody>
          <a:bodyPr/>
          <a:lstStyle>
            <a:lvl1pPr marL="0" indent="0" algn="l" rtl="0" eaLnBrk="1" fontAlgn="base" hangingPunct="1">
              <a:spcBef>
                <a:spcPts val="0"/>
              </a:spcBef>
              <a:spcAft>
                <a:spcPts val="600"/>
              </a:spcAft>
              <a:buClr>
                <a:srgbClr val="002060"/>
              </a:buClr>
              <a:buSzPct val="68000"/>
              <a:buFont typeface="Wingdings 3" pitchFamily="18" charset="2"/>
              <a:buNone/>
              <a:defRPr sz="2000" kern="1200">
                <a:solidFill>
                  <a:srgbClr val="131946"/>
                </a:solidFill>
                <a:latin typeface="+mn-lt"/>
                <a:ea typeface="+mn-ea"/>
                <a:cs typeface="+mn-cs"/>
              </a:defRPr>
            </a:lvl1pPr>
            <a:lvl2pPr marL="735013" indent="-342900" algn="l" rtl="0" eaLnBrk="1" fontAlgn="base" hangingPunct="1">
              <a:spcBef>
                <a:spcPts val="0"/>
              </a:spcBef>
              <a:spcAft>
                <a:spcPts val="600"/>
              </a:spcAft>
              <a:buClr>
                <a:schemeClr val="accent4"/>
              </a:buClr>
              <a:buSzPct val="65000"/>
              <a:buFont typeface="Wingdings" charset="2"/>
              <a:buChar char="u"/>
              <a:defRPr sz="2000" kern="1200">
                <a:solidFill>
                  <a:srgbClr val="131946"/>
                </a:solidFill>
                <a:latin typeface="+mn-lt"/>
                <a:ea typeface="+mn-ea"/>
                <a:cs typeface="+mn-cs"/>
              </a:defRPr>
            </a:lvl2pPr>
            <a:lvl3pPr marL="973138" indent="-342900" algn="l" rtl="0" eaLnBrk="1" fontAlgn="base" hangingPunct="1">
              <a:spcBef>
                <a:spcPts val="0"/>
              </a:spcBef>
              <a:spcAft>
                <a:spcPts val="600"/>
              </a:spcAft>
              <a:buClr>
                <a:srgbClr val="002060"/>
              </a:buClr>
              <a:buSzPct val="100000"/>
              <a:buFont typeface="Arial" pitchFamily="34" charset="0"/>
              <a:buChar char="•"/>
              <a:defRPr sz="1800" kern="1200">
                <a:solidFill>
                  <a:srgbClr val="131946"/>
                </a:solidFill>
                <a:latin typeface="+mn-lt"/>
                <a:ea typeface="+mn-ea"/>
                <a:cs typeface="+mn-cs"/>
              </a:defRPr>
            </a:lvl3pPr>
            <a:lvl4pPr marL="1257300" indent="-342900" algn="l" rtl="0" eaLnBrk="1" fontAlgn="base" hangingPunct="1">
              <a:spcBef>
                <a:spcPts val="0"/>
              </a:spcBef>
              <a:spcAft>
                <a:spcPts val="600"/>
              </a:spcAft>
              <a:buClr>
                <a:schemeClr val="tx2"/>
              </a:buClr>
              <a:buSzPct val="65000"/>
              <a:buFont typeface="Courier New"/>
              <a:buChar char="o"/>
              <a:defRPr sz="1800" kern="1200">
                <a:solidFill>
                  <a:srgbClr val="131946"/>
                </a:solidFill>
                <a:latin typeface="+mn-lt"/>
                <a:ea typeface="+mn-ea"/>
                <a:cs typeface="+mn-cs"/>
              </a:defRPr>
            </a:lvl4pPr>
            <a:lvl5pPr marL="1371600" indent="-228600" algn="l" rtl="0" eaLnBrk="1" fontAlgn="base" hangingPunct="1">
              <a:spcBef>
                <a:spcPts val="0"/>
              </a:spcBef>
              <a:spcAft>
                <a:spcPts val="600"/>
              </a:spcAft>
              <a:buClr>
                <a:srgbClr val="131946"/>
              </a:buClr>
              <a:buSzPct val="100000"/>
              <a:buFont typeface="Wingdings" pitchFamily="2" charset="2"/>
              <a:buChar char="§"/>
              <a:defRPr sz="1800" kern="1200">
                <a:solidFill>
                  <a:srgbClr val="131946"/>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smtClean="0"/>
              <a:t>Represent a document by a vector  </a:t>
            </a:r>
            <a:br>
              <a:rPr lang="en-US" dirty="0" smtClean="0"/>
            </a:br>
            <a:endParaRPr lang="en-US" dirty="0" smtClean="0"/>
          </a:p>
          <a:p>
            <a:r>
              <a:rPr lang="en-US" dirty="0" smtClean="0"/>
              <a:t>(</a:t>
            </a:r>
            <a:r>
              <a:rPr lang="en-US" i="1" dirty="0" smtClean="0"/>
              <a:t>x</a:t>
            </a:r>
            <a:r>
              <a:rPr lang="en-US" baseline="-25000" dirty="0" smtClean="0"/>
              <a:t>1</a:t>
            </a:r>
            <a:r>
              <a:rPr lang="en-US" dirty="0" smtClean="0"/>
              <a:t>, </a:t>
            </a:r>
            <a:r>
              <a:rPr lang="en-US" i="1" dirty="0" smtClean="0"/>
              <a:t>x</a:t>
            </a:r>
            <a:r>
              <a:rPr lang="en-US" baseline="-25000" dirty="0" smtClean="0"/>
              <a:t>2</a:t>
            </a:r>
            <a:r>
              <a:rPr lang="en-US" dirty="0" smtClean="0"/>
              <a:t>,…, </a:t>
            </a:r>
            <a:r>
              <a:rPr lang="en-US" i="1" dirty="0" err="1" smtClean="0"/>
              <a:t>x</a:t>
            </a:r>
            <a:r>
              <a:rPr lang="en-US" i="1" baseline="-25000" dirty="0" err="1" smtClean="0"/>
              <a:t>k</a:t>
            </a:r>
            <a:r>
              <a:rPr lang="en-US" dirty="0" smtClean="0"/>
              <a:t>), where </a:t>
            </a:r>
            <a:r>
              <a:rPr lang="en-US" i="1" dirty="0" smtClean="0"/>
              <a:t>x</a:t>
            </a:r>
            <a:r>
              <a:rPr lang="en-US" i="1" baseline="-25000" dirty="0" smtClean="0"/>
              <a:t>i</a:t>
            </a:r>
            <a:r>
              <a:rPr lang="en-US" dirty="0" smtClean="0"/>
              <a:t> = 1 </a:t>
            </a:r>
            <a:r>
              <a:rPr lang="en-US" dirty="0" err="1" smtClean="0"/>
              <a:t>iff</a:t>
            </a:r>
            <a:r>
              <a:rPr lang="en-US" dirty="0" smtClean="0"/>
              <a:t> the </a:t>
            </a:r>
            <a:r>
              <a:rPr lang="en-US" i="1" dirty="0" err="1" smtClean="0"/>
              <a:t>i</a:t>
            </a:r>
            <a:r>
              <a:rPr lang="en-US" i="1" dirty="0" smtClean="0"/>
              <a:t> </a:t>
            </a:r>
            <a:r>
              <a:rPr lang="en-US" baseline="30000" dirty="0" err="1" smtClean="0"/>
              <a:t>th</a:t>
            </a:r>
            <a:r>
              <a:rPr lang="en-US" dirty="0" smtClean="0"/>
              <a:t> word (in some order) appears in the document</a:t>
            </a:r>
          </a:p>
          <a:p>
            <a:pPr lvl="1"/>
            <a:r>
              <a:rPr lang="en-US" dirty="0" smtClean="0"/>
              <a:t>It actually doesn’t matter if </a:t>
            </a:r>
            <a:r>
              <a:rPr lang="en-US" i="1" dirty="0" smtClean="0"/>
              <a:t>k</a:t>
            </a:r>
            <a:r>
              <a:rPr lang="en-US" dirty="0" smtClean="0"/>
              <a:t> is infinite; i.e., we don’t limit the set of words</a:t>
            </a:r>
          </a:p>
          <a:p>
            <a:pPr lvl="8"/>
            <a:endParaRPr lang="en-US" dirty="0" smtClean="0"/>
          </a:p>
          <a:p>
            <a:endParaRPr lang="en-US" b="1" dirty="0" smtClean="0"/>
          </a:p>
          <a:p>
            <a:r>
              <a:rPr lang="en-US" b="1" dirty="0" smtClean="0"/>
              <a:t>Documents with similar sets of words may be about the same topic</a:t>
            </a:r>
            <a:endParaRPr lang="en-US" b="1" dirty="0"/>
          </a:p>
        </p:txBody>
      </p:sp>
    </p:spTree>
    <p:extLst>
      <p:ext uri="{BB962C8B-B14F-4D97-AF65-F5344CB8AC3E}">
        <p14:creationId xmlns:p14="http://schemas.microsoft.com/office/powerpoint/2010/main" val="1358141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6113" y="314195"/>
            <a:ext cx="8229600" cy="987552"/>
          </a:xfrm>
        </p:spPr>
        <p:txBody>
          <a:bodyPr/>
          <a:lstStyle/>
          <a:p>
            <a:r>
              <a:rPr lang="en-US" dirty="0" smtClean="0"/>
              <a:t>Distance Measure</a:t>
            </a:r>
            <a:endParaRPr lang="en-US" dirty="0"/>
          </a:p>
        </p:txBody>
      </p:sp>
      <p:sp>
        <p:nvSpPr>
          <p:cNvPr id="3" name="Content Placeholder 2"/>
          <p:cNvSpPr>
            <a:spLocks noGrp="1"/>
          </p:cNvSpPr>
          <p:nvPr>
            <p:ph idx="1"/>
          </p:nvPr>
        </p:nvSpPr>
        <p:spPr>
          <a:xfrm>
            <a:off x="1916113" y="1139230"/>
            <a:ext cx="8229600" cy="547226"/>
          </a:xfrm>
        </p:spPr>
        <p:txBody>
          <a:bodyPr/>
          <a:lstStyle/>
          <a:p>
            <a:r>
              <a:rPr lang="en-US" dirty="0" err="1" smtClean="0"/>
              <a:t>Jaccard</a:t>
            </a:r>
            <a:r>
              <a:rPr lang="en-US" dirty="0" smtClean="0"/>
              <a:t> Distance</a:t>
            </a:r>
            <a:endParaRPr lang="en-US" dirty="0"/>
          </a:p>
        </p:txBody>
      </p:sp>
      <p:sp>
        <p:nvSpPr>
          <p:cNvPr id="4" name="Slide Number Placeholder 3"/>
          <p:cNvSpPr>
            <a:spLocks noGrp="1"/>
          </p:cNvSpPr>
          <p:nvPr>
            <p:ph type="sldNum" sz="quarter" idx="12"/>
          </p:nvPr>
        </p:nvSpPr>
        <p:spPr/>
        <p:txBody>
          <a:bodyPr/>
          <a:lstStyle/>
          <a:p>
            <a:fld id="{19B12225-5612-419B-A8D5-4B8EEE4C217E}" type="slidenum">
              <a:rPr lang="en-US" smtClean="0"/>
              <a:pPr/>
              <a:t>8</a:t>
            </a:fld>
            <a:endParaRPr lang="en-US"/>
          </a:p>
        </p:txBody>
      </p:sp>
      <p:pic>
        <p:nvPicPr>
          <p:cNvPr id="6" name="Picture 5"/>
          <p:cNvPicPr>
            <a:picLocks noChangeAspect="1"/>
          </p:cNvPicPr>
          <p:nvPr/>
        </p:nvPicPr>
        <p:blipFill>
          <a:blip r:embed="rId3"/>
          <a:stretch>
            <a:fillRect/>
          </a:stretch>
        </p:blipFill>
        <p:spPr>
          <a:xfrm>
            <a:off x="1524001" y="2126783"/>
            <a:ext cx="4943475" cy="364807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1916114" y="1988283"/>
                <a:ext cx="17039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𝑆𝐼𝑀</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=3/8</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92113" y="1988282"/>
                <a:ext cx="1703993" cy="276999"/>
              </a:xfrm>
              <a:prstGeom prst="rect">
                <a:avLst/>
              </a:prstGeom>
              <a:blipFill rotWithShape="0">
                <a:blip r:embed="rId4"/>
                <a:stretch>
                  <a:fillRect l="-2143" r="-2500" b="-3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467475" y="2150170"/>
                <a:ext cx="35381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𝐽𝑎𝑐𝑐𝑎𝑟𝑑</m:t>
                      </m:r>
                      <m:r>
                        <a:rPr lang="en-US" i="1">
                          <a:latin typeface="Cambria Math" panose="02040503050406030204" pitchFamily="18" charset="0"/>
                        </a:rPr>
                        <m:t> </m:t>
                      </m:r>
                      <m:r>
                        <a:rPr lang="en-US" i="1">
                          <a:latin typeface="Cambria Math" panose="02040503050406030204" pitchFamily="18" charset="0"/>
                        </a:rPr>
                        <m:t>𝑑𝑖𝑠𝑡𝑎𝑛𝑐𝑒</m:t>
                      </m:r>
                      <m:r>
                        <a:rPr lang="en-US" i="1">
                          <a:latin typeface="Cambria Math" panose="02040503050406030204" pitchFamily="18" charset="0"/>
                        </a:rPr>
                        <m:t>=1 −</m:t>
                      </m:r>
                      <m:r>
                        <a:rPr lang="en-US" i="1">
                          <a:latin typeface="Cambria Math" panose="02040503050406030204" pitchFamily="18" charset="0"/>
                        </a:rPr>
                        <m:t>𝑆𝐼𝑀</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943475" y="2150169"/>
                <a:ext cx="3538148" cy="276999"/>
              </a:xfrm>
              <a:prstGeom prst="rect">
                <a:avLst/>
              </a:prstGeom>
              <a:blipFill rotWithShape="0">
                <a:blip r:embed="rId5"/>
                <a:stretch>
                  <a:fillRect l="-1552" r="-1724" b="-40000"/>
                </a:stretch>
              </a:blipFill>
            </p:spPr>
            <p:txBody>
              <a:bodyPr/>
              <a:lstStyle/>
              <a:p>
                <a:r>
                  <a:rPr lang="en-US">
                    <a:noFill/>
                  </a:rPr>
                  <a:t> </a:t>
                </a:r>
              </a:p>
            </p:txBody>
          </p:sp>
        </mc:Fallback>
      </mc:AlternateContent>
      <p:sp>
        <p:nvSpPr>
          <p:cNvPr id="5" name="TextBox 4"/>
          <p:cNvSpPr txBox="1"/>
          <p:nvPr/>
        </p:nvSpPr>
        <p:spPr>
          <a:xfrm>
            <a:off x="6467475" y="3298005"/>
            <a:ext cx="3678238" cy="646331"/>
          </a:xfrm>
          <a:prstGeom prst="rect">
            <a:avLst/>
          </a:prstGeom>
          <a:noFill/>
        </p:spPr>
        <p:txBody>
          <a:bodyPr wrap="square" rtlCol="0">
            <a:spAutoFit/>
          </a:bodyPr>
          <a:lstStyle/>
          <a:p>
            <a:r>
              <a:rPr lang="en-US" dirty="0"/>
              <a:t>Example: Finding textual similarity between documents.</a:t>
            </a:r>
          </a:p>
        </p:txBody>
      </p:sp>
    </p:spTree>
    <p:extLst>
      <p:ext uri="{BB962C8B-B14F-4D97-AF65-F5344CB8AC3E}">
        <p14:creationId xmlns:p14="http://schemas.microsoft.com/office/powerpoint/2010/main" val="1122901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60132BE-3E2E-48B9-A359-1EF21F5C8B26}" type="slidenum">
              <a:rPr lang="en-US" smtClean="0"/>
              <a:pPr/>
              <a:t>9</a:t>
            </a:fld>
            <a:endParaRPr lang="en-US"/>
          </a:p>
        </p:txBody>
      </p:sp>
      <p:sp>
        <p:nvSpPr>
          <p:cNvPr id="3" name="Title 1"/>
          <p:cNvSpPr txBox="1">
            <a:spLocks/>
          </p:cNvSpPr>
          <p:nvPr/>
        </p:nvSpPr>
        <p:spPr>
          <a:xfrm>
            <a:off x="1916113" y="314195"/>
            <a:ext cx="8229600" cy="987552"/>
          </a:xfrm>
          <a:prstGeom prst="rect">
            <a:avLst/>
          </a:prstGeom>
        </p:spPr>
        <p:txBody>
          <a:bodyPr/>
          <a:lstStyle>
            <a:lvl1pPr algn="l" rtl="0" eaLnBrk="1" fontAlgn="base" hangingPunct="1">
              <a:spcBef>
                <a:spcPct val="0"/>
              </a:spcBef>
              <a:spcAft>
                <a:spcPct val="0"/>
              </a:spcAft>
              <a:defRPr sz="3200" b="1" kern="1200">
                <a:solidFill>
                  <a:srgbClr val="131946"/>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Arial" charset="0"/>
              </a:defRPr>
            </a:lvl2pPr>
            <a:lvl3pPr algn="l" rtl="0" eaLnBrk="1" fontAlgn="base" hangingPunct="1">
              <a:spcBef>
                <a:spcPct val="0"/>
              </a:spcBef>
              <a:spcAft>
                <a:spcPct val="0"/>
              </a:spcAft>
              <a:defRPr sz="4100" b="1">
                <a:solidFill>
                  <a:schemeClr val="tx2"/>
                </a:solidFill>
                <a:latin typeface="Arial" charset="0"/>
              </a:defRPr>
            </a:lvl3pPr>
            <a:lvl4pPr algn="l" rtl="0" eaLnBrk="1" fontAlgn="base" hangingPunct="1">
              <a:spcBef>
                <a:spcPct val="0"/>
              </a:spcBef>
              <a:spcAft>
                <a:spcPct val="0"/>
              </a:spcAft>
              <a:defRPr sz="4100" b="1">
                <a:solidFill>
                  <a:schemeClr val="tx2"/>
                </a:solidFill>
                <a:latin typeface="Arial" charset="0"/>
              </a:defRPr>
            </a:lvl4pPr>
            <a:lvl5pPr algn="l" rtl="0" eaLnBrk="1" fontAlgn="base" hangingPunct="1">
              <a:spcBef>
                <a:spcPct val="0"/>
              </a:spcBef>
              <a:spcAft>
                <a:spcPct val="0"/>
              </a:spcAft>
              <a:defRPr sz="4100" b="1">
                <a:solidFill>
                  <a:schemeClr val="tx2"/>
                </a:solidFill>
                <a:latin typeface="Arial" charset="0"/>
              </a:defRPr>
            </a:lvl5pPr>
            <a:lvl6pPr marL="457200" algn="l" rtl="0" eaLnBrk="1" fontAlgn="base" hangingPunct="1">
              <a:spcBef>
                <a:spcPct val="0"/>
              </a:spcBef>
              <a:spcAft>
                <a:spcPct val="0"/>
              </a:spcAft>
              <a:defRPr sz="4100" b="1">
                <a:solidFill>
                  <a:schemeClr val="tx2"/>
                </a:solidFill>
                <a:latin typeface="Arial" charset="0"/>
              </a:defRPr>
            </a:lvl6pPr>
            <a:lvl7pPr marL="914400" algn="l" rtl="0" eaLnBrk="1" fontAlgn="base" hangingPunct="1">
              <a:spcBef>
                <a:spcPct val="0"/>
              </a:spcBef>
              <a:spcAft>
                <a:spcPct val="0"/>
              </a:spcAft>
              <a:defRPr sz="4100" b="1">
                <a:solidFill>
                  <a:schemeClr val="tx2"/>
                </a:solidFill>
                <a:latin typeface="Arial" charset="0"/>
              </a:defRPr>
            </a:lvl7pPr>
            <a:lvl8pPr marL="1371600" algn="l" rtl="0" eaLnBrk="1" fontAlgn="base" hangingPunct="1">
              <a:spcBef>
                <a:spcPct val="0"/>
              </a:spcBef>
              <a:spcAft>
                <a:spcPct val="0"/>
              </a:spcAft>
              <a:defRPr sz="4100" b="1">
                <a:solidFill>
                  <a:schemeClr val="tx2"/>
                </a:solidFill>
                <a:latin typeface="Arial" charset="0"/>
              </a:defRPr>
            </a:lvl8pPr>
            <a:lvl9pPr marL="1828800" algn="l" rtl="0" eaLnBrk="1" fontAlgn="base" hangingPunct="1">
              <a:spcBef>
                <a:spcPct val="0"/>
              </a:spcBef>
              <a:spcAft>
                <a:spcPct val="0"/>
              </a:spcAft>
              <a:defRPr sz="4100" b="1">
                <a:solidFill>
                  <a:schemeClr val="tx2"/>
                </a:solidFill>
                <a:latin typeface="Arial" charset="0"/>
              </a:defRPr>
            </a:lvl9pPr>
            <a:extLst/>
          </a:lstStyle>
          <a:p>
            <a:r>
              <a:rPr lang="en-US" dirty="0" err="1" smtClean="0"/>
              <a:t>Jaccard</a:t>
            </a:r>
            <a:r>
              <a:rPr lang="en-US" dirty="0" smtClean="0"/>
              <a:t> Measure Example</a:t>
            </a:r>
            <a:endParaRPr lang="en-US" dirty="0"/>
          </a:p>
        </p:txBody>
      </p:sp>
      <p:sp>
        <p:nvSpPr>
          <p:cNvPr id="4" name="Rectangle 3"/>
          <p:cNvSpPr txBox="1">
            <a:spLocks noChangeArrowheads="1"/>
          </p:cNvSpPr>
          <p:nvPr/>
        </p:nvSpPr>
        <p:spPr>
          <a:xfrm>
            <a:off x="1916113" y="1301747"/>
            <a:ext cx="8229600" cy="4512080"/>
          </a:xfrm>
          <a:prstGeom prst="rect">
            <a:avLst/>
          </a:prstGeom>
        </p:spPr>
        <p:txBody>
          <a:bodyPr/>
          <a:lstStyle>
            <a:lvl1pPr marL="0" indent="0" algn="l" rtl="0" eaLnBrk="1" fontAlgn="base" hangingPunct="1">
              <a:spcBef>
                <a:spcPts val="0"/>
              </a:spcBef>
              <a:spcAft>
                <a:spcPts val="600"/>
              </a:spcAft>
              <a:buClr>
                <a:srgbClr val="002060"/>
              </a:buClr>
              <a:buSzPct val="68000"/>
              <a:buFont typeface="Wingdings 3" pitchFamily="18" charset="2"/>
              <a:buNone/>
              <a:defRPr sz="2000" kern="1200">
                <a:solidFill>
                  <a:srgbClr val="131946"/>
                </a:solidFill>
                <a:latin typeface="+mn-lt"/>
                <a:ea typeface="+mn-ea"/>
                <a:cs typeface="+mn-cs"/>
              </a:defRPr>
            </a:lvl1pPr>
            <a:lvl2pPr marL="735013" indent="-342900" algn="l" rtl="0" eaLnBrk="1" fontAlgn="base" hangingPunct="1">
              <a:spcBef>
                <a:spcPts val="0"/>
              </a:spcBef>
              <a:spcAft>
                <a:spcPts val="600"/>
              </a:spcAft>
              <a:buClr>
                <a:schemeClr val="accent4"/>
              </a:buClr>
              <a:buSzPct val="65000"/>
              <a:buFont typeface="Wingdings" charset="2"/>
              <a:buChar char="u"/>
              <a:defRPr sz="2000" kern="1200">
                <a:solidFill>
                  <a:srgbClr val="131946"/>
                </a:solidFill>
                <a:latin typeface="+mn-lt"/>
                <a:ea typeface="+mn-ea"/>
                <a:cs typeface="+mn-cs"/>
              </a:defRPr>
            </a:lvl2pPr>
            <a:lvl3pPr marL="973138" indent="-342900" algn="l" rtl="0" eaLnBrk="1" fontAlgn="base" hangingPunct="1">
              <a:spcBef>
                <a:spcPts val="0"/>
              </a:spcBef>
              <a:spcAft>
                <a:spcPts val="600"/>
              </a:spcAft>
              <a:buClr>
                <a:srgbClr val="002060"/>
              </a:buClr>
              <a:buSzPct val="100000"/>
              <a:buFont typeface="Arial" pitchFamily="34" charset="0"/>
              <a:buChar char="•"/>
              <a:defRPr sz="1800" kern="1200">
                <a:solidFill>
                  <a:srgbClr val="131946"/>
                </a:solidFill>
                <a:latin typeface="+mn-lt"/>
                <a:ea typeface="+mn-ea"/>
                <a:cs typeface="+mn-cs"/>
              </a:defRPr>
            </a:lvl3pPr>
            <a:lvl4pPr marL="1257300" indent="-342900" algn="l" rtl="0" eaLnBrk="1" fontAlgn="base" hangingPunct="1">
              <a:spcBef>
                <a:spcPts val="0"/>
              </a:spcBef>
              <a:spcAft>
                <a:spcPts val="600"/>
              </a:spcAft>
              <a:buClr>
                <a:schemeClr val="tx2"/>
              </a:buClr>
              <a:buSzPct val="65000"/>
              <a:buFont typeface="Courier New"/>
              <a:buChar char="o"/>
              <a:defRPr sz="1800" kern="1200">
                <a:solidFill>
                  <a:srgbClr val="131946"/>
                </a:solidFill>
                <a:latin typeface="+mn-lt"/>
                <a:ea typeface="+mn-ea"/>
                <a:cs typeface="+mn-cs"/>
              </a:defRPr>
            </a:lvl4pPr>
            <a:lvl5pPr marL="1371600" indent="-228600" algn="l" rtl="0" eaLnBrk="1" fontAlgn="base" hangingPunct="1">
              <a:spcBef>
                <a:spcPts val="0"/>
              </a:spcBef>
              <a:spcAft>
                <a:spcPts val="600"/>
              </a:spcAft>
              <a:buClr>
                <a:srgbClr val="131946"/>
              </a:buClr>
              <a:buSzPct val="100000"/>
              <a:buFont typeface="Wingdings" pitchFamily="2" charset="2"/>
              <a:buChar char="§"/>
              <a:defRPr sz="1800" kern="1200">
                <a:solidFill>
                  <a:srgbClr val="131946"/>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smtClean="0"/>
              <a:t>Represent a document by a set of words  </a:t>
            </a:r>
            <a:br>
              <a:rPr lang="en-US" dirty="0" smtClean="0"/>
            </a:br>
            <a:endParaRPr lang="en-US" dirty="0" smtClean="0"/>
          </a:p>
          <a:p>
            <a:r>
              <a:rPr lang="en-US" dirty="0" smtClean="0"/>
              <a:t>Fraction of the total number of words that are common in two documents is a measure of similarity.</a:t>
            </a:r>
          </a:p>
          <a:p>
            <a:pPr lvl="8"/>
            <a:endParaRPr lang="en-US" dirty="0" smtClean="0"/>
          </a:p>
          <a:p>
            <a:endParaRPr lang="en-US" b="1" dirty="0" smtClean="0"/>
          </a:p>
          <a:p>
            <a:r>
              <a:rPr lang="en-US" b="1" dirty="0" smtClean="0"/>
              <a:t>Documents with similar sets of words may be about the same topic</a:t>
            </a:r>
            <a:endParaRPr lang="en-US" b="1" dirty="0"/>
          </a:p>
        </p:txBody>
      </p:sp>
    </p:spTree>
    <p:extLst>
      <p:ext uri="{BB962C8B-B14F-4D97-AF65-F5344CB8AC3E}">
        <p14:creationId xmlns:p14="http://schemas.microsoft.com/office/powerpoint/2010/main" val="15748248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emplate1-Big Data">
  <a:themeElements>
    <a:clrScheme name="Custom 1">
      <a:dk1>
        <a:sysClr val="windowText" lastClr="000000"/>
      </a:dk1>
      <a:lt1>
        <a:srgbClr val="FFFFFF"/>
      </a:lt1>
      <a:dk2>
        <a:srgbClr val="002B5F"/>
      </a:dk2>
      <a:lt2>
        <a:srgbClr val="A8ADB4"/>
      </a:lt2>
      <a:accent1>
        <a:srgbClr val="4F81BD"/>
      </a:accent1>
      <a:accent2>
        <a:srgbClr val="C00000"/>
      </a:accent2>
      <a:accent3>
        <a:srgbClr val="00B050"/>
      </a:accent3>
      <a:accent4>
        <a:srgbClr val="002B5F"/>
      </a:accent4>
      <a:accent5>
        <a:srgbClr val="93BFEB"/>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ED284411B385468AE1FE589168EEB9" ma:contentTypeVersion="0" ma:contentTypeDescription="Create a new document." ma:contentTypeScope="" ma:versionID="750989a3db2da33138f76272126443a2">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F482E77F-B163-43EB-AFE9-1F05596D8559}">
  <ds:schemaRefs>
    <ds:schemaRef ds:uri="http://schemas.microsoft.com/sharepoint/v3/contenttype/forms"/>
  </ds:schemaRefs>
</ds:datastoreItem>
</file>

<file path=customXml/itemProps2.xml><?xml version="1.0" encoding="utf-8"?>
<ds:datastoreItem xmlns:ds="http://schemas.openxmlformats.org/officeDocument/2006/customXml" ds:itemID="{801C3985-C249-4C63-BED8-87980EFCA709}">
  <ds:schemaRefs>
    <ds:schemaRef ds:uri="http://www.w3.org/XML/1998/namespace"/>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78BC969C-275C-4F89-915B-0BE0B2E275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template1-Big Data</Template>
  <TotalTime>10886</TotalTime>
  <Words>2090</Words>
  <Application>Microsoft Office PowerPoint</Application>
  <PresentationFormat>Widescreen</PresentationFormat>
  <Paragraphs>405</Paragraphs>
  <Slides>37</Slides>
  <Notes>19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37</vt:i4>
      </vt:variant>
    </vt:vector>
  </HeadingPairs>
  <TitlesOfParts>
    <vt:vector size="50" baseType="lpstr">
      <vt:lpstr>Arial</vt:lpstr>
      <vt:lpstr>Calibri</vt:lpstr>
      <vt:lpstr>Cambria Math</vt:lpstr>
      <vt:lpstr>Corbel</vt:lpstr>
      <vt:lpstr>Courier New</vt:lpstr>
      <vt:lpstr>Symbol</vt:lpstr>
      <vt:lpstr>Tahoma</vt:lpstr>
      <vt:lpstr>Times New Roman</vt:lpstr>
      <vt:lpstr>Wingdings</vt:lpstr>
      <vt:lpstr>Wingdings 2</vt:lpstr>
      <vt:lpstr>Wingdings 3</vt:lpstr>
      <vt:lpstr>template1-Big Data</vt:lpstr>
      <vt:lpstr>Module</vt:lpstr>
      <vt:lpstr>PowerPoint Presentation</vt:lpstr>
      <vt:lpstr>High Performance Computing and Big Data   Module : Clustering Mohammad Zubair Professor of Computer Science Old Dominion University </vt:lpstr>
      <vt:lpstr>The Problem of Clustering</vt:lpstr>
      <vt:lpstr>PowerPoint Presentation</vt:lpstr>
      <vt:lpstr>The Problem of Clustering</vt:lpstr>
      <vt:lpstr>Distance Measure</vt:lpstr>
      <vt:lpstr>PowerPoint Presentation</vt:lpstr>
      <vt:lpstr>Distance Measure</vt:lpstr>
      <vt:lpstr>PowerPoint Presentation</vt:lpstr>
      <vt:lpstr>Overview: Methods of Clustering</vt:lpstr>
      <vt:lpstr>Representing Clusters – Euclidean Space</vt:lpstr>
      <vt:lpstr>k–means Algorithm(s)</vt:lpstr>
      <vt:lpstr>Populating Clusters</vt:lpstr>
      <vt:lpstr>Example: Assigning Clusters</vt:lpstr>
      <vt:lpstr>Example: Assigning Clusters</vt:lpstr>
      <vt:lpstr>Example: Assigning Clusters</vt:lpstr>
      <vt:lpstr>Getting the k right</vt:lpstr>
      <vt:lpstr>Complexity of  k-means  algorithm</vt:lpstr>
      <vt:lpstr>PowerPoint Presentation</vt:lpstr>
      <vt:lpstr>BFR Algorithm</vt:lpstr>
      <vt:lpstr>BFR Algorithm</vt:lpstr>
      <vt:lpstr>BFR Algorithm</vt:lpstr>
      <vt:lpstr>BFR Algorithm Overview</vt:lpstr>
      <vt:lpstr>BFR Algorithm</vt:lpstr>
      <vt:lpstr>Three Classes of Points</vt:lpstr>
      <vt:lpstr>BFR: “Galaxies” Picture</vt:lpstr>
      <vt:lpstr>Summarizing Sets of Points</vt:lpstr>
      <vt:lpstr>Summarizing Points: Comments</vt:lpstr>
      <vt:lpstr>Processing a Chunk</vt:lpstr>
      <vt:lpstr>Processing a Chunk</vt:lpstr>
      <vt:lpstr>Processing a Chunk</vt:lpstr>
      <vt:lpstr>A Few Details…</vt:lpstr>
      <vt:lpstr>How Close is Close Enough?</vt:lpstr>
      <vt:lpstr>Mahalanobis Distance</vt:lpstr>
      <vt:lpstr>Mahalanobis Distance</vt:lpstr>
      <vt:lpstr>Should 2 CS clusters be combined?</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Introduction, Issues, Techniques, and Applications.</dc:title>
  <dc:creator>Jacky</dc:creator>
  <cp:lastModifiedBy>anup puppala</cp:lastModifiedBy>
  <cp:revision>171</cp:revision>
  <cp:lastPrinted>2015-04-24T14:43:15Z</cp:lastPrinted>
  <dcterms:created xsi:type="dcterms:W3CDTF">2015-02-03T21:22:39Z</dcterms:created>
  <dcterms:modified xsi:type="dcterms:W3CDTF">2015-12-01T04:43:27Z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0x01010004ED284411B385468AE1FE589168EEB9</vt:lpwstr>
  </property>
</Properties>
</file>