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3" r:id="rId3"/>
    <p:sldId id="305" r:id="rId4"/>
    <p:sldId id="293" r:id="rId5"/>
    <p:sldId id="312" r:id="rId6"/>
    <p:sldId id="313" r:id="rId7"/>
    <p:sldId id="314" r:id="rId8"/>
    <p:sldId id="315" r:id="rId9"/>
    <p:sldId id="310" r:id="rId10"/>
    <p:sldId id="283" r:id="rId11"/>
    <p:sldId id="296" r:id="rId12"/>
    <p:sldId id="281" r:id="rId13"/>
    <p:sldId id="284" r:id="rId14"/>
    <p:sldId id="285" r:id="rId15"/>
    <p:sldId id="286" r:id="rId16"/>
    <p:sldId id="287" r:id="rId17"/>
    <p:sldId id="290" r:id="rId18"/>
    <p:sldId id="291" r:id="rId19"/>
    <p:sldId id="292" r:id="rId20"/>
    <p:sldId id="299" r:id="rId21"/>
    <p:sldId id="300" r:id="rId22"/>
    <p:sldId id="301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13/06/2017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13/06/2017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13/06/2017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13/06/2017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60432" y="1226634"/>
            <a:ext cx="5575610" cy="1604132"/>
          </a:xfrm>
        </p:spPr>
        <p:txBody>
          <a:bodyPr/>
          <a:lstStyle/>
          <a:p>
            <a:r>
              <a:rPr lang="es-MX" sz="6600" dirty="0"/>
              <a:t>Tipos de datos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5966" y="5085408"/>
            <a:ext cx="4684542" cy="1420837"/>
          </a:xfrm>
        </p:spPr>
        <p:txBody>
          <a:bodyPr>
            <a:normAutofit/>
          </a:bodyPr>
          <a:lstStyle/>
          <a:p>
            <a:r>
              <a:rPr lang="es-MX" sz="3200" dirty="0"/>
              <a:t>PROTECO – 2017-2</a:t>
            </a:r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/>
              <a:t>C++ Básico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1069C1-D579-4332-B86B-1DA4277EB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094" y="4864770"/>
            <a:ext cx="1028095" cy="10280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93580" y="724829"/>
            <a:ext cx="4310805" cy="448108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Tipos de datos en C++</a:t>
            </a:r>
            <a:br>
              <a:rPr lang="es-MX" b="1" dirty="0"/>
            </a:b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29" y="1582056"/>
            <a:ext cx="7252956" cy="4513943"/>
          </a:xfrm>
        </p:spPr>
      </p:pic>
    </p:spTree>
    <p:extLst>
      <p:ext uri="{BB962C8B-B14F-4D97-AF65-F5344CB8AC3E}">
        <p14:creationId xmlns:p14="http://schemas.microsoft.com/office/powerpoint/2010/main" val="129920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9D231-C002-43F8-8591-8DDC9BFB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731" y="217714"/>
            <a:ext cx="4299653" cy="921770"/>
          </a:xfrm>
        </p:spPr>
        <p:txBody>
          <a:bodyPr>
            <a:normAutofit fontScale="90000"/>
          </a:bodyPr>
          <a:lstStyle/>
          <a:p>
            <a:r>
              <a:rPr lang="es-MX" dirty="0">
                <a:solidFill>
                  <a:srgbClr val="92D050"/>
                </a:solidFill>
                <a:latin typeface="Bauhaus 93" panose="04030905020B02020C02" pitchFamily="82" charset="0"/>
              </a:rPr>
              <a:t>Conversión de Tipos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ECC7AE-6B61-436D-9F94-356A9DAE8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800" b="1" dirty="0" err="1">
                <a:latin typeface="Bauhaus 93" panose="04030905020B02020C02" pitchFamily="82" charset="0"/>
              </a:rPr>
              <a:t>static_cast</a:t>
            </a:r>
            <a:r>
              <a:rPr lang="es-MX" sz="2800" b="1" dirty="0">
                <a:latin typeface="Bauhaus 93" panose="04030905020B02020C02" pitchFamily="82" charset="0"/>
              </a:rPr>
              <a:t> &lt;tipo&gt;(expresión)</a:t>
            </a:r>
            <a:endParaRPr lang="es-MX" sz="2800" dirty="0">
              <a:latin typeface="Bauhaus 93" panose="04030905020B02020C02" pitchFamily="82" charset="0"/>
            </a:endParaRPr>
          </a:p>
          <a:p>
            <a:r>
              <a:rPr lang="es-MX" sz="2800" dirty="0">
                <a:latin typeface="Bauhaus 93" panose="04030905020B02020C02" pitchFamily="82" charset="0"/>
              </a:rPr>
              <a:t>Convierte el tipo de la expresión al tipo indicado.</a:t>
            </a:r>
          </a:p>
          <a:p>
            <a:r>
              <a:rPr lang="es-MX" sz="2800" dirty="0">
                <a:latin typeface="Bauhaus 93" panose="04030905020B02020C02" pitchFamily="82" charset="0"/>
              </a:rPr>
              <a:t>Se utiliza para realizar conversiones entre tipos relacionados, por ejemplo entre un </a:t>
            </a:r>
            <a:r>
              <a:rPr lang="es-MX" sz="2800" dirty="0" err="1">
                <a:latin typeface="Bauhaus 93" panose="04030905020B02020C02" pitchFamily="82" charset="0"/>
              </a:rPr>
              <a:t>float</a:t>
            </a:r>
            <a:r>
              <a:rPr lang="es-MX" sz="2800" dirty="0">
                <a:latin typeface="Bauhaus 93" panose="04030905020B02020C02" pitchFamily="82" charset="0"/>
              </a:rPr>
              <a:t> y un int.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083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60432" y="1226634"/>
            <a:ext cx="5575610" cy="1604132"/>
          </a:xfrm>
        </p:spPr>
        <p:txBody>
          <a:bodyPr/>
          <a:lstStyle/>
          <a:p>
            <a:r>
              <a:rPr lang="es-MX" sz="6600" dirty="0"/>
              <a:t>Operadores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5966" y="5085408"/>
            <a:ext cx="4684542" cy="1420837"/>
          </a:xfrm>
        </p:spPr>
        <p:txBody>
          <a:bodyPr>
            <a:normAutofit/>
          </a:bodyPr>
          <a:lstStyle/>
          <a:p>
            <a:r>
              <a:rPr lang="es-MX" sz="3200" dirty="0"/>
              <a:t>PROTECO – 2017-2</a:t>
            </a:r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/>
              <a:t>C++ Básico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1069C1-D579-4332-B86B-1DA4277EB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094" y="4864770"/>
            <a:ext cx="1028095" cy="102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1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399" y="435429"/>
            <a:ext cx="3120572" cy="689541"/>
          </a:xfrm>
        </p:spPr>
        <p:txBody>
          <a:bodyPr>
            <a:normAutofit/>
          </a:bodyPr>
          <a:lstStyle/>
          <a:p>
            <a:pPr algn="r"/>
            <a:r>
              <a:rPr lang="es-MX" sz="4000" b="1" dirty="0">
                <a:solidFill>
                  <a:srgbClr val="92D050"/>
                </a:solidFill>
                <a:latin typeface="Bauhaus 93" panose="04030905020B02020C02" pitchFamily="82" charset="0"/>
              </a:rPr>
              <a:t>Operadores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29" t="34703" r="55721" b="28334"/>
          <a:stretch/>
        </p:blipFill>
        <p:spPr>
          <a:xfrm>
            <a:off x="1450428" y="1597571"/>
            <a:ext cx="7104993" cy="446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9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306" t="38073" r="7752" b="25632"/>
          <a:stretch/>
        </p:blipFill>
        <p:spPr>
          <a:xfrm>
            <a:off x="1313794" y="1587062"/>
            <a:ext cx="7315200" cy="446377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BD73C2A-0115-47A5-BC1B-C54ED768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42" y="435429"/>
            <a:ext cx="3120572" cy="689541"/>
          </a:xfrm>
        </p:spPr>
        <p:txBody>
          <a:bodyPr>
            <a:normAutofit/>
          </a:bodyPr>
          <a:lstStyle/>
          <a:p>
            <a:pPr algn="r"/>
            <a:r>
              <a:rPr lang="es-MX" sz="4000" b="1" dirty="0">
                <a:solidFill>
                  <a:srgbClr val="92D050"/>
                </a:solidFill>
                <a:latin typeface="Bauhaus 93" panose="04030905020B02020C02" pitchFamily="82" charset="0"/>
              </a:rPr>
              <a:t>Operadores</a:t>
            </a:r>
          </a:p>
        </p:txBody>
      </p:sp>
    </p:spTree>
    <p:extLst>
      <p:ext uri="{BB962C8B-B14F-4D97-AF65-F5344CB8AC3E}">
        <p14:creationId xmlns:p14="http://schemas.microsoft.com/office/powerpoint/2010/main" val="522179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385" t="39031" r="55722" b="26679"/>
          <a:stretch/>
        </p:blipFill>
        <p:spPr>
          <a:xfrm>
            <a:off x="1417806" y="1654628"/>
            <a:ext cx="7286579" cy="4309923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1258D13B-D47C-4A34-976A-EF634AB9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435429"/>
            <a:ext cx="6647545" cy="696685"/>
          </a:xfrm>
        </p:spPr>
        <p:txBody>
          <a:bodyPr>
            <a:normAutofit/>
          </a:bodyPr>
          <a:lstStyle/>
          <a:p>
            <a:pPr algn="r"/>
            <a:r>
              <a:rPr lang="es-MX" sz="4000" b="1" dirty="0">
                <a:solidFill>
                  <a:srgbClr val="92D050"/>
                </a:solidFill>
                <a:latin typeface="Bauhaus 93" panose="04030905020B02020C02" pitchFamily="82" charset="0"/>
              </a:rPr>
              <a:t>Procedencia de Operadores</a:t>
            </a:r>
          </a:p>
        </p:txBody>
      </p:sp>
    </p:spTree>
    <p:extLst>
      <p:ext uri="{BB962C8B-B14F-4D97-AF65-F5344CB8AC3E}">
        <p14:creationId xmlns:p14="http://schemas.microsoft.com/office/powerpoint/2010/main" val="84951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724" t="25191" r="7634" b="40470"/>
          <a:stretch/>
        </p:blipFill>
        <p:spPr>
          <a:xfrm>
            <a:off x="1460937" y="1538514"/>
            <a:ext cx="6870263" cy="4346301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0070C6C2-C2EA-4298-8FFA-F55C1947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435429"/>
            <a:ext cx="6894288" cy="696685"/>
          </a:xfrm>
        </p:spPr>
        <p:txBody>
          <a:bodyPr>
            <a:normAutofit/>
          </a:bodyPr>
          <a:lstStyle/>
          <a:p>
            <a:pPr algn="r"/>
            <a:r>
              <a:rPr lang="es-MX" sz="4000" b="1" dirty="0">
                <a:solidFill>
                  <a:srgbClr val="92D050"/>
                </a:solidFill>
                <a:latin typeface="Bauhaus 93" panose="04030905020B02020C02" pitchFamily="82" charset="0"/>
              </a:rPr>
              <a:t>Asociatividad de Operadores</a:t>
            </a:r>
          </a:p>
        </p:txBody>
      </p:sp>
    </p:spTree>
    <p:extLst>
      <p:ext uri="{BB962C8B-B14F-4D97-AF65-F5344CB8AC3E}">
        <p14:creationId xmlns:p14="http://schemas.microsoft.com/office/powerpoint/2010/main" val="227359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29" t="37830" r="55566" b="30541"/>
          <a:stretch/>
        </p:blipFill>
        <p:spPr>
          <a:xfrm>
            <a:off x="1378858" y="1712686"/>
            <a:ext cx="7271656" cy="4194628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C094CB3-F0B9-497F-8D01-8DA11974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435429"/>
            <a:ext cx="6720116" cy="696685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92D050"/>
                </a:solidFill>
                <a:latin typeface="Bauhaus 93" panose="04030905020B02020C02" pitchFamily="82" charset="0"/>
              </a:rPr>
              <a:t>Operadores de Asignación</a:t>
            </a:r>
          </a:p>
        </p:txBody>
      </p:sp>
    </p:spTree>
    <p:extLst>
      <p:ext uri="{BB962C8B-B14F-4D97-AF65-F5344CB8AC3E}">
        <p14:creationId xmlns:p14="http://schemas.microsoft.com/office/powerpoint/2010/main" val="2283982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539" t="40382" r="55412" b="39981"/>
          <a:stretch/>
        </p:blipFill>
        <p:spPr>
          <a:xfrm>
            <a:off x="1292773" y="2104571"/>
            <a:ext cx="7343228" cy="2685143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7F4E5692-CD9E-4ACF-BACF-56CD7EC2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435429"/>
            <a:ext cx="6720116" cy="696685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92D050"/>
                </a:solidFill>
                <a:latin typeface="Bauhaus 93" panose="04030905020B02020C02" pitchFamily="82" charset="0"/>
              </a:rPr>
              <a:t>Operadores de Aritméticos</a:t>
            </a:r>
          </a:p>
        </p:txBody>
      </p:sp>
    </p:spTree>
    <p:extLst>
      <p:ext uri="{BB962C8B-B14F-4D97-AF65-F5344CB8AC3E}">
        <p14:creationId xmlns:p14="http://schemas.microsoft.com/office/powerpoint/2010/main" val="911564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074" t="37250" r="55721" b="29989"/>
          <a:stretch/>
        </p:blipFill>
        <p:spPr>
          <a:xfrm>
            <a:off x="1386418" y="1611086"/>
            <a:ext cx="7042231" cy="4412343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21998940-826E-4B26-A62D-9064BF48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31" y="406401"/>
            <a:ext cx="7625007" cy="682170"/>
          </a:xfrm>
        </p:spPr>
        <p:txBody>
          <a:bodyPr>
            <a:normAutofit fontScale="90000"/>
          </a:bodyPr>
          <a:lstStyle/>
          <a:p>
            <a:r>
              <a:rPr lang="es-MX" sz="4000" b="1" dirty="0">
                <a:solidFill>
                  <a:srgbClr val="92D050"/>
                </a:solidFill>
                <a:latin typeface="Bauhaus 93" panose="04030905020B02020C02" pitchFamily="82" charset="0"/>
              </a:rPr>
              <a:t>Post y Pre incremento/decremento</a:t>
            </a:r>
          </a:p>
        </p:txBody>
      </p:sp>
    </p:spTree>
    <p:extLst>
      <p:ext uri="{BB962C8B-B14F-4D97-AF65-F5344CB8AC3E}">
        <p14:creationId xmlns:p14="http://schemas.microsoft.com/office/powerpoint/2010/main" val="198210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6E3FE8-0DAD-4096-BA85-4A7C52FEE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028" y="1509487"/>
            <a:ext cx="6952343" cy="4722502"/>
          </a:xfrm>
        </p:spPr>
        <p:txBody>
          <a:bodyPr/>
          <a:lstStyle/>
          <a:p>
            <a:r>
              <a:rPr lang="es-MX" sz="3200" dirty="0">
                <a:latin typeface="Bauhaus 93" panose="04030905020B02020C02" pitchFamily="82" charset="0"/>
              </a:rPr>
              <a:t>En un lenguaje de programación el concepto de tipo de datos se refiere al conjunto de valores que puede tomar una variable.</a:t>
            </a:r>
          </a:p>
          <a:p>
            <a:endParaRPr lang="es-MX" sz="3200" dirty="0">
              <a:latin typeface="Bauhaus 93" panose="04030905020B02020C02" pitchFamily="82" charset="0"/>
            </a:endParaRPr>
          </a:p>
          <a:p>
            <a:r>
              <a:rPr lang="es-MX" sz="3200" dirty="0">
                <a:latin typeface="Bauhaus 93" panose="04030905020B02020C02" pitchFamily="82" charset="0"/>
              </a:rPr>
              <a:t>booleanos = {verdadero, falso}</a:t>
            </a:r>
          </a:p>
          <a:p>
            <a:r>
              <a:rPr lang="es-MX" sz="3200" dirty="0">
                <a:latin typeface="Bauhaus 93" panose="04030905020B02020C02" pitchFamily="82" charset="0"/>
              </a:rPr>
              <a:t>enteros = {… -2, -1, 0, +1, +2, …}</a:t>
            </a:r>
          </a:p>
          <a:p>
            <a:r>
              <a:rPr lang="es-MX" sz="3200" dirty="0">
                <a:latin typeface="Bauhaus 93" panose="04030905020B02020C02" pitchFamily="82" charset="0"/>
              </a:rPr>
              <a:t>reales = {… -1.0, , 0.0, , +1.0, …}</a:t>
            </a:r>
          </a:p>
          <a:p>
            <a:r>
              <a:rPr lang="es-MX" sz="3200" dirty="0">
                <a:latin typeface="Bauhaus 93" panose="04030905020B02020C02" pitchFamily="82" charset="0"/>
              </a:rPr>
              <a:t>caracteres = {… 'a', 'b', …, 'Z', …}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BA6496B-BC0E-4962-9696-33229BFD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29" y="566057"/>
            <a:ext cx="4485800" cy="725714"/>
          </a:xfrm>
        </p:spPr>
        <p:txBody>
          <a:bodyPr>
            <a:normAutofit/>
          </a:bodyPr>
          <a:lstStyle/>
          <a:p>
            <a:pPr algn="ctr"/>
            <a:r>
              <a:rPr lang="es-MX" sz="4400" dirty="0">
                <a:latin typeface="Bauhaus 93" panose="04030905020B02020C02" pitchFamily="82" charset="0"/>
              </a:rPr>
              <a:t>Tipos de datos</a:t>
            </a:r>
            <a:endParaRPr lang="es-MX" sz="40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083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9A4433-ED25-4ED2-9AFC-A695496AE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0CA1A2-ABAF-477C-8155-9867E9FA3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04" b="1"/>
          <a:stretch/>
        </p:blipFill>
        <p:spPr>
          <a:xfrm>
            <a:off x="1412195" y="1786596"/>
            <a:ext cx="7277012" cy="4180363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F72E9D0-B04D-422F-89E5-23D4D4B6AC01}"/>
              </a:ext>
            </a:extLst>
          </p:cNvPr>
          <p:cNvSpPr txBox="1">
            <a:spLocks/>
          </p:cNvSpPr>
          <p:nvPr/>
        </p:nvSpPr>
        <p:spPr>
          <a:xfrm>
            <a:off x="914398" y="362857"/>
            <a:ext cx="5007431" cy="7692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4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MX" sz="4000" b="1" dirty="0">
                <a:solidFill>
                  <a:srgbClr val="92D050"/>
                </a:solidFill>
                <a:latin typeface="Bauhaus 93" panose="04030905020B02020C02" pitchFamily="82" charset="0"/>
              </a:rPr>
              <a:t>Operador Lógico </a:t>
            </a:r>
          </a:p>
        </p:txBody>
      </p:sp>
    </p:spTree>
    <p:extLst>
      <p:ext uri="{BB962C8B-B14F-4D97-AF65-F5344CB8AC3E}">
        <p14:creationId xmlns:p14="http://schemas.microsoft.com/office/powerpoint/2010/main" val="3140085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18A7192-6345-4553-A227-C50F2591D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7" t="22208"/>
          <a:stretch/>
        </p:blipFill>
        <p:spPr>
          <a:xfrm>
            <a:off x="1494972" y="1727200"/>
            <a:ext cx="7112000" cy="4317206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8253F3B8-E4CE-4D09-90EC-911C4EBDDD47}"/>
              </a:ext>
            </a:extLst>
          </p:cNvPr>
          <p:cNvSpPr txBox="1">
            <a:spLocks/>
          </p:cNvSpPr>
          <p:nvPr/>
        </p:nvSpPr>
        <p:spPr>
          <a:xfrm>
            <a:off x="914398" y="362857"/>
            <a:ext cx="6255659" cy="7692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4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MX" sz="4000" b="1" dirty="0">
                <a:solidFill>
                  <a:srgbClr val="92D050"/>
                </a:solidFill>
                <a:latin typeface="Bauhaus 93" panose="04030905020B02020C02" pitchFamily="82" charset="0"/>
              </a:rPr>
              <a:t>Operadores Relacionales</a:t>
            </a:r>
          </a:p>
        </p:txBody>
      </p:sp>
    </p:spTree>
    <p:extLst>
      <p:ext uri="{BB962C8B-B14F-4D97-AF65-F5344CB8AC3E}">
        <p14:creationId xmlns:p14="http://schemas.microsoft.com/office/powerpoint/2010/main" val="1202393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33BB3-D4C0-4A62-A44B-96EC4C7B1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1868C48-9EF6-47E8-93CE-CDFC05DAC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06" r="3568"/>
          <a:stretch/>
        </p:blipFill>
        <p:spPr>
          <a:xfrm>
            <a:off x="1382829" y="1654629"/>
            <a:ext cx="7055014" cy="4281713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77AC60D8-D3AC-43AC-AA18-D60F2AB22C36}"/>
              </a:ext>
            </a:extLst>
          </p:cNvPr>
          <p:cNvSpPr txBox="1">
            <a:spLocks/>
          </p:cNvSpPr>
          <p:nvPr/>
        </p:nvSpPr>
        <p:spPr>
          <a:xfrm>
            <a:off x="914398" y="362857"/>
            <a:ext cx="6270173" cy="7692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4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MX" sz="4000" b="1" dirty="0">
                <a:solidFill>
                  <a:srgbClr val="92D050"/>
                </a:solidFill>
                <a:latin typeface="Bauhaus 93" panose="04030905020B02020C02" pitchFamily="82" charset="0"/>
              </a:rPr>
              <a:t>Operador Condicional</a:t>
            </a:r>
          </a:p>
        </p:txBody>
      </p:sp>
    </p:spTree>
    <p:extLst>
      <p:ext uri="{BB962C8B-B14F-4D97-AF65-F5344CB8AC3E}">
        <p14:creationId xmlns:p14="http://schemas.microsoft.com/office/powerpoint/2010/main" val="175924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230372-E35E-458E-8961-8C3A8FB43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377" y="1757568"/>
            <a:ext cx="6773593" cy="4445391"/>
          </a:xfrm>
        </p:spPr>
        <p:txBody>
          <a:bodyPr/>
          <a:lstStyle/>
          <a:p>
            <a:pPr algn="just"/>
            <a:r>
              <a:rPr lang="es-MX" sz="3200" dirty="0">
                <a:latin typeface="Bauhaus 93" panose="04030905020B02020C02" pitchFamily="82" charset="0"/>
              </a:rPr>
              <a:t>El empleo de tipos de datos nos sirve para que el computador almacene los datos de la forma más adecuada y para poder verificar las operaciones que hacemos con ellos.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B4CB03A-D978-4757-BCA2-57187CB89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29" y="566057"/>
            <a:ext cx="4485800" cy="725714"/>
          </a:xfrm>
        </p:spPr>
        <p:txBody>
          <a:bodyPr>
            <a:normAutofit/>
          </a:bodyPr>
          <a:lstStyle/>
          <a:p>
            <a:pPr algn="ctr"/>
            <a:r>
              <a:rPr lang="es-MX" sz="4400" dirty="0">
                <a:latin typeface="Bauhaus 93" panose="04030905020B02020C02" pitchFamily="82" charset="0"/>
              </a:rPr>
              <a:t>Tipos de datos</a:t>
            </a:r>
            <a:endParaRPr lang="es-MX" sz="4000" dirty="0">
              <a:latin typeface="Bauhaus 93" panose="04030905020B02020C02" pitchFamily="82" charset="0"/>
            </a:endParaRPr>
          </a:p>
        </p:txBody>
      </p:sp>
      <p:pic>
        <p:nvPicPr>
          <p:cNvPr id="1026" name="Picture 2" descr="Resultado de imagen para c++">
            <a:extLst>
              <a:ext uri="{FF2B5EF4-FFF2-40B4-BE49-F238E27FC236}">
                <a16:creationId xmlns:a16="http://schemas.microsoft.com/office/drawing/2014/main" id="{3852ECC9-A52E-4B27-AFA6-43E42EAB4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368" y="4165600"/>
            <a:ext cx="2299607" cy="223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45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3ACB5F-BFDA-4B88-B91B-BA976B4C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0" y="1480457"/>
            <a:ext cx="6773593" cy="4751531"/>
          </a:xfrm>
        </p:spPr>
        <p:txBody>
          <a:bodyPr/>
          <a:lstStyle/>
          <a:p>
            <a:pPr algn="just"/>
            <a:r>
              <a:rPr lang="es-MX" sz="3200" dirty="0">
                <a:latin typeface="Bauhaus 93" panose="04030905020B02020C02" pitchFamily="82" charset="0"/>
              </a:rPr>
              <a:t>Es un subconjunto finito de los números enteros. Pueden ser positivos o negativos. </a:t>
            </a:r>
          </a:p>
          <a:p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6779228-8E70-4B61-B820-D5A9F05B459E}"/>
              </a:ext>
            </a:extLst>
          </p:cNvPr>
          <p:cNvSpPr txBox="1">
            <a:spLocks/>
          </p:cNvSpPr>
          <p:nvPr/>
        </p:nvSpPr>
        <p:spPr>
          <a:xfrm>
            <a:off x="4397829" y="319314"/>
            <a:ext cx="4470400" cy="97245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4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MX" sz="4400" dirty="0">
                <a:latin typeface="Bauhaus 93" panose="04030905020B02020C02" pitchFamily="82" charset="0"/>
              </a:rPr>
              <a:t>Tipos de datos enteros</a:t>
            </a:r>
            <a:endParaRPr lang="es-MX" sz="4000" dirty="0">
              <a:latin typeface="Bauhaus 93" panose="04030905020B02020C02" pitchFamily="82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258BD51-78BE-4FDA-87B3-C406AFA9B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3018971"/>
            <a:ext cx="6921024" cy="321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8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3ACB5F-BFDA-4B88-B91B-BA976B4C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1291771"/>
            <a:ext cx="7053942" cy="4940218"/>
          </a:xfrm>
        </p:spPr>
        <p:txBody>
          <a:bodyPr/>
          <a:lstStyle/>
          <a:p>
            <a:pPr algn="just"/>
            <a:r>
              <a:rPr lang="es-MX" sz="2800" dirty="0">
                <a:latin typeface="Bauhaus 93" panose="04030905020B02020C02" pitchFamily="82" charset="0"/>
              </a:rPr>
              <a:t>Calificadores </a:t>
            </a:r>
            <a:r>
              <a:rPr lang="es-MX" sz="2800" dirty="0" err="1">
                <a:latin typeface="Bauhaus 93" panose="04030905020B02020C02" pitchFamily="82" charset="0"/>
              </a:rPr>
              <a:t>signed</a:t>
            </a:r>
            <a:r>
              <a:rPr lang="es-MX" sz="2800" dirty="0">
                <a:latin typeface="Bauhaus 93" panose="04030905020B02020C02" pitchFamily="82" charset="0"/>
              </a:rPr>
              <a:t> y </a:t>
            </a:r>
            <a:r>
              <a:rPr lang="es-MX" sz="2800" dirty="0" err="1">
                <a:latin typeface="Bauhaus 93" panose="04030905020B02020C02" pitchFamily="82" charset="0"/>
              </a:rPr>
              <a:t>unsigned</a:t>
            </a:r>
            <a:r>
              <a:rPr lang="es-MX" sz="2800" dirty="0">
                <a:latin typeface="Bauhaus 93" panose="04030905020B02020C02" pitchFamily="82" charset="0"/>
              </a:rPr>
              <a:t>.</a:t>
            </a:r>
          </a:p>
          <a:p>
            <a:pPr algn="just"/>
            <a:r>
              <a:rPr lang="es-MX" sz="2800" dirty="0">
                <a:latin typeface="Bauhaus 93" panose="04030905020B02020C02" pitchFamily="82" charset="0"/>
              </a:rPr>
              <a:t>Estos calificadores indican si el número tiene signo o no.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6779228-8E70-4B61-B820-D5A9F05B459E}"/>
              </a:ext>
            </a:extLst>
          </p:cNvPr>
          <p:cNvSpPr txBox="1">
            <a:spLocks/>
          </p:cNvSpPr>
          <p:nvPr/>
        </p:nvSpPr>
        <p:spPr>
          <a:xfrm>
            <a:off x="4397829" y="319314"/>
            <a:ext cx="4470400" cy="97245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4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MX" sz="4400" dirty="0">
                <a:latin typeface="Bauhaus 93" panose="04030905020B02020C02" pitchFamily="82" charset="0"/>
              </a:rPr>
              <a:t>Tipos de datos enteros</a:t>
            </a:r>
            <a:endParaRPr lang="es-MX" sz="4000" dirty="0">
              <a:latin typeface="Bauhaus 93" panose="04030905020B02020C02" pitchFamily="8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26EE5DE-7A3B-4495-AC09-816C43F08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29" y="2685143"/>
            <a:ext cx="7024914" cy="3846286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C680469-ABC1-4B64-9A22-F9F01B033B31}"/>
              </a:ext>
            </a:extLst>
          </p:cNvPr>
          <p:cNvSpPr/>
          <p:nvPr/>
        </p:nvSpPr>
        <p:spPr>
          <a:xfrm>
            <a:off x="1553029" y="1291771"/>
            <a:ext cx="7184571" cy="44012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4000" dirty="0" err="1"/>
              <a:t>unsigned</a:t>
            </a:r>
            <a:r>
              <a:rPr lang="es-MX" sz="4000" dirty="0"/>
              <a:t> int x;             </a:t>
            </a:r>
          </a:p>
          <a:p>
            <a:r>
              <a:rPr lang="es-MX" sz="4000" dirty="0"/>
              <a:t>//equivale a:        </a:t>
            </a:r>
          </a:p>
          <a:p>
            <a:r>
              <a:rPr lang="es-MX" sz="4000" dirty="0" err="1"/>
              <a:t>unsigned</a:t>
            </a:r>
            <a:r>
              <a:rPr lang="es-MX" sz="4000" dirty="0"/>
              <a:t> x;</a:t>
            </a:r>
          </a:p>
          <a:p>
            <a:r>
              <a:rPr lang="es-MX" sz="4000" dirty="0"/>
              <a:t> </a:t>
            </a:r>
          </a:p>
          <a:p>
            <a:r>
              <a:rPr lang="es-MX" sz="4000" dirty="0" err="1"/>
              <a:t>signed</a:t>
            </a:r>
            <a:r>
              <a:rPr lang="es-MX" sz="4000" dirty="0"/>
              <a:t> int a;</a:t>
            </a:r>
          </a:p>
          <a:p>
            <a:r>
              <a:rPr lang="es-MX" sz="4000" dirty="0"/>
              <a:t>//equivale a:</a:t>
            </a:r>
          </a:p>
          <a:p>
            <a:r>
              <a:rPr lang="es-MX" sz="4000" dirty="0"/>
              <a:t>int a;</a:t>
            </a:r>
          </a:p>
        </p:txBody>
      </p:sp>
    </p:spTree>
    <p:extLst>
      <p:ext uri="{BB962C8B-B14F-4D97-AF65-F5344CB8AC3E}">
        <p14:creationId xmlns:p14="http://schemas.microsoft.com/office/powerpoint/2010/main" val="220713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3ACB5F-BFDA-4B88-B91B-BA976B4C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1436915"/>
            <a:ext cx="7053942" cy="4795074"/>
          </a:xfrm>
        </p:spPr>
        <p:txBody>
          <a:bodyPr/>
          <a:lstStyle/>
          <a:p>
            <a:pPr algn="just"/>
            <a:r>
              <a:rPr lang="es-MX" sz="2800" dirty="0">
                <a:latin typeface="Bauhaus 93" panose="04030905020B02020C02" pitchFamily="82" charset="0"/>
              </a:rPr>
              <a:t>El tipo de dato numérico real es un subconjunto finito de los números reales. Pueden ser positivos o negativos.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6779228-8E70-4B61-B820-D5A9F05B459E}"/>
              </a:ext>
            </a:extLst>
          </p:cNvPr>
          <p:cNvSpPr txBox="1">
            <a:spLocks/>
          </p:cNvSpPr>
          <p:nvPr/>
        </p:nvSpPr>
        <p:spPr>
          <a:xfrm>
            <a:off x="4397829" y="319314"/>
            <a:ext cx="4470400" cy="97245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4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MX" sz="4400" dirty="0">
                <a:latin typeface="Bauhaus 93" panose="04030905020B02020C02" pitchFamily="82" charset="0"/>
              </a:rPr>
              <a:t>Tipos de datos numéricos reales </a:t>
            </a:r>
            <a:endParaRPr lang="es-MX" sz="4000" dirty="0">
              <a:latin typeface="Bauhaus 93" panose="04030905020B02020C02" pitchFamily="8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04E96A-AB43-4872-B0D4-E4528954D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2786743"/>
            <a:ext cx="7053942" cy="317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1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3ACB5F-BFDA-4B88-B91B-BA976B4C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1436915"/>
            <a:ext cx="7053942" cy="4795074"/>
          </a:xfrm>
        </p:spPr>
        <p:txBody>
          <a:bodyPr/>
          <a:lstStyle/>
          <a:p>
            <a:r>
              <a:rPr lang="es-MX" sz="3200" dirty="0">
                <a:latin typeface="Bauhaus 93" panose="04030905020B02020C02" pitchFamily="82" charset="0"/>
              </a:rPr>
              <a:t>Los datos de este tipo sólo pueden contener dos valores: true ó false (verdadero ó falso).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6779228-8E70-4B61-B820-D5A9F05B459E}"/>
              </a:ext>
            </a:extLst>
          </p:cNvPr>
          <p:cNvSpPr txBox="1">
            <a:spLocks/>
          </p:cNvSpPr>
          <p:nvPr/>
        </p:nvSpPr>
        <p:spPr>
          <a:xfrm>
            <a:off x="4397829" y="319314"/>
            <a:ext cx="4470400" cy="9724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4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MX" sz="4400" dirty="0">
                <a:latin typeface="Bauhaus 93" panose="04030905020B02020C02" pitchFamily="82" charset="0"/>
              </a:rPr>
              <a:t>Tipo lógico </a:t>
            </a:r>
            <a:endParaRPr lang="es-MX" sz="4000" dirty="0">
              <a:latin typeface="Bauhaus 93" panose="04030905020B02020C02" pitchFamily="8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824F306-3377-4C88-B8B3-416FE4A66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3132776"/>
            <a:ext cx="7053942" cy="140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44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3ACB5F-BFDA-4B88-B91B-BA976B4C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1436915"/>
            <a:ext cx="7053942" cy="4795074"/>
          </a:xfrm>
        </p:spPr>
        <p:txBody>
          <a:bodyPr/>
          <a:lstStyle/>
          <a:p>
            <a:r>
              <a:rPr lang="es-MX" sz="3200" dirty="0">
                <a:latin typeface="Bauhaus 93" panose="04030905020B02020C02" pitchFamily="82" charset="0"/>
              </a:rPr>
              <a:t>Este tipo se utiliza para representar caracteres UNICODE. Utiliza 2 bytes a diferencia del tipo </a:t>
            </a:r>
            <a:r>
              <a:rPr lang="es-MX" sz="3200" dirty="0" err="1">
                <a:latin typeface="Bauhaus 93" panose="04030905020B02020C02" pitchFamily="82" charset="0"/>
              </a:rPr>
              <a:t>char</a:t>
            </a:r>
            <a:r>
              <a:rPr lang="es-MX" sz="3200" dirty="0">
                <a:latin typeface="Bauhaus 93" panose="04030905020B02020C02" pitchFamily="82" charset="0"/>
              </a:rPr>
              <a:t> que solo utiliza 1.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6779228-8E70-4B61-B820-D5A9F05B459E}"/>
              </a:ext>
            </a:extLst>
          </p:cNvPr>
          <p:cNvSpPr txBox="1">
            <a:spLocks/>
          </p:cNvSpPr>
          <p:nvPr/>
        </p:nvSpPr>
        <p:spPr>
          <a:xfrm>
            <a:off x="4397829" y="319314"/>
            <a:ext cx="3657600" cy="97245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4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MX" sz="4400" dirty="0">
                <a:latin typeface="Bauhaus 93" panose="04030905020B02020C02" pitchFamily="82" charset="0"/>
              </a:rPr>
              <a:t>Tipo carácter extendido</a:t>
            </a:r>
            <a:endParaRPr lang="es-MX" sz="4000" dirty="0">
              <a:latin typeface="Bauhaus 93" panose="04030905020B02020C02" pitchFamily="8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578281-7BCC-4BD8-BCCB-C3C5225D7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103" y="3429680"/>
            <a:ext cx="6932840" cy="133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7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1230B-D8F0-4742-AA86-5340E589C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2800" dirty="0">
                <a:latin typeface="Bauhaus 93" panose="04030905020B02020C02" pitchFamily="82" charset="0"/>
              </a:rPr>
              <a:t>Un tipo especial del C++ es el denominado void (vacío). </a:t>
            </a:r>
          </a:p>
          <a:p>
            <a:pPr algn="just"/>
            <a:r>
              <a:rPr lang="es-MX" sz="2800" dirty="0">
                <a:latin typeface="Bauhaus 93" panose="04030905020B02020C02" pitchFamily="82" charset="0"/>
              </a:rPr>
              <a:t>Se emplea para especificar que una función no devuelve nada o como base para punteros a objetos de tipo desconocido.</a:t>
            </a:r>
          </a:p>
          <a:p>
            <a:pPr algn="just"/>
            <a:endParaRPr lang="es-MX" sz="2800" dirty="0">
              <a:latin typeface="Bauhaus 93" panose="04030905020B02020C02" pitchFamily="82" charset="0"/>
            </a:endParaRPr>
          </a:p>
          <a:p>
            <a:pPr algn="just"/>
            <a:r>
              <a:rPr lang="es-MX" sz="2800" dirty="0">
                <a:solidFill>
                  <a:schemeClr val="accent4"/>
                </a:solidFill>
                <a:latin typeface="Bauhaus 93" panose="04030905020B02020C02" pitchFamily="82" charset="0"/>
              </a:rPr>
              <a:t>void</a:t>
            </a:r>
            <a:r>
              <a:rPr lang="es-MX" sz="2800" dirty="0">
                <a:latin typeface="Bauhaus 93" panose="04030905020B02020C02" pitchFamily="82" charset="0"/>
              </a:rPr>
              <a:t> </a:t>
            </a:r>
            <a:r>
              <a:rPr lang="es-MX" sz="2800" dirty="0">
                <a:solidFill>
                  <a:schemeClr val="accent1"/>
                </a:solidFill>
                <a:latin typeface="Bauhaus 93" panose="04030905020B02020C02" pitchFamily="82" charset="0"/>
              </a:rPr>
              <a:t>BorraPantalla</a:t>
            </a:r>
            <a:r>
              <a:rPr lang="es-MX" sz="2800" dirty="0">
                <a:latin typeface="Bauhaus 93" panose="04030905020B02020C02" pitchFamily="82" charset="0"/>
              </a:rPr>
              <a:t> (</a:t>
            </a:r>
            <a:r>
              <a:rPr lang="es-MX" sz="2800" dirty="0">
                <a:solidFill>
                  <a:schemeClr val="accent4"/>
                </a:solidFill>
                <a:latin typeface="Bauhaus 93" panose="04030905020B02020C02" pitchFamily="82" charset="0"/>
              </a:rPr>
              <a:t>void</a:t>
            </a:r>
            <a:r>
              <a:rPr lang="es-MX" sz="2800" dirty="0">
                <a:latin typeface="Bauhaus 93" panose="04030905020B02020C02" pitchFamily="82" charset="0"/>
              </a:rPr>
              <a:t>);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A912436-D322-4B75-8AD8-A04DC24D360E}"/>
              </a:ext>
            </a:extLst>
          </p:cNvPr>
          <p:cNvSpPr txBox="1">
            <a:spLocks/>
          </p:cNvSpPr>
          <p:nvPr/>
        </p:nvSpPr>
        <p:spPr>
          <a:xfrm>
            <a:off x="4382429" y="566057"/>
            <a:ext cx="4485800" cy="7257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4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MX" sz="4400" dirty="0">
                <a:latin typeface="Bauhaus 93" panose="04030905020B02020C02" pitchFamily="82" charset="0"/>
              </a:rPr>
              <a:t>Tipo void</a:t>
            </a:r>
            <a:endParaRPr lang="es-MX" sz="40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663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1630</TotalTime>
  <Words>371</Words>
  <Application>Microsoft Office PowerPoint</Application>
  <PresentationFormat>Presentación en pantalla (4:3)</PresentationFormat>
  <Paragraphs>53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Bauhaus 93</vt:lpstr>
      <vt:lpstr>Calibri</vt:lpstr>
      <vt:lpstr>Calibri Light</vt:lpstr>
      <vt:lpstr>Century Gothic</vt:lpstr>
      <vt:lpstr>Tema de Office</vt:lpstr>
      <vt:lpstr>Tipos de datos </vt:lpstr>
      <vt:lpstr>Tipos de datos</vt:lpstr>
      <vt:lpstr>Tipos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Tipos de datos en C++ </vt:lpstr>
      <vt:lpstr>Conversión de Tipos de Datos</vt:lpstr>
      <vt:lpstr>Operadores </vt:lpstr>
      <vt:lpstr>Operadores</vt:lpstr>
      <vt:lpstr>Operadores</vt:lpstr>
      <vt:lpstr>Procedencia de Operadores</vt:lpstr>
      <vt:lpstr>Asociatividad de Operadores</vt:lpstr>
      <vt:lpstr>Operadores de Asignación</vt:lpstr>
      <vt:lpstr>Operadores de Aritméticos</vt:lpstr>
      <vt:lpstr>Post y Pre incremento/decremento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Proteco</dc:title>
  <dc:creator>SSnake Snak</dc:creator>
  <cp:lastModifiedBy>edgar daniel barcenas martinez</cp:lastModifiedBy>
  <cp:revision>49</cp:revision>
  <dcterms:created xsi:type="dcterms:W3CDTF">2016-11-11T20:42:00Z</dcterms:created>
  <dcterms:modified xsi:type="dcterms:W3CDTF">2017-06-13T18:47:45Z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3082-10.2.0.5820</vt:lpwstr>
  </property>
</Properties>
</file>