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media/image7.jpeg" ContentType="image/jpeg"/>
  <Override PartName="/ppt/media/image1.png" ContentType="image/png"/>
  <Override PartName="/ppt/media/image2.png" ContentType="image/png"/>
  <Override PartName="/ppt/media/image4.jpeg" ContentType="image/jpeg"/>
  <Override PartName="/ppt/media/image3.gif" ContentType="image/gif"/>
  <Override PartName="/ppt/media/image5.jpeg" ContentType="image/jpeg"/>
  <Override PartName="/ppt/media/image6.jpeg" ContentType="image/jpeg"/>
  <Override PartName="/ppt/media/image8.jpeg" ContentType="image/jpeg"/>
  <Override PartName="/ppt/media/image9.jpeg" ContentType="image/jpeg"/>
  <Override PartName="/ppt/media/image10.png" ContentType="image/png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2457360" y="209880"/>
            <a:ext cx="6245640" cy="928440"/>
          </a:xfrm>
          <a:prstGeom prst="rect">
            <a:avLst/>
          </a:prstGeom>
        </p:spPr>
        <p:txBody>
          <a:bodyPr lIns="0" rIns="0" tIns="0" bIns="0" anchor="ctr"/>
          <a:p>
            <a:endParaRPr b="0" lang="es-MX" sz="178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1645920" y="1785240"/>
            <a:ext cx="6773040" cy="212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08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1645920" y="4107240"/>
            <a:ext cx="6773040" cy="212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08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2457360" y="209880"/>
            <a:ext cx="6245640" cy="928440"/>
          </a:xfrm>
          <a:prstGeom prst="rect">
            <a:avLst/>
          </a:prstGeom>
        </p:spPr>
        <p:txBody>
          <a:bodyPr lIns="0" rIns="0" tIns="0" bIns="0" anchor="ctr"/>
          <a:p>
            <a:endParaRPr b="0" lang="es-MX" sz="178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1645920" y="1785240"/>
            <a:ext cx="3305160" cy="212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08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16680" y="1785240"/>
            <a:ext cx="3305160" cy="212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08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116680" y="4107240"/>
            <a:ext cx="3305160" cy="212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08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1645920" y="4107240"/>
            <a:ext cx="3305160" cy="212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08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2457360" y="209880"/>
            <a:ext cx="6245640" cy="928440"/>
          </a:xfrm>
          <a:prstGeom prst="rect">
            <a:avLst/>
          </a:prstGeom>
        </p:spPr>
        <p:txBody>
          <a:bodyPr lIns="0" rIns="0" tIns="0" bIns="0" anchor="ctr"/>
          <a:p>
            <a:endParaRPr b="0" lang="es-MX" sz="178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1645920" y="1785240"/>
            <a:ext cx="2180520" cy="212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08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935880" y="1785240"/>
            <a:ext cx="2180520" cy="212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08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225840" y="1785240"/>
            <a:ext cx="2180520" cy="212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08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225840" y="4107240"/>
            <a:ext cx="2180520" cy="212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08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935880" y="4107240"/>
            <a:ext cx="2180520" cy="212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08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1645920" y="4107240"/>
            <a:ext cx="2180520" cy="212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08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2457360" y="209880"/>
            <a:ext cx="6245640" cy="928440"/>
          </a:xfrm>
          <a:prstGeom prst="rect">
            <a:avLst/>
          </a:prstGeom>
        </p:spPr>
        <p:txBody>
          <a:bodyPr lIns="0" rIns="0" tIns="0" bIns="0" anchor="ctr"/>
          <a:p>
            <a:endParaRPr b="0" lang="es-MX" sz="178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1645920" y="1785240"/>
            <a:ext cx="6773040" cy="4445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2457360" y="209880"/>
            <a:ext cx="6245640" cy="928440"/>
          </a:xfrm>
          <a:prstGeom prst="rect">
            <a:avLst/>
          </a:prstGeom>
        </p:spPr>
        <p:txBody>
          <a:bodyPr lIns="0" rIns="0" tIns="0" bIns="0" anchor="ctr"/>
          <a:p>
            <a:endParaRPr b="0" lang="es-MX" sz="178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1645920" y="1785240"/>
            <a:ext cx="6773040" cy="4445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08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2457360" y="209880"/>
            <a:ext cx="6245640" cy="928440"/>
          </a:xfrm>
          <a:prstGeom prst="rect">
            <a:avLst/>
          </a:prstGeom>
        </p:spPr>
        <p:txBody>
          <a:bodyPr lIns="0" rIns="0" tIns="0" bIns="0" anchor="ctr"/>
          <a:p>
            <a:endParaRPr b="0" lang="es-MX" sz="178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1645920" y="1785240"/>
            <a:ext cx="3305160" cy="4445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08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5116680" y="1785240"/>
            <a:ext cx="3305160" cy="4445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08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2457360" y="209880"/>
            <a:ext cx="6245640" cy="928440"/>
          </a:xfrm>
          <a:prstGeom prst="rect">
            <a:avLst/>
          </a:prstGeom>
        </p:spPr>
        <p:txBody>
          <a:bodyPr lIns="0" rIns="0" tIns="0" bIns="0" anchor="ctr"/>
          <a:p>
            <a:endParaRPr b="0" lang="es-MX" sz="178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2457360" y="209880"/>
            <a:ext cx="6245640" cy="4304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2457360" y="209880"/>
            <a:ext cx="6245640" cy="928440"/>
          </a:xfrm>
          <a:prstGeom prst="rect">
            <a:avLst/>
          </a:prstGeom>
        </p:spPr>
        <p:txBody>
          <a:bodyPr lIns="0" rIns="0" tIns="0" bIns="0" anchor="ctr"/>
          <a:p>
            <a:endParaRPr b="0" lang="es-MX" sz="178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1645920" y="1785240"/>
            <a:ext cx="3305160" cy="212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08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1645920" y="4107240"/>
            <a:ext cx="3305160" cy="212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08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16680" y="1785240"/>
            <a:ext cx="3305160" cy="4445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08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2457360" y="209880"/>
            <a:ext cx="6245640" cy="928440"/>
          </a:xfrm>
          <a:prstGeom prst="rect">
            <a:avLst/>
          </a:prstGeom>
        </p:spPr>
        <p:txBody>
          <a:bodyPr lIns="0" rIns="0" tIns="0" bIns="0" anchor="ctr"/>
          <a:p>
            <a:endParaRPr b="0" lang="es-MX" sz="178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1645920" y="1785240"/>
            <a:ext cx="6773040" cy="4445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2457360" y="209880"/>
            <a:ext cx="6245640" cy="928440"/>
          </a:xfrm>
          <a:prstGeom prst="rect">
            <a:avLst/>
          </a:prstGeom>
        </p:spPr>
        <p:txBody>
          <a:bodyPr lIns="0" rIns="0" tIns="0" bIns="0" anchor="ctr"/>
          <a:p>
            <a:endParaRPr b="0" lang="es-MX" sz="178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1645920" y="1785240"/>
            <a:ext cx="3305160" cy="4445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08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16680" y="1785240"/>
            <a:ext cx="3305160" cy="212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08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116680" y="4107240"/>
            <a:ext cx="3305160" cy="212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08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2457360" y="209880"/>
            <a:ext cx="6245640" cy="928440"/>
          </a:xfrm>
          <a:prstGeom prst="rect">
            <a:avLst/>
          </a:prstGeom>
        </p:spPr>
        <p:txBody>
          <a:bodyPr lIns="0" rIns="0" tIns="0" bIns="0" anchor="ctr"/>
          <a:p>
            <a:endParaRPr b="0" lang="es-MX" sz="178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1645920" y="1785240"/>
            <a:ext cx="3305160" cy="212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08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16680" y="1785240"/>
            <a:ext cx="3305160" cy="212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08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1645920" y="4107240"/>
            <a:ext cx="6773040" cy="212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08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2457360" y="209880"/>
            <a:ext cx="6245640" cy="928440"/>
          </a:xfrm>
          <a:prstGeom prst="rect">
            <a:avLst/>
          </a:prstGeom>
        </p:spPr>
        <p:txBody>
          <a:bodyPr lIns="0" rIns="0" tIns="0" bIns="0" anchor="ctr"/>
          <a:p>
            <a:endParaRPr b="0" lang="es-MX" sz="178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1645920" y="1785240"/>
            <a:ext cx="6773040" cy="212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08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1645920" y="4107240"/>
            <a:ext cx="6773040" cy="212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08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2457360" y="209880"/>
            <a:ext cx="6245640" cy="928440"/>
          </a:xfrm>
          <a:prstGeom prst="rect">
            <a:avLst/>
          </a:prstGeom>
        </p:spPr>
        <p:txBody>
          <a:bodyPr lIns="0" rIns="0" tIns="0" bIns="0" anchor="ctr"/>
          <a:p>
            <a:endParaRPr b="0" lang="es-MX" sz="178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1645920" y="1785240"/>
            <a:ext cx="3305160" cy="212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08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16680" y="1785240"/>
            <a:ext cx="3305160" cy="212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08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116680" y="4107240"/>
            <a:ext cx="3305160" cy="212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08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1645920" y="4107240"/>
            <a:ext cx="3305160" cy="212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08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2457360" y="209880"/>
            <a:ext cx="6245640" cy="928440"/>
          </a:xfrm>
          <a:prstGeom prst="rect">
            <a:avLst/>
          </a:prstGeom>
        </p:spPr>
        <p:txBody>
          <a:bodyPr lIns="0" rIns="0" tIns="0" bIns="0" anchor="ctr"/>
          <a:p>
            <a:endParaRPr b="0" lang="es-MX" sz="178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1645920" y="1785240"/>
            <a:ext cx="2180520" cy="212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08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935880" y="1785240"/>
            <a:ext cx="2180520" cy="212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08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225840" y="1785240"/>
            <a:ext cx="2180520" cy="212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08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225840" y="4107240"/>
            <a:ext cx="2180520" cy="212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08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935880" y="4107240"/>
            <a:ext cx="2180520" cy="212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08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1645920" y="4107240"/>
            <a:ext cx="2180520" cy="212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08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2457360" y="209880"/>
            <a:ext cx="6245640" cy="928440"/>
          </a:xfrm>
          <a:prstGeom prst="rect">
            <a:avLst/>
          </a:prstGeom>
        </p:spPr>
        <p:txBody>
          <a:bodyPr lIns="0" rIns="0" tIns="0" bIns="0" anchor="ctr"/>
          <a:p>
            <a:endParaRPr b="0" lang="es-MX" sz="178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1645920" y="1785240"/>
            <a:ext cx="6773040" cy="4445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08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2457360" y="209880"/>
            <a:ext cx="6245640" cy="928440"/>
          </a:xfrm>
          <a:prstGeom prst="rect">
            <a:avLst/>
          </a:prstGeom>
        </p:spPr>
        <p:txBody>
          <a:bodyPr lIns="0" rIns="0" tIns="0" bIns="0" anchor="ctr"/>
          <a:p>
            <a:endParaRPr b="0" lang="es-MX" sz="178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1645920" y="1785240"/>
            <a:ext cx="3305160" cy="4445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08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16680" y="1785240"/>
            <a:ext cx="3305160" cy="4445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08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2457360" y="209880"/>
            <a:ext cx="6245640" cy="928440"/>
          </a:xfrm>
          <a:prstGeom prst="rect">
            <a:avLst/>
          </a:prstGeom>
        </p:spPr>
        <p:txBody>
          <a:bodyPr lIns="0" rIns="0" tIns="0" bIns="0" anchor="ctr"/>
          <a:p>
            <a:endParaRPr b="0" lang="es-MX" sz="178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2457360" y="209880"/>
            <a:ext cx="6245640" cy="4304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2457360" y="209880"/>
            <a:ext cx="6245640" cy="928440"/>
          </a:xfrm>
          <a:prstGeom prst="rect">
            <a:avLst/>
          </a:prstGeom>
        </p:spPr>
        <p:txBody>
          <a:bodyPr lIns="0" rIns="0" tIns="0" bIns="0" anchor="ctr"/>
          <a:p>
            <a:endParaRPr b="0" lang="es-MX" sz="178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1645920" y="1785240"/>
            <a:ext cx="3305160" cy="212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08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1645920" y="4107240"/>
            <a:ext cx="3305160" cy="212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08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116680" y="1785240"/>
            <a:ext cx="3305160" cy="4445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08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2457360" y="209880"/>
            <a:ext cx="6245640" cy="928440"/>
          </a:xfrm>
          <a:prstGeom prst="rect">
            <a:avLst/>
          </a:prstGeom>
        </p:spPr>
        <p:txBody>
          <a:bodyPr lIns="0" rIns="0" tIns="0" bIns="0" anchor="ctr"/>
          <a:p>
            <a:endParaRPr b="0" lang="es-MX" sz="178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1645920" y="1785240"/>
            <a:ext cx="3305160" cy="4445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08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16680" y="1785240"/>
            <a:ext cx="3305160" cy="212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08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16680" y="4107240"/>
            <a:ext cx="3305160" cy="212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08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2457360" y="209880"/>
            <a:ext cx="6245640" cy="928440"/>
          </a:xfrm>
          <a:prstGeom prst="rect">
            <a:avLst/>
          </a:prstGeom>
        </p:spPr>
        <p:txBody>
          <a:bodyPr lIns="0" rIns="0" tIns="0" bIns="0" anchor="ctr"/>
          <a:p>
            <a:endParaRPr b="0" lang="es-MX" sz="178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1645920" y="1785240"/>
            <a:ext cx="3305160" cy="212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08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16680" y="1785240"/>
            <a:ext cx="3305160" cy="212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08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1645920" y="4107240"/>
            <a:ext cx="6773040" cy="212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08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2151720" y="1461600"/>
            <a:ext cx="5275080" cy="1589400"/>
          </a:xfrm>
          <a:prstGeom prst="rect">
            <a:avLst/>
          </a:prstGeom>
        </p:spPr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es-MX" sz="863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auhaus 93"/>
              </a:rPr>
              <a:t>Proteco</a:t>
            </a:r>
            <a:endParaRPr b="0" lang="es-MX" sz="86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1429920" y="5990040"/>
            <a:ext cx="294768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s-MX" sz="15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10 de Noviembre de 2016</a:t>
            </a:r>
            <a:endParaRPr b="0" lang="es-MX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603440"/>
            <a:ext cx="822924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06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89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Pulse para editar el formato de esquema del texto</a:t>
            </a:r>
            <a:endParaRPr b="0" lang="es-MX" sz="208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spcBef>
                <a:spcPts val="1123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1489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Segundo nivel del esquema</a:t>
            </a:r>
            <a:endParaRPr b="0" lang="es-MX" sz="148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spcBef>
                <a:spcPts val="836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339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Tercer nivel del esquema</a:t>
            </a:r>
            <a:endParaRPr b="0" lang="es-MX" sz="133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spcBef>
                <a:spcPts val="558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1339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Cuarto nivel del esquema</a:t>
            </a:r>
            <a:endParaRPr b="0" lang="es-MX" sz="133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spcBef>
                <a:spcPts val="27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Quinto nivel del esquema</a:t>
            </a:r>
            <a:endParaRPr b="0" lang="es-M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spcBef>
                <a:spcPts val="27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Sexto nivel del esquema</a:t>
            </a:r>
            <a:endParaRPr b="0" lang="es-M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spcBef>
                <a:spcPts val="27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Séptimo nivel del esquema</a:t>
            </a:r>
            <a:endParaRPr b="0" lang="es-M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2457360" y="209880"/>
            <a:ext cx="6245640" cy="928440"/>
          </a:xfrm>
          <a:prstGeom prst="rect">
            <a:avLst/>
          </a:prstGeom>
        </p:spPr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</a:pPr>
            <a:r>
              <a:rPr b="0" lang="es-MX" sz="3300" spc="-1" strike="noStrike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Haga clic para modificar el estilo de título del patrón</a:t>
            </a:r>
            <a:endParaRPr b="0" lang="es-MX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1645920" y="1785240"/>
            <a:ext cx="6773040" cy="444528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  <a:spcBef>
                <a:spcPts val="751"/>
              </a:spcBef>
            </a:pPr>
            <a:r>
              <a:rPr b="0" lang="es-MX" sz="21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Editar el estilo de texto del patrón</a:t>
            </a:r>
            <a:endParaRPr b="0" lang="es-MX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ftr"/>
          </p:nvPr>
        </p:nvSpPr>
        <p:spPr>
          <a:xfrm>
            <a:off x="102240" y="209880"/>
            <a:ext cx="218628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s-MX" sz="9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Cursos Intersemestrales</a:t>
            </a:r>
            <a:endParaRPr b="0" lang="es-MX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gif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image" Target="../media/image5.jpe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1982880" y="1972080"/>
            <a:ext cx="5275080" cy="1191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es-MX" sz="863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auhaus 93"/>
              </a:rPr>
              <a:t>POO</a:t>
            </a:r>
            <a:endParaRPr b="0" lang="es-MX" sz="86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9" name="TextShape 2"/>
          <p:cNvSpPr txBox="1"/>
          <p:nvPr/>
        </p:nvSpPr>
        <p:spPr>
          <a:xfrm>
            <a:off x="2405160" y="5083920"/>
            <a:ext cx="4684320" cy="1420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algn="r">
              <a:lnSpc>
                <a:spcPct val="100000"/>
              </a:lnSpc>
            </a:pPr>
            <a:r>
              <a:rPr b="0" lang="es-MX" sz="3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C++ Junio 2017</a:t>
            </a:r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2405160" y="3443400"/>
            <a:ext cx="4684320" cy="142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r">
              <a:lnSpc>
                <a:spcPct val="90000"/>
              </a:lnSpc>
              <a:spcBef>
                <a:spcPts val="751"/>
              </a:spcBef>
            </a:pPr>
            <a:r>
              <a:rPr b="0" lang="es-MX" sz="3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Introducción</a:t>
            </a:r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1321200" y="274680"/>
            <a:ext cx="757080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r">
              <a:lnSpc>
                <a:spcPct val="100000"/>
              </a:lnSpc>
            </a:pPr>
            <a:r>
              <a:rPr b="0" lang="es-MX" sz="4400" spc="-1" strike="noStrike">
                <a:solidFill>
                  <a:srgbClr val="92d050"/>
                </a:solidFill>
                <a:uFill>
                  <a:solidFill>
                    <a:srgbClr val="ffffff"/>
                  </a:solidFill>
                </a:uFill>
                <a:latin typeface="Bauhaus 93"/>
              </a:rPr>
              <a:t>Herencia </a:t>
            </a:r>
            <a:endParaRPr b="0" lang="es-M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5" name="TextShape 2"/>
          <p:cNvSpPr txBox="1"/>
          <p:nvPr/>
        </p:nvSpPr>
        <p:spPr>
          <a:xfrm>
            <a:off x="1224000" y="1944000"/>
            <a:ext cx="7570800" cy="39956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a6a6a6"/>
              </a:buClr>
              <a:buFont typeface="Arial"/>
              <a:buChar char="•"/>
            </a:pPr>
            <a:r>
              <a:rPr b="0" lang="es-MX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Es un mecanismo que permite definir nuevos objetos basados en la reutilización de código</a:t>
            </a:r>
            <a:endParaRPr b="0" lang="es-MX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a6a6a6"/>
              </a:buClr>
              <a:buFont typeface="Arial"/>
              <a:buChar char="•"/>
            </a:pPr>
            <a:r>
              <a:rPr b="0" lang="es-MX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Permite que los objetos sean creados a partir de otros ya existentes, obteniendo características (métodos y atributos) similares a los ya existentes</a:t>
            </a:r>
            <a:endParaRPr b="0" lang="es-MX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1321200" y="274680"/>
            <a:ext cx="757080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r">
              <a:lnSpc>
                <a:spcPct val="100000"/>
              </a:lnSpc>
            </a:pPr>
            <a:r>
              <a:rPr b="0" lang="es-MX" sz="4400" spc="-1" strike="noStrike">
                <a:solidFill>
                  <a:srgbClr val="92d050"/>
                </a:solidFill>
                <a:uFill>
                  <a:solidFill>
                    <a:srgbClr val="ffffff"/>
                  </a:solidFill>
                </a:uFill>
                <a:latin typeface="Bauhaus 93"/>
              </a:rPr>
              <a:t>Polimorfismo</a:t>
            </a:r>
            <a:endParaRPr b="0" lang="es-M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7" name="TextShape 2"/>
          <p:cNvSpPr txBox="1"/>
          <p:nvPr/>
        </p:nvSpPr>
        <p:spPr>
          <a:xfrm>
            <a:off x="1321200" y="1600200"/>
            <a:ext cx="757080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a6a6a6"/>
              </a:buClr>
              <a:buFont typeface="Arial"/>
              <a:buChar char="•"/>
            </a:pPr>
            <a:r>
              <a:rPr b="0" lang="es-MX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Como su mismo nombre sugiere múltiples formas, se refiere a la posibilidad de acceder a un variado rango de funciones distintas a través del mismo interfaz. O sea, que, en la práctica, un mismo identificador puede tener distintas formas dependiendo, en general, del contexto en el que se halle insertado.</a:t>
            </a:r>
            <a:endParaRPr b="0" lang="es-MX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1320120" y="274320"/>
            <a:ext cx="757080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r">
              <a:lnSpc>
                <a:spcPct val="100000"/>
              </a:lnSpc>
            </a:pPr>
            <a:r>
              <a:rPr b="0" lang="es-MX" sz="4400" spc="-1" strike="noStrike">
                <a:solidFill>
                  <a:srgbClr val="92d050"/>
                </a:solidFill>
                <a:uFill>
                  <a:solidFill>
                    <a:srgbClr val="ffffff"/>
                  </a:solidFill>
                </a:uFill>
                <a:latin typeface="Bauhaus 93"/>
              </a:rPr>
              <a:t>¿Que es un objeto? </a:t>
            </a:r>
            <a:endParaRPr b="0" lang="es-M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2" name="TextShape 2"/>
          <p:cNvSpPr txBox="1"/>
          <p:nvPr/>
        </p:nvSpPr>
        <p:spPr>
          <a:xfrm>
            <a:off x="1307160" y="1699200"/>
            <a:ext cx="7570800" cy="39603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just">
              <a:lnSpc>
                <a:spcPct val="100000"/>
              </a:lnSpc>
              <a:spcBef>
                <a:spcPts val="479"/>
              </a:spcBef>
            </a:pPr>
            <a:r>
              <a:rPr b="0" lang="es-MX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La P.O.O. es un paradigma de programación que se fundamenta en los conceptos de </a:t>
            </a:r>
            <a:r>
              <a:rPr b="1" lang="es-MX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objeto</a:t>
            </a:r>
            <a:r>
              <a:rPr b="0" lang="es-MX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 y </a:t>
            </a:r>
            <a:r>
              <a:rPr b="1" lang="es-MX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clase</a:t>
            </a:r>
            <a:r>
              <a:rPr b="0" lang="es-MX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. </a:t>
            </a:r>
            <a:endParaRPr b="0" lang="es-MX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just">
              <a:lnSpc>
                <a:spcPct val="100000"/>
              </a:lnSpc>
              <a:spcBef>
                <a:spcPts val="479"/>
              </a:spcBef>
            </a:pPr>
            <a:r>
              <a:rPr b="1" lang="es-MX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Objeto:</a:t>
            </a:r>
            <a:endParaRPr b="0" lang="es-MX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s-MX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Es una entidad que tiene datos particulares (atributos) y formas de operar sobre ellos (métodos). Son instancias de una clase. Son capaces de interactuar con otros objetos por medio de sus métodos.</a:t>
            </a:r>
            <a:endParaRPr b="0" lang="es-MX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83" name="Picture 4" descr=""/>
          <p:cNvPicPr/>
          <p:nvPr/>
        </p:nvPicPr>
        <p:blipFill>
          <a:blip r:embed="rId1"/>
          <a:stretch/>
        </p:blipFill>
        <p:spPr>
          <a:xfrm>
            <a:off x="5154840" y="4174920"/>
            <a:ext cx="3628080" cy="2376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1320120" y="274320"/>
            <a:ext cx="757080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r">
              <a:lnSpc>
                <a:spcPct val="100000"/>
              </a:lnSpc>
            </a:pPr>
            <a:r>
              <a:rPr b="1" lang="es-MX" sz="4400" spc="-1" strike="noStrike">
                <a:solidFill>
                  <a:srgbClr val="92d050"/>
                </a:solidFill>
                <a:uFill>
                  <a:solidFill>
                    <a:srgbClr val="ffffff"/>
                  </a:solidFill>
                </a:uFill>
                <a:latin typeface="Bauhaus 93"/>
              </a:rPr>
              <a:t>¿Qué es una Clase? </a:t>
            </a:r>
            <a:br/>
            <a:endParaRPr b="0" lang="es-M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1320120" y="1051560"/>
            <a:ext cx="7570800" cy="50731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561"/>
              </a:spcBef>
            </a:pPr>
            <a:r>
              <a:rPr b="0" lang="es-MX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Es una plantilla (molde) para la creación de objetos de datos según un modelo predefinido. </a:t>
            </a:r>
            <a:endParaRPr b="0" lang="es-MX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r>
              <a:rPr b="0" lang="es-MX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Define un conjunto de atributos (estado) y métodos apropiados para operar con ellos (comportamiento). Cada objeto creado a partir de la clase se denomina instancia de la clase.</a:t>
            </a:r>
            <a:endParaRPr b="0" lang="es-MX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endParaRPr b="0" lang="es-MX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86" name="Picture 2" descr=""/>
          <p:cNvPicPr/>
          <p:nvPr/>
        </p:nvPicPr>
        <p:blipFill>
          <a:blip r:embed="rId1"/>
          <a:stretch/>
        </p:blipFill>
        <p:spPr>
          <a:xfrm>
            <a:off x="6082920" y="4147560"/>
            <a:ext cx="2915280" cy="218412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7" name="Picture 4" descr=""/>
          <p:cNvPicPr/>
          <p:nvPr/>
        </p:nvPicPr>
        <p:blipFill>
          <a:blip r:embed="rId2"/>
          <a:stretch/>
        </p:blipFill>
        <p:spPr>
          <a:xfrm>
            <a:off x="2050920" y="4837680"/>
            <a:ext cx="1872000" cy="1286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1320120" y="274320"/>
            <a:ext cx="757080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r">
              <a:lnSpc>
                <a:spcPct val="100000"/>
              </a:lnSpc>
            </a:pPr>
            <a:r>
              <a:rPr b="0" lang="es-MX" sz="4400" spc="-1" strike="noStrike">
                <a:solidFill>
                  <a:srgbClr val="92d050"/>
                </a:solidFill>
                <a:uFill>
                  <a:solidFill>
                    <a:srgbClr val="ffffff"/>
                  </a:solidFill>
                </a:uFill>
                <a:latin typeface="Bauhaus 93"/>
              </a:rPr>
              <a:t>¿Qué es un Atributo?</a:t>
            </a:r>
            <a:endParaRPr b="0" lang="es-M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1320120" y="1555200"/>
            <a:ext cx="7570800" cy="45691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a6a6a6"/>
              </a:buClr>
              <a:buFont typeface="Arial"/>
              <a:buChar char="•"/>
            </a:pPr>
            <a:r>
              <a:rPr b="1" i="1" lang="es-MX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Atributo: </a:t>
            </a:r>
            <a:r>
              <a:rPr b="0" lang="es-MX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Los atributos son las características individuales que diferencian un objeto de otro y determinan su apariencia, estado u otras cualidades.</a:t>
            </a:r>
            <a:endParaRPr b="0" lang="es-MX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90" name="Picture 4" descr=""/>
          <p:cNvPicPr/>
          <p:nvPr/>
        </p:nvPicPr>
        <p:blipFill>
          <a:blip r:embed="rId1"/>
          <a:stretch/>
        </p:blipFill>
        <p:spPr>
          <a:xfrm>
            <a:off x="4672800" y="3284280"/>
            <a:ext cx="4470120" cy="2980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1320120" y="274320"/>
            <a:ext cx="757080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r">
              <a:lnSpc>
                <a:spcPct val="100000"/>
              </a:lnSpc>
            </a:pPr>
            <a:r>
              <a:rPr b="0" lang="es-MX" sz="4400" spc="-1" strike="noStrike">
                <a:solidFill>
                  <a:srgbClr val="92d050"/>
                </a:solidFill>
                <a:uFill>
                  <a:solidFill>
                    <a:srgbClr val="ffffff"/>
                  </a:solidFill>
                </a:uFill>
                <a:latin typeface="Bauhaus 93"/>
              </a:rPr>
              <a:t>¿Qué es un Método?</a:t>
            </a:r>
            <a:endParaRPr b="0" lang="es-M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1307160" y="1267200"/>
            <a:ext cx="757080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just">
              <a:lnSpc>
                <a:spcPct val="100000"/>
              </a:lnSpc>
              <a:spcBef>
                <a:spcPts val="561"/>
              </a:spcBef>
            </a:pPr>
            <a:r>
              <a:rPr b="1" i="1" lang="es-MX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Método: </a:t>
            </a:r>
            <a:r>
              <a:rPr b="0" lang="es-MX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Un método determina cómo tiene que actuar el objeto cuando recibe un mensaje vinculado con ese método. A su vez, un método puede también enviar mensajes a otros objetos solicitando una acción o información</a:t>
            </a:r>
            <a:r>
              <a:rPr b="0" lang="es-MX" sz="2800" spc="-1" strike="noStrike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.</a:t>
            </a:r>
            <a:endParaRPr b="0" lang="es-MX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901"/>
              </a:spcBef>
            </a:pPr>
            <a:endParaRPr b="0" lang="es-MX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93" name="Picture 2" descr=""/>
          <p:cNvPicPr/>
          <p:nvPr/>
        </p:nvPicPr>
        <p:blipFill>
          <a:blip r:embed="rId1"/>
          <a:stretch/>
        </p:blipFill>
        <p:spPr>
          <a:xfrm>
            <a:off x="5219280" y="3571560"/>
            <a:ext cx="3923640" cy="2616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1320120" y="274320"/>
            <a:ext cx="757080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b="0" lang="es-MX" sz="178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95" name="Picture 2" descr=""/>
          <p:cNvPicPr/>
          <p:nvPr/>
        </p:nvPicPr>
        <p:blipFill>
          <a:blip r:embed="rId1"/>
          <a:stretch/>
        </p:blipFill>
        <p:spPr>
          <a:xfrm>
            <a:off x="1295280" y="0"/>
            <a:ext cx="7834680" cy="6020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1320120" y="274320"/>
            <a:ext cx="757080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r">
              <a:lnSpc>
                <a:spcPct val="100000"/>
              </a:lnSpc>
            </a:pPr>
            <a:r>
              <a:rPr b="0" lang="es-MX" sz="4400" spc="-1" strike="noStrike">
                <a:solidFill>
                  <a:srgbClr val="92d050"/>
                </a:solidFill>
                <a:uFill>
                  <a:solidFill>
                    <a:srgbClr val="ffffff"/>
                  </a:solidFill>
                </a:uFill>
                <a:latin typeface="Bauhaus 93"/>
              </a:rPr>
              <a:t>Pilares de la P.O.O.</a:t>
            </a:r>
            <a:endParaRPr b="0" lang="es-M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1320120" y="1599120"/>
            <a:ext cx="757080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b="0" lang="es-MX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Existen cuatro principios básicos que cualquier sistema orientado a objetos debe incorporar</a:t>
            </a:r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98" name="Picture 6" descr=""/>
          <p:cNvPicPr/>
          <p:nvPr/>
        </p:nvPicPr>
        <p:blipFill>
          <a:blip r:embed="rId1"/>
          <a:stretch/>
        </p:blipFill>
        <p:spPr>
          <a:xfrm>
            <a:off x="3016440" y="3023640"/>
            <a:ext cx="4686840" cy="3517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1320120" y="274320"/>
            <a:ext cx="757080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r">
              <a:lnSpc>
                <a:spcPct val="100000"/>
              </a:lnSpc>
            </a:pPr>
            <a:r>
              <a:rPr b="0" lang="es-MX" sz="4400" spc="-1" strike="noStrike">
                <a:solidFill>
                  <a:srgbClr val="92d050"/>
                </a:solidFill>
                <a:uFill>
                  <a:solidFill>
                    <a:srgbClr val="ffffff"/>
                  </a:solidFill>
                </a:uFill>
                <a:latin typeface="Bauhaus 93"/>
              </a:rPr>
              <a:t>Abstracción</a:t>
            </a:r>
            <a:endParaRPr b="0" lang="es-M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1320120" y="1599120"/>
            <a:ext cx="757080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a6a6a6"/>
              </a:buClr>
              <a:buFont typeface="Arial"/>
              <a:buChar char="•"/>
            </a:pPr>
            <a:r>
              <a:rPr b="1" lang="es-MX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Expresa las características esenciales de un objeto, las cuales distinguen al objeto de los demás.</a:t>
            </a:r>
            <a:endParaRPr b="0" lang="es-MX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a6a6a6"/>
              </a:buClr>
              <a:buFont typeface="Arial"/>
              <a:buChar char="•"/>
            </a:pPr>
            <a:r>
              <a:rPr b="1" lang="es-MX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Analogia de un objeto de la vida real a un objeto en la programación.</a:t>
            </a:r>
            <a:endParaRPr b="0" lang="es-MX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01" name="Picture 2" descr=""/>
          <p:cNvPicPr/>
          <p:nvPr/>
        </p:nvPicPr>
        <p:blipFill>
          <a:blip r:embed="rId1"/>
          <a:stretch/>
        </p:blipFill>
        <p:spPr>
          <a:xfrm>
            <a:off x="4608000" y="3788640"/>
            <a:ext cx="4258800" cy="2634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1320120" y="274320"/>
            <a:ext cx="757080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r">
              <a:lnSpc>
                <a:spcPct val="100000"/>
              </a:lnSpc>
            </a:pPr>
            <a:r>
              <a:rPr b="0" lang="es-MX" sz="4400" spc="-1" strike="noStrike">
                <a:solidFill>
                  <a:srgbClr val="92d050"/>
                </a:solidFill>
                <a:uFill>
                  <a:solidFill>
                    <a:srgbClr val="ffffff"/>
                  </a:solidFill>
                </a:uFill>
                <a:latin typeface="Bauhaus 93"/>
              </a:rPr>
              <a:t>Encapsulamiento</a:t>
            </a:r>
            <a:endParaRPr b="0" lang="es-M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3" name="TextShape 2"/>
          <p:cNvSpPr txBox="1"/>
          <p:nvPr/>
        </p:nvSpPr>
        <p:spPr>
          <a:xfrm>
            <a:off x="1320120" y="1599120"/>
            <a:ext cx="757080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a6a6a6"/>
              </a:buClr>
              <a:buFont typeface="Arial"/>
              <a:buChar char="•"/>
            </a:pPr>
            <a:r>
              <a:rPr b="0" lang="es-MX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El encapsulamiento y ocultamiento de la información son dos puntos básicos en la abstracción de datos.</a:t>
            </a:r>
            <a:endParaRPr b="0" lang="es-MX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a6a6a6"/>
              </a:buClr>
              <a:buFont typeface="Arial"/>
              <a:buChar char="•"/>
            </a:pPr>
            <a:r>
              <a:rPr b="0" lang="es-MX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b="0" lang="es-MX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Todo lenguaje permite definir objetos ocultando alguna parte de ellos (datos y/o métodos). </a:t>
            </a:r>
            <a:endParaRPr b="0" lang="es-MX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a6a6a6"/>
              </a:buClr>
              <a:buFont typeface="Arial"/>
              <a:buChar char="•"/>
            </a:pPr>
            <a:r>
              <a:rPr b="0" lang="es-MX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Por tanto, cada clase tiene al menos dos vistas: privado y público.</a:t>
            </a:r>
            <a:endParaRPr b="0" lang="es-MX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a6a6a6"/>
              </a:buClr>
              <a:buFont typeface="Arial"/>
              <a:buChar char="–"/>
            </a:pPr>
            <a:r>
              <a:rPr b="0" lang="es-MX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En la vista privada, todo está oculto: es el nivel de acceso dentro de la misma clase (vía sus métodos). </a:t>
            </a:r>
            <a:endParaRPr b="0" lang="es-MX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a6a6a6"/>
              </a:buClr>
              <a:buFont typeface="Arial"/>
              <a:buChar char="–"/>
            </a:pPr>
            <a:r>
              <a:rPr b="0" lang="es-MX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En la vista pública, la información es visible para cualquier objeto; la información pública es la interfaz de la clase.</a:t>
            </a:r>
            <a:endParaRPr b="0" lang="es-MX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</TotalTime>
  <Application>LibreOffice/5.3.3.2$Windows_x86 LibreOffice_project/3d9a8b4b4e538a85e0782bd6c2d430bafe583448</Application>
  <Words>85</Words>
  <Paragraphs>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2016-11-11T20:42:00Z</dcterms:created>
  <dc:creator>SSnake Snak</dc:creator>
  <dc:description/>
  <dc:language>es-MX</dc:language>
  <cp:lastModifiedBy/>
  <dcterms:modified xsi:type="dcterms:W3CDTF">2017-06-08T20:27:21Z</dcterms:modified>
  <cp:revision>20</cp:revision>
  <dc:subject/>
  <dc:title>Proteco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KSOProductBuildVer">
    <vt:lpwstr>3082-10.2.0.5820</vt:lpwstr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Presentación en pantalla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2</vt:i4>
  </property>
</Properties>
</file>