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306" r:id="rId3"/>
    <p:sldId id="343" r:id="rId4"/>
    <p:sldId id="304" r:id="rId5"/>
    <p:sldId id="327" r:id="rId6"/>
    <p:sldId id="305" r:id="rId7"/>
    <p:sldId id="308" r:id="rId8"/>
    <p:sldId id="330" r:id="rId9"/>
    <p:sldId id="331" r:id="rId10"/>
    <p:sldId id="332" r:id="rId11"/>
    <p:sldId id="333" r:id="rId12"/>
    <p:sldId id="334" r:id="rId13"/>
    <p:sldId id="335" r:id="rId14"/>
    <p:sldId id="336" r:id="rId15"/>
    <p:sldId id="337" r:id="rId16"/>
    <p:sldId id="338" r:id="rId17"/>
    <p:sldId id="339" r:id="rId18"/>
    <p:sldId id="340" r:id="rId19"/>
    <p:sldId id="344" r:id="rId20"/>
    <p:sldId id="341" r:id="rId21"/>
    <p:sldId id="342" r:id="rId22"/>
    <p:sldId id="345"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21" autoAdjust="0"/>
    <p:restoredTop sz="94660"/>
  </p:normalViewPr>
  <p:slideViewPr>
    <p:cSldViewPr snapToGrid="0">
      <p:cViewPr varScale="1">
        <p:scale>
          <a:sx n="70" d="100"/>
          <a:sy n="70" d="100"/>
        </p:scale>
        <p:origin x="81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26/06/2017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26/06/2017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26/06/2017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26/06/2017</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60432" y="1226634"/>
            <a:ext cx="5575610" cy="1604132"/>
          </a:xfrm>
        </p:spPr>
        <p:txBody>
          <a:bodyPr/>
          <a:lstStyle/>
          <a:p>
            <a:r>
              <a:rPr lang="es-MX" sz="6600" dirty="0"/>
              <a:t>Puntero This</a:t>
            </a:r>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PROTECO – 2017-2</a:t>
            </a:r>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C++ Básico</a:t>
            </a:r>
          </a:p>
        </p:txBody>
      </p:sp>
      <p:pic>
        <p:nvPicPr>
          <p:cNvPr id="5" name="Imagen 4">
            <a:extLst>
              <a:ext uri="{FF2B5EF4-FFF2-40B4-BE49-F238E27FC236}">
                <a16:creationId xmlns:a16="http://schemas.microsoft.com/office/drawing/2014/main" id="{3A1069C1-D579-4332-B86B-1DA4277EB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094" y="4864770"/>
            <a:ext cx="1028095" cy="1028095"/>
          </a:xfrm>
          <a:prstGeom prst="rect">
            <a:avLst/>
          </a:prstGeom>
        </p:spPr>
      </p:pic>
    </p:spTree>
    <p:extLst>
      <p:ext uri="{BB962C8B-B14F-4D97-AF65-F5344CB8AC3E}">
        <p14:creationId xmlns:p14="http://schemas.microsoft.com/office/powerpoint/2010/main" val="283221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4A84-B38F-4586-97A2-94D371A6BF24}"/>
              </a:ext>
            </a:extLst>
          </p:cNvPr>
          <p:cNvSpPr>
            <a:spLocks noGrp="1"/>
          </p:cNvSpPr>
          <p:nvPr>
            <p:ph type="title"/>
          </p:nvPr>
        </p:nvSpPr>
        <p:spPr>
          <a:xfrm>
            <a:off x="1175439" y="450375"/>
            <a:ext cx="4952406" cy="723331"/>
          </a:xfrm>
        </p:spPr>
        <p:txBody>
          <a:bodyPr>
            <a:normAutofit/>
          </a:bodyPr>
          <a:lstStyle/>
          <a:p>
            <a:r>
              <a:rPr lang="es-MX" sz="4000" b="1" dirty="0">
                <a:latin typeface="Bauhaus 93" panose="04030905020B02020C02" pitchFamily="82" charset="0"/>
              </a:rPr>
              <a:t>El modificador friend</a:t>
            </a:r>
            <a:endParaRPr lang="es-MX" sz="4000" dirty="0"/>
          </a:p>
        </p:txBody>
      </p:sp>
      <p:sp>
        <p:nvSpPr>
          <p:cNvPr id="3" name="Marcador de contenido 2">
            <a:extLst>
              <a:ext uri="{FF2B5EF4-FFF2-40B4-BE49-F238E27FC236}">
                <a16:creationId xmlns:a16="http://schemas.microsoft.com/office/drawing/2014/main" id="{51DB8499-8F8E-4645-BF06-512C6FC6B54F}"/>
              </a:ext>
            </a:extLst>
          </p:cNvPr>
          <p:cNvSpPr>
            <a:spLocks noGrp="1"/>
          </p:cNvSpPr>
          <p:nvPr>
            <p:ph idx="1"/>
          </p:nvPr>
        </p:nvSpPr>
        <p:spPr/>
        <p:txBody>
          <a:bodyPr/>
          <a:lstStyle/>
          <a:p>
            <a:pPr algn="ctr"/>
            <a:r>
              <a:rPr lang="es-MX" sz="4000" dirty="0">
                <a:latin typeface="Bauhaus 93" panose="04030905020B02020C02" pitchFamily="82" charset="0"/>
              </a:rPr>
              <a:t>El modificador “friend” puede aplicarse a clases o funciones para inhibir el sistema de protección.</a:t>
            </a:r>
          </a:p>
        </p:txBody>
      </p:sp>
    </p:spTree>
    <p:extLst>
      <p:ext uri="{BB962C8B-B14F-4D97-AF65-F5344CB8AC3E}">
        <p14:creationId xmlns:p14="http://schemas.microsoft.com/office/powerpoint/2010/main" val="218360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01505" y="1473958"/>
            <a:ext cx="6005014" cy="1514902"/>
          </a:xfrm>
        </p:spPr>
        <p:txBody>
          <a:bodyPr/>
          <a:lstStyle/>
          <a:p>
            <a:r>
              <a:rPr lang="es-MX" sz="6000" dirty="0"/>
              <a:t>Funciones Amigas</a:t>
            </a:r>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PROTECO – 2017-2</a:t>
            </a:r>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C++ Básico</a:t>
            </a:r>
          </a:p>
        </p:txBody>
      </p:sp>
      <p:pic>
        <p:nvPicPr>
          <p:cNvPr id="5" name="Imagen 4">
            <a:extLst>
              <a:ext uri="{FF2B5EF4-FFF2-40B4-BE49-F238E27FC236}">
                <a16:creationId xmlns:a16="http://schemas.microsoft.com/office/drawing/2014/main" id="{3A1069C1-D579-4332-B86B-1DA4277EB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094" y="4864770"/>
            <a:ext cx="1028095" cy="1028095"/>
          </a:xfrm>
          <a:prstGeom prst="rect">
            <a:avLst/>
          </a:prstGeom>
        </p:spPr>
      </p:pic>
    </p:spTree>
    <p:extLst>
      <p:ext uri="{BB962C8B-B14F-4D97-AF65-F5344CB8AC3E}">
        <p14:creationId xmlns:p14="http://schemas.microsoft.com/office/powerpoint/2010/main" val="375801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DC80C2-8A6F-437D-AE2E-0FEB50FDDA5D}"/>
              </a:ext>
            </a:extLst>
          </p:cNvPr>
          <p:cNvSpPr>
            <a:spLocks noGrp="1"/>
          </p:cNvSpPr>
          <p:nvPr>
            <p:ph type="title"/>
          </p:nvPr>
        </p:nvSpPr>
        <p:spPr>
          <a:xfrm>
            <a:off x="1645920" y="306550"/>
            <a:ext cx="3813184" cy="989987"/>
          </a:xfrm>
        </p:spPr>
        <p:txBody>
          <a:bodyPr>
            <a:normAutofit/>
          </a:bodyPr>
          <a:lstStyle/>
          <a:p>
            <a:r>
              <a:rPr lang="es-MX" sz="4000" dirty="0">
                <a:latin typeface="Bauhaus 93" panose="04030905020B02020C02" pitchFamily="82" charset="0"/>
              </a:rPr>
              <a:t>Función</a:t>
            </a:r>
            <a:r>
              <a:rPr lang="es-MX" sz="4000" b="1" i="1" dirty="0">
                <a:latin typeface="Bauhaus 93" panose="04030905020B02020C02" pitchFamily="82" charset="0"/>
              </a:rPr>
              <a:t> friend</a:t>
            </a:r>
            <a:endParaRPr lang="es-MX" sz="3600" dirty="0"/>
          </a:p>
        </p:txBody>
      </p:sp>
      <p:sp>
        <p:nvSpPr>
          <p:cNvPr id="3" name="Marcador de contenido 2">
            <a:extLst>
              <a:ext uri="{FF2B5EF4-FFF2-40B4-BE49-F238E27FC236}">
                <a16:creationId xmlns:a16="http://schemas.microsoft.com/office/drawing/2014/main" id="{71E19811-981B-425B-A426-EAEDD71A193D}"/>
              </a:ext>
            </a:extLst>
          </p:cNvPr>
          <p:cNvSpPr>
            <a:spLocks noGrp="1"/>
          </p:cNvSpPr>
          <p:nvPr>
            <p:ph idx="1"/>
          </p:nvPr>
        </p:nvSpPr>
        <p:spPr>
          <a:xfrm>
            <a:off x="1645920" y="1433015"/>
            <a:ext cx="6773593" cy="4798973"/>
          </a:xfrm>
        </p:spPr>
        <p:txBody>
          <a:bodyPr/>
          <a:lstStyle/>
          <a:p>
            <a:pPr algn="just"/>
            <a:r>
              <a:rPr lang="es-MX" sz="3200" dirty="0">
                <a:latin typeface="Bauhaus 93" panose="04030905020B02020C02" pitchFamily="82" charset="0"/>
              </a:rPr>
              <a:t>Una función</a:t>
            </a:r>
            <a:r>
              <a:rPr lang="es-MX" sz="3200" b="1" i="1" dirty="0">
                <a:latin typeface="Bauhaus 93" panose="04030905020B02020C02" pitchFamily="82" charset="0"/>
              </a:rPr>
              <a:t> friend</a:t>
            </a:r>
            <a:r>
              <a:rPr lang="es-MX" sz="3200" dirty="0">
                <a:latin typeface="Bauhaus 93" panose="04030905020B02020C02" pitchFamily="82" charset="0"/>
              </a:rPr>
              <a:t> de una clase es una función que </a:t>
            </a:r>
            <a:r>
              <a:rPr lang="es-MX" sz="3200" b="1" i="1" dirty="0">
                <a:latin typeface="Bauhaus 93" panose="04030905020B02020C02" pitchFamily="82" charset="0"/>
              </a:rPr>
              <a:t>no pertenece a la clase</a:t>
            </a:r>
            <a:r>
              <a:rPr lang="es-MX" sz="3200" dirty="0">
                <a:latin typeface="Bauhaus 93" panose="04030905020B02020C02" pitchFamily="82" charset="0"/>
              </a:rPr>
              <a:t>, pero que</a:t>
            </a:r>
            <a:r>
              <a:rPr lang="es-MX" sz="3200" b="1" i="1" dirty="0">
                <a:latin typeface="Bauhaus 93" panose="04030905020B02020C02" pitchFamily="82" charset="0"/>
              </a:rPr>
              <a:t> tiene permiso</a:t>
            </a:r>
            <a:r>
              <a:rPr lang="es-MX" sz="3200" dirty="0">
                <a:latin typeface="Bauhaus 93" panose="04030905020B02020C02" pitchFamily="82" charset="0"/>
              </a:rPr>
              <a:t> para acceder a sus variables y funciones miembro privadas por medio de los operadores punto (.) y flecha (-&gt;), sin tener que recurrir a las funciones miembro públicas de la clase.</a:t>
            </a:r>
          </a:p>
        </p:txBody>
      </p:sp>
    </p:spTree>
    <p:extLst>
      <p:ext uri="{BB962C8B-B14F-4D97-AF65-F5344CB8AC3E}">
        <p14:creationId xmlns:p14="http://schemas.microsoft.com/office/powerpoint/2010/main" val="199049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2E5A9-47C9-4CFD-9452-7664FB2DD246}"/>
              </a:ext>
            </a:extLst>
          </p:cNvPr>
          <p:cNvSpPr>
            <a:spLocks noGrp="1"/>
          </p:cNvSpPr>
          <p:nvPr>
            <p:ph type="title"/>
          </p:nvPr>
        </p:nvSpPr>
        <p:spPr>
          <a:xfrm>
            <a:off x="1216384" y="320197"/>
            <a:ext cx="4324608" cy="928469"/>
          </a:xfrm>
        </p:spPr>
        <p:txBody>
          <a:bodyPr>
            <a:normAutofit/>
          </a:bodyPr>
          <a:lstStyle/>
          <a:p>
            <a:r>
              <a:rPr lang="es-MX" sz="4000" b="1" dirty="0">
                <a:latin typeface="Bauhaus 93" panose="04030905020B02020C02" pitchFamily="82" charset="0"/>
              </a:rPr>
              <a:t>Funciones amigas</a:t>
            </a:r>
            <a:endParaRPr lang="es-MX" sz="3600" dirty="0"/>
          </a:p>
        </p:txBody>
      </p:sp>
      <p:sp>
        <p:nvSpPr>
          <p:cNvPr id="3" name="Marcador de contenido 2">
            <a:extLst>
              <a:ext uri="{FF2B5EF4-FFF2-40B4-BE49-F238E27FC236}">
                <a16:creationId xmlns:a16="http://schemas.microsoft.com/office/drawing/2014/main" id="{3D437A9D-AE38-4E25-983E-FA3D3DC9CFE0}"/>
              </a:ext>
            </a:extLst>
          </p:cNvPr>
          <p:cNvSpPr>
            <a:spLocks noGrp="1"/>
          </p:cNvSpPr>
          <p:nvPr>
            <p:ph idx="1"/>
          </p:nvPr>
        </p:nvSpPr>
        <p:spPr>
          <a:xfrm>
            <a:off x="1216384" y="1665027"/>
            <a:ext cx="7490888" cy="4566961"/>
          </a:xfrm>
        </p:spPr>
        <p:txBody>
          <a:bodyPr/>
          <a:lstStyle/>
          <a:p>
            <a:pPr algn="ctr"/>
            <a:r>
              <a:rPr lang="es-MX" sz="4000" dirty="0">
                <a:latin typeface="Bauhaus 93" panose="04030905020B02020C02" pitchFamily="82" charset="0"/>
              </a:rPr>
              <a:t>*Una función amiga se define como una </a:t>
            </a:r>
            <a:r>
              <a:rPr lang="es-MX" sz="4000" dirty="0">
                <a:solidFill>
                  <a:srgbClr val="48B6B6"/>
                </a:solidFill>
                <a:latin typeface="Bauhaus 93" panose="04030905020B02020C02" pitchFamily="82" charset="0"/>
              </a:rPr>
              <a:t>función no miembro normal.</a:t>
            </a:r>
          </a:p>
          <a:p>
            <a:pPr algn="ctr"/>
            <a:endParaRPr lang="es-MX" sz="4000" b="1" dirty="0">
              <a:solidFill>
                <a:srgbClr val="48B6B6"/>
              </a:solidFill>
              <a:latin typeface="Bauhaus 93" panose="04030905020B02020C02" pitchFamily="82" charset="0"/>
            </a:endParaRPr>
          </a:p>
          <a:p>
            <a:pPr algn="ctr"/>
            <a:r>
              <a:rPr lang="es-MX" sz="4000" b="1" dirty="0">
                <a:latin typeface="Bauhaus 93" panose="04030905020B02020C02" pitchFamily="82" charset="0"/>
              </a:rPr>
              <a:t>*Una función amiga no es un miembro de una clase, pero </a:t>
            </a:r>
            <a:r>
              <a:rPr lang="es-MX" sz="4000" b="1" dirty="0">
                <a:solidFill>
                  <a:srgbClr val="48B6B6"/>
                </a:solidFill>
                <a:latin typeface="Bauhaus 93" panose="04030905020B02020C02" pitchFamily="82" charset="0"/>
              </a:rPr>
              <a:t>tiene acceso a sus elementos privados</a:t>
            </a:r>
            <a:r>
              <a:rPr lang="es-MX" sz="4000" b="1" dirty="0">
                <a:latin typeface="Bauhaus 93" panose="04030905020B02020C02" pitchFamily="82" charset="0"/>
              </a:rPr>
              <a:t>.</a:t>
            </a:r>
          </a:p>
        </p:txBody>
      </p:sp>
    </p:spTree>
    <p:extLst>
      <p:ext uri="{BB962C8B-B14F-4D97-AF65-F5344CB8AC3E}">
        <p14:creationId xmlns:p14="http://schemas.microsoft.com/office/powerpoint/2010/main" val="12271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6D95BC-A050-4DCC-B255-C4ACEE74C998}"/>
              </a:ext>
            </a:extLst>
          </p:cNvPr>
          <p:cNvSpPr>
            <a:spLocks noGrp="1"/>
          </p:cNvSpPr>
          <p:nvPr>
            <p:ph idx="1"/>
          </p:nvPr>
        </p:nvSpPr>
        <p:spPr>
          <a:xfrm>
            <a:off x="1364776" y="1786597"/>
            <a:ext cx="7054737" cy="4445391"/>
          </a:xfrm>
        </p:spPr>
        <p:txBody>
          <a:bodyPr/>
          <a:lstStyle/>
          <a:p>
            <a:r>
              <a:rPr lang="es-MX" sz="3600" dirty="0">
                <a:latin typeface="Bauhaus 93" panose="04030905020B02020C02" pitchFamily="82" charset="0"/>
              </a:rPr>
              <a:t>*Sobrecarga de operadores</a:t>
            </a:r>
            <a:br>
              <a:rPr lang="es-MX" sz="3600" dirty="0">
                <a:latin typeface="Bauhaus 93" panose="04030905020B02020C02" pitchFamily="82" charset="0"/>
              </a:rPr>
            </a:br>
            <a:r>
              <a:rPr lang="es-MX" sz="3600" dirty="0">
                <a:latin typeface="Bauhaus 93" panose="04030905020B02020C02" pitchFamily="82" charset="0"/>
              </a:rPr>
              <a:t>*Crear funciones de E/S</a:t>
            </a:r>
            <a:br>
              <a:rPr lang="es-MX" sz="3600" dirty="0">
                <a:latin typeface="Bauhaus 93" panose="04030905020B02020C02" pitchFamily="82" charset="0"/>
              </a:rPr>
            </a:br>
            <a:r>
              <a:rPr lang="es-MX" sz="3600" dirty="0">
                <a:latin typeface="Bauhaus 93" panose="04030905020B02020C02" pitchFamily="82" charset="0"/>
              </a:rPr>
              <a:t>*Acceder a los miembros privados de dos o más clases diferentes.</a:t>
            </a:r>
          </a:p>
        </p:txBody>
      </p:sp>
      <p:sp>
        <p:nvSpPr>
          <p:cNvPr id="4" name="Título 1">
            <a:extLst>
              <a:ext uri="{FF2B5EF4-FFF2-40B4-BE49-F238E27FC236}">
                <a16:creationId xmlns:a16="http://schemas.microsoft.com/office/drawing/2014/main" id="{5C61C904-4F22-413A-99F5-B3F60C071059}"/>
              </a:ext>
            </a:extLst>
          </p:cNvPr>
          <p:cNvSpPr txBox="1">
            <a:spLocks/>
          </p:cNvSpPr>
          <p:nvPr/>
        </p:nvSpPr>
        <p:spPr>
          <a:xfrm>
            <a:off x="1214650" y="559558"/>
            <a:ext cx="7438031" cy="579926"/>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accent4"/>
                </a:solidFill>
                <a:latin typeface="Century Gothic" panose="020B0502020202020204" pitchFamily="34" charset="0"/>
                <a:ea typeface="+mj-ea"/>
                <a:cs typeface="+mj-cs"/>
              </a:defRPr>
            </a:lvl1pPr>
          </a:lstStyle>
          <a:p>
            <a:r>
              <a:rPr lang="es-MX" sz="3200" b="1" dirty="0">
                <a:latin typeface="Bauhaus 93" panose="04030905020B02020C02" pitchFamily="82" charset="0"/>
              </a:rPr>
              <a:t>¿Para que son las funciones amigas?</a:t>
            </a:r>
          </a:p>
        </p:txBody>
      </p:sp>
    </p:spTree>
    <p:extLst>
      <p:ext uri="{BB962C8B-B14F-4D97-AF65-F5344CB8AC3E}">
        <p14:creationId xmlns:p14="http://schemas.microsoft.com/office/powerpoint/2010/main" val="13767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5DB53-AF6F-415D-AD02-880581304611}"/>
              </a:ext>
            </a:extLst>
          </p:cNvPr>
          <p:cNvSpPr>
            <a:spLocks noGrp="1"/>
          </p:cNvSpPr>
          <p:nvPr>
            <p:ph type="title"/>
          </p:nvPr>
        </p:nvSpPr>
        <p:spPr>
          <a:xfrm>
            <a:off x="1528549" y="347493"/>
            <a:ext cx="4790364" cy="928469"/>
          </a:xfrm>
        </p:spPr>
        <p:txBody>
          <a:bodyPr>
            <a:normAutofit/>
          </a:bodyPr>
          <a:lstStyle/>
          <a:p>
            <a:r>
              <a:rPr lang="es-MX" sz="4400" b="1" dirty="0">
                <a:latin typeface="Bauhaus 93" panose="04030905020B02020C02" pitchFamily="82" charset="0"/>
              </a:rPr>
              <a:t>funciones amigas</a:t>
            </a:r>
            <a:endParaRPr lang="es-MX" sz="4000" dirty="0"/>
          </a:p>
        </p:txBody>
      </p:sp>
      <p:sp>
        <p:nvSpPr>
          <p:cNvPr id="3" name="Marcador de contenido 2">
            <a:extLst>
              <a:ext uri="{FF2B5EF4-FFF2-40B4-BE49-F238E27FC236}">
                <a16:creationId xmlns:a16="http://schemas.microsoft.com/office/drawing/2014/main" id="{85D33A0F-75E2-438B-9AE6-DFFE8965BF5E}"/>
              </a:ext>
            </a:extLst>
          </p:cNvPr>
          <p:cNvSpPr>
            <a:spLocks noGrp="1"/>
          </p:cNvSpPr>
          <p:nvPr>
            <p:ph idx="1"/>
          </p:nvPr>
        </p:nvSpPr>
        <p:spPr>
          <a:xfrm>
            <a:off x="1528549" y="1555846"/>
            <a:ext cx="7175836" cy="4676144"/>
          </a:xfrm>
        </p:spPr>
        <p:txBody>
          <a:bodyPr/>
          <a:lstStyle/>
          <a:p>
            <a:r>
              <a:rPr lang="es-MX" sz="3600" dirty="0">
                <a:latin typeface="Bauhaus 93" panose="04030905020B02020C02" pitchFamily="82" charset="0"/>
              </a:rPr>
              <a:t>*Una función amiga no es un miembro de la clase de la que es amiga.</a:t>
            </a:r>
          </a:p>
          <a:p>
            <a:r>
              <a:rPr lang="es-MX" sz="3600" dirty="0">
                <a:latin typeface="Bauhaus 93" panose="04030905020B02020C02" pitchFamily="82" charset="0"/>
              </a:rPr>
              <a:t>*No es posible llamar a una función amiga usando un nombre de objeto y un operador de acceso a miembro de clase (un punto o flecha). </a:t>
            </a:r>
          </a:p>
          <a:p>
            <a:r>
              <a:rPr lang="es-MX" sz="3600" dirty="0">
                <a:solidFill>
                  <a:srgbClr val="48B6B6"/>
                </a:solidFill>
                <a:latin typeface="Bauhaus 93" panose="04030905020B02020C02" pitchFamily="82" charset="0"/>
              </a:rPr>
              <a:t>ob1.operdorAcceso(); // ERROR</a:t>
            </a:r>
          </a:p>
        </p:txBody>
      </p:sp>
    </p:spTree>
    <p:extLst>
      <p:ext uri="{BB962C8B-B14F-4D97-AF65-F5344CB8AC3E}">
        <p14:creationId xmlns:p14="http://schemas.microsoft.com/office/powerpoint/2010/main" val="348331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8B2B1C-056B-4823-8ADC-7D31168076E2}"/>
              </a:ext>
            </a:extLst>
          </p:cNvPr>
          <p:cNvSpPr>
            <a:spLocks noGrp="1"/>
          </p:cNvSpPr>
          <p:nvPr>
            <p:ph idx="1"/>
          </p:nvPr>
        </p:nvSpPr>
        <p:spPr/>
        <p:txBody>
          <a:bodyPr/>
          <a:lstStyle/>
          <a:p>
            <a:r>
              <a:rPr lang="es-MX" sz="4000" dirty="0">
                <a:latin typeface="Bauhaus 93" panose="04030905020B02020C02" pitchFamily="82" charset="0"/>
              </a:rPr>
              <a:t>*Una función puede ser miembro de una clase y amiga de otra.</a:t>
            </a:r>
          </a:p>
          <a:p>
            <a:endParaRPr lang="es-MX" sz="4000" dirty="0">
              <a:latin typeface="Bauhaus 93" panose="04030905020B02020C02" pitchFamily="82" charset="0"/>
            </a:endParaRPr>
          </a:p>
          <a:p>
            <a:r>
              <a:rPr lang="es-MX" sz="4000" dirty="0">
                <a:latin typeface="Bauhaus 93" panose="04030905020B02020C02" pitchFamily="82" charset="0"/>
              </a:rPr>
              <a:t>*Una función amiga puede ser amiga de     más de una clase.</a:t>
            </a:r>
          </a:p>
        </p:txBody>
      </p:sp>
      <p:sp>
        <p:nvSpPr>
          <p:cNvPr id="4" name="Título 1">
            <a:extLst>
              <a:ext uri="{FF2B5EF4-FFF2-40B4-BE49-F238E27FC236}">
                <a16:creationId xmlns:a16="http://schemas.microsoft.com/office/drawing/2014/main" id="{6CF1A3B2-60BF-4749-B85E-AD1FF3831FA0}"/>
              </a:ext>
            </a:extLst>
          </p:cNvPr>
          <p:cNvSpPr>
            <a:spLocks noGrp="1"/>
          </p:cNvSpPr>
          <p:nvPr>
            <p:ph type="title"/>
          </p:nvPr>
        </p:nvSpPr>
        <p:spPr>
          <a:xfrm>
            <a:off x="1214651" y="361141"/>
            <a:ext cx="4790364" cy="928469"/>
          </a:xfrm>
        </p:spPr>
        <p:txBody>
          <a:bodyPr>
            <a:normAutofit/>
          </a:bodyPr>
          <a:lstStyle/>
          <a:p>
            <a:r>
              <a:rPr lang="es-MX" sz="4400" b="1" dirty="0">
                <a:latin typeface="Bauhaus 93" panose="04030905020B02020C02" pitchFamily="82" charset="0"/>
              </a:rPr>
              <a:t>funciones amigas</a:t>
            </a:r>
            <a:endParaRPr lang="es-MX" sz="4000" dirty="0"/>
          </a:p>
        </p:txBody>
      </p:sp>
    </p:spTree>
    <p:extLst>
      <p:ext uri="{BB962C8B-B14F-4D97-AF65-F5344CB8AC3E}">
        <p14:creationId xmlns:p14="http://schemas.microsoft.com/office/powerpoint/2010/main" val="67180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01505" y="1473958"/>
            <a:ext cx="6005014" cy="1514902"/>
          </a:xfrm>
        </p:spPr>
        <p:txBody>
          <a:bodyPr/>
          <a:lstStyle/>
          <a:p>
            <a:r>
              <a:rPr lang="es-MX" sz="6000" dirty="0"/>
              <a:t>Clases Amigas</a:t>
            </a:r>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PROTECO – 2017-2</a:t>
            </a:r>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C++ Básico</a:t>
            </a:r>
          </a:p>
        </p:txBody>
      </p:sp>
      <p:pic>
        <p:nvPicPr>
          <p:cNvPr id="5" name="Imagen 4">
            <a:extLst>
              <a:ext uri="{FF2B5EF4-FFF2-40B4-BE49-F238E27FC236}">
                <a16:creationId xmlns:a16="http://schemas.microsoft.com/office/drawing/2014/main" id="{3A1069C1-D579-4332-B86B-1DA4277EB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094" y="4864770"/>
            <a:ext cx="1028095" cy="1028095"/>
          </a:xfrm>
          <a:prstGeom prst="rect">
            <a:avLst/>
          </a:prstGeom>
        </p:spPr>
      </p:pic>
    </p:spTree>
    <p:extLst>
      <p:ext uri="{BB962C8B-B14F-4D97-AF65-F5344CB8AC3E}">
        <p14:creationId xmlns:p14="http://schemas.microsoft.com/office/powerpoint/2010/main" val="402546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63BBF-B0AF-487B-B0B7-87EA38322A45}"/>
              </a:ext>
            </a:extLst>
          </p:cNvPr>
          <p:cNvSpPr>
            <a:spLocks noGrp="1"/>
          </p:cNvSpPr>
          <p:nvPr>
            <p:ph type="title"/>
          </p:nvPr>
        </p:nvSpPr>
        <p:spPr>
          <a:xfrm>
            <a:off x="1214650" y="559558"/>
            <a:ext cx="6892119" cy="579926"/>
          </a:xfrm>
        </p:spPr>
        <p:txBody>
          <a:bodyPr>
            <a:normAutofit/>
          </a:bodyPr>
          <a:lstStyle/>
          <a:p>
            <a:r>
              <a:rPr lang="es-MX" sz="3200" b="1" dirty="0">
                <a:latin typeface="Bauhaus 93" panose="04030905020B02020C02" pitchFamily="82" charset="0"/>
              </a:rPr>
              <a:t>¿Para que son las clases amigas?</a:t>
            </a:r>
          </a:p>
        </p:txBody>
      </p:sp>
      <p:sp>
        <p:nvSpPr>
          <p:cNvPr id="3" name="Marcador de contenido 2">
            <a:extLst>
              <a:ext uri="{FF2B5EF4-FFF2-40B4-BE49-F238E27FC236}">
                <a16:creationId xmlns:a16="http://schemas.microsoft.com/office/drawing/2014/main" id="{90772FC2-9A40-4448-99AA-4A8AE6863614}"/>
              </a:ext>
            </a:extLst>
          </p:cNvPr>
          <p:cNvSpPr>
            <a:spLocks noGrp="1"/>
          </p:cNvSpPr>
          <p:nvPr>
            <p:ph idx="1"/>
          </p:nvPr>
        </p:nvSpPr>
        <p:spPr>
          <a:xfrm>
            <a:off x="1645920" y="1542197"/>
            <a:ext cx="6773593" cy="4689791"/>
          </a:xfrm>
        </p:spPr>
        <p:txBody>
          <a:bodyPr/>
          <a:lstStyle/>
          <a:p>
            <a:pPr algn="just"/>
            <a:r>
              <a:rPr lang="es-MX" sz="3600" dirty="0">
                <a:latin typeface="Bauhaus 93" panose="04030905020B02020C02" pitchFamily="82" charset="0"/>
              </a:rPr>
              <a:t>A veces necesitamos tener acceso a determinados miembros de un objeto de una clase desde otros objetos de clases diferentes, pero sin perder ese encapsulamiento para el resto del programa, es decir, manteniendo esos miembros como privados.</a:t>
            </a:r>
            <a:endParaRPr lang="es-MX" sz="4800" dirty="0">
              <a:latin typeface="Bauhaus 93" panose="04030905020B02020C02" pitchFamily="82" charset="0"/>
            </a:endParaRPr>
          </a:p>
        </p:txBody>
      </p:sp>
    </p:spTree>
    <p:extLst>
      <p:ext uri="{BB962C8B-B14F-4D97-AF65-F5344CB8AC3E}">
        <p14:creationId xmlns:p14="http://schemas.microsoft.com/office/powerpoint/2010/main" val="79804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69DAA-F77B-4AEC-BB1E-89D606BFDAFE}"/>
              </a:ext>
            </a:extLst>
          </p:cNvPr>
          <p:cNvSpPr>
            <a:spLocks noGrp="1"/>
          </p:cNvSpPr>
          <p:nvPr>
            <p:ph type="title"/>
          </p:nvPr>
        </p:nvSpPr>
        <p:spPr>
          <a:xfrm>
            <a:off x="1645919" y="388436"/>
            <a:ext cx="3444695" cy="928469"/>
          </a:xfrm>
        </p:spPr>
        <p:txBody>
          <a:bodyPr>
            <a:normAutofit/>
          </a:bodyPr>
          <a:lstStyle/>
          <a:p>
            <a:r>
              <a:rPr lang="es-MX" sz="4000" dirty="0">
                <a:latin typeface="Bauhaus 93" panose="04030905020B02020C02" pitchFamily="82" charset="0"/>
              </a:rPr>
              <a:t>Clases Friend</a:t>
            </a:r>
          </a:p>
        </p:txBody>
      </p:sp>
      <p:sp>
        <p:nvSpPr>
          <p:cNvPr id="3" name="Marcador de contenido 2">
            <a:extLst>
              <a:ext uri="{FF2B5EF4-FFF2-40B4-BE49-F238E27FC236}">
                <a16:creationId xmlns:a16="http://schemas.microsoft.com/office/drawing/2014/main" id="{A08F7DE3-B219-49E6-A35C-237A2D8660D9}"/>
              </a:ext>
            </a:extLst>
          </p:cNvPr>
          <p:cNvSpPr>
            <a:spLocks noGrp="1"/>
          </p:cNvSpPr>
          <p:nvPr>
            <p:ph idx="1"/>
          </p:nvPr>
        </p:nvSpPr>
        <p:spPr/>
        <p:txBody>
          <a:bodyPr/>
          <a:lstStyle/>
          <a:p>
            <a:pPr algn="ctr"/>
            <a:r>
              <a:rPr lang="es-MX" sz="3600" dirty="0">
                <a:latin typeface="Bauhaus 93" panose="04030905020B02020C02" pitchFamily="82" charset="0"/>
              </a:rPr>
              <a:t>Si una clase se declara </a:t>
            </a:r>
            <a:r>
              <a:rPr lang="es-MX" sz="3600" b="1" i="1" dirty="0">
                <a:latin typeface="Bauhaus 93" panose="04030905020B02020C02" pitchFamily="82" charset="0"/>
              </a:rPr>
              <a:t>friend </a:t>
            </a:r>
            <a:r>
              <a:rPr lang="es-MX" sz="3600" dirty="0">
                <a:latin typeface="Bauhaus 93" panose="04030905020B02020C02" pitchFamily="82" charset="0"/>
              </a:rPr>
              <a:t>de otra, todas sus funciones miembro son </a:t>
            </a:r>
            <a:r>
              <a:rPr lang="es-MX" sz="3600" b="1" i="1" dirty="0">
                <a:latin typeface="Bauhaus 93" panose="04030905020B02020C02" pitchFamily="82" charset="0"/>
              </a:rPr>
              <a:t>friend</a:t>
            </a:r>
            <a:r>
              <a:rPr lang="es-MX" sz="3600" dirty="0">
                <a:latin typeface="Bauhaus 93" panose="04030905020B02020C02" pitchFamily="82" charset="0"/>
              </a:rPr>
              <a:t> de esta segunda clase.</a:t>
            </a:r>
          </a:p>
          <a:p>
            <a:endParaRPr lang="es-MX" dirty="0"/>
          </a:p>
        </p:txBody>
      </p:sp>
    </p:spTree>
    <p:extLst>
      <p:ext uri="{BB962C8B-B14F-4D97-AF65-F5344CB8AC3E}">
        <p14:creationId xmlns:p14="http://schemas.microsoft.com/office/powerpoint/2010/main" val="3049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E3FE8-0DAD-4096-BA85-4A7C52FEE8D1}"/>
              </a:ext>
            </a:extLst>
          </p:cNvPr>
          <p:cNvSpPr>
            <a:spLocks noGrp="1"/>
          </p:cNvSpPr>
          <p:nvPr>
            <p:ph idx="1"/>
          </p:nvPr>
        </p:nvSpPr>
        <p:spPr>
          <a:xfrm>
            <a:off x="1553028" y="1509487"/>
            <a:ext cx="6952343" cy="4722502"/>
          </a:xfrm>
        </p:spPr>
        <p:txBody>
          <a:bodyPr/>
          <a:lstStyle/>
          <a:p>
            <a:r>
              <a:rPr lang="es-MX" sz="3200" dirty="0">
                <a:latin typeface="Bauhaus 93" panose="04030905020B02020C02" pitchFamily="82" charset="0"/>
              </a:rPr>
              <a:t>This se encarga de guardar la dirección de memoria del objeto para poder referirse  a si mismo en cualquier momento.</a:t>
            </a:r>
          </a:p>
          <a:p>
            <a:endParaRPr lang="es-MX" sz="3200" dirty="0">
              <a:latin typeface="Bauhaus 93" panose="04030905020B02020C02" pitchFamily="82" charset="0"/>
            </a:endParaRPr>
          </a:p>
          <a:p>
            <a:r>
              <a:rPr lang="es-MX" sz="3200" dirty="0" err="1">
                <a:solidFill>
                  <a:srgbClr val="48B6B6"/>
                </a:solidFill>
                <a:latin typeface="Bauhaus 93" panose="04030905020B02020C02" pitchFamily="82" charset="0"/>
              </a:rPr>
              <a:t>Metodo</a:t>
            </a:r>
            <a:r>
              <a:rPr lang="es-MX" sz="3200" dirty="0">
                <a:solidFill>
                  <a:srgbClr val="48B6B6"/>
                </a:solidFill>
                <a:latin typeface="Bauhaus 93" panose="04030905020B02020C02" pitchFamily="82" charset="0"/>
              </a:rPr>
              <a:t>( </a:t>
            </a:r>
            <a:r>
              <a:rPr lang="es-MX" sz="3200" dirty="0" err="1">
                <a:solidFill>
                  <a:schemeClr val="accent4"/>
                </a:solidFill>
                <a:latin typeface="Bauhaus 93" panose="04030905020B02020C02" pitchFamily="82" charset="0"/>
              </a:rPr>
              <a:t>tipoDato</a:t>
            </a:r>
            <a:r>
              <a:rPr lang="es-MX" sz="3200" dirty="0">
                <a:solidFill>
                  <a:srgbClr val="48B6B6"/>
                </a:solidFill>
                <a:latin typeface="Bauhaus 93" panose="04030905020B02020C02" pitchFamily="82" charset="0"/>
              </a:rPr>
              <a:t> x){</a:t>
            </a:r>
          </a:p>
          <a:p>
            <a:r>
              <a:rPr lang="es-MX" sz="3200" dirty="0">
                <a:solidFill>
                  <a:srgbClr val="48B6B6"/>
                </a:solidFill>
                <a:latin typeface="Bauhaus 93" panose="04030905020B02020C02" pitchFamily="82" charset="0"/>
              </a:rPr>
              <a:t>      </a:t>
            </a:r>
            <a:r>
              <a:rPr lang="es-MX" sz="3200" dirty="0">
                <a:solidFill>
                  <a:schemeClr val="accent4"/>
                </a:solidFill>
                <a:latin typeface="Bauhaus 93" panose="04030905020B02020C02" pitchFamily="82" charset="0"/>
              </a:rPr>
              <a:t>this --&gt;</a:t>
            </a:r>
            <a:r>
              <a:rPr lang="es-MX" sz="3200" dirty="0">
                <a:solidFill>
                  <a:srgbClr val="48B6B6"/>
                </a:solidFill>
                <a:latin typeface="Bauhaus 93" panose="04030905020B02020C02" pitchFamily="82" charset="0"/>
              </a:rPr>
              <a:t>x = x; </a:t>
            </a:r>
            <a:r>
              <a:rPr lang="es-MX" sz="3200" dirty="0">
                <a:solidFill>
                  <a:schemeClr val="tx1"/>
                </a:solidFill>
                <a:latin typeface="Bauhaus 93" panose="04030905020B02020C02" pitchFamily="82" charset="0"/>
              </a:rPr>
              <a:t>//this explicito.</a:t>
            </a:r>
          </a:p>
          <a:p>
            <a:r>
              <a:rPr lang="es-MX" sz="3200" dirty="0">
                <a:solidFill>
                  <a:srgbClr val="48B6B6"/>
                </a:solidFill>
                <a:latin typeface="Bauhaus 93" panose="04030905020B02020C02" pitchFamily="82" charset="0"/>
              </a:rPr>
              <a:t>  }</a:t>
            </a:r>
          </a:p>
          <a:p>
            <a:br>
              <a:rPr lang="es-MX" sz="3200" dirty="0">
                <a:latin typeface="Bauhaus 93" panose="04030905020B02020C02" pitchFamily="82" charset="0"/>
              </a:rPr>
            </a:br>
            <a:endParaRPr lang="es-MX" sz="3200" dirty="0">
              <a:latin typeface="Bauhaus 93" panose="04030905020B02020C02" pitchFamily="82" charset="0"/>
            </a:endParaRPr>
          </a:p>
        </p:txBody>
      </p:sp>
      <p:sp>
        <p:nvSpPr>
          <p:cNvPr id="4" name="Título 1">
            <a:extLst>
              <a:ext uri="{FF2B5EF4-FFF2-40B4-BE49-F238E27FC236}">
                <a16:creationId xmlns:a16="http://schemas.microsoft.com/office/drawing/2014/main" id="{8BA6496B-BC0E-4962-9696-33229BFD9423}"/>
              </a:ext>
            </a:extLst>
          </p:cNvPr>
          <p:cNvSpPr>
            <a:spLocks noGrp="1"/>
          </p:cNvSpPr>
          <p:nvPr>
            <p:ph type="title"/>
          </p:nvPr>
        </p:nvSpPr>
        <p:spPr>
          <a:xfrm>
            <a:off x="1553027" y="415932"/>
            <a:ext cx="1299355" cy="725714"/>
          </a:xfrm>
        </p:spPr>
        <p:txBody>
          <a:bodyPr>
            <a:normAutofit/>
          </a:bodyPr>
          <a:lstStyle/>
          <a:p>
            <a:pPr algn="ctr"/>
            <a:r>
              <a:rPr lang="es-MX" sz="4400" dirty="0">
                <a:latin typeface="Bauhaus 93" panose="04030905020B02020C02" pitchFamily="82" charset="0"/>
              </a:rPr>
              <a:t>This</a:t>
            </a:r>
          </a:p>
        </p:txBody>
      </p:sp>
    </p:spTree>
    <p:extLst>
      <p:ext uri="{BB962C8B-B14F-4D97-AF65-F5344CB8AC3E}">
        <p14:creationId xmlns:p14="http://schemas.microsoft.com/office/powerpoint/2010/main" val="201936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031662-BB50-46D1-9B79-9770AB3B837A}"/>
              </a:ext>
            </a:extLst>
          </p:cNvPr>
          <p:cNvSpPr>
            <a:spLocks noGrp="1"/>
          </p:cNvSpPr>
          <p:nvPr>
            <p:ph idx="1"/>
          </p:nvPr>
        </p:nvSpPr>
        <p:spPr>
          <a:xfrm>
            <a:off x="1473957" y="1583139"/>
            <a:ext cx="7124133" cy="4462819"/>
          </a:xfrm>
        </p:spPr>
        <p:txBody>
          <a:bodyPr/>
          <a:lstStyle/>
          <a:p>
            <a:r>
              <a:rPr lang="es-MX" sz="3200" dirty="0">
                <a:latin typeface="Bauhaus 93" panose="04030905020B02020C02" pitchFamily="82" charset="0"/>
              </a:rPr>
              <a:t>*La amistad no puede transferirse. si A es amigo de B, y B es amigo de C, esto no implica que A sea amigo de C.</a:t>
            </a:r>
          </a:p>
          <a:p>
            <a:r>
              <a:rPr lang="es-MX" sz="3200" dirty="0">
                <a:latin typeface="Bauhaus 93" panose="04030905020B02020C02" pitchFamily="82" charset="0"/>
              </a:rPr>
              <a:t>*La amistad no puede heredarse. Si A es amigo de B, y C es una clase derivada de B, A no es amigo de C. </a:t>
            </a:r>
          </a:p>
          <a:p>
            <a:r>
              <a:rPr lang="es-MX" sz="3200" dirty="0">
                <a:latin typeface="Bauhaus 93" panose="04030905020B02020C02" pitchFamily="82" charset="0"/>
              </a:rPr>
              <a:t>*La amistad es asimétrica. Si A es amigo de B, B no tiene por qué ser amigo de A. </a:t>
            </a:r>
          </a:p>
        </p:txBody>
      </p:sp>
      <p:sp>
        <p:nvSpPr>
          <p:cNvPr id="4" name="Título 1">
            <a:extLst>
              <a:ext uri="{FF2B5EF4-FFF2-40B4-BE49-F238E27FC236}">
                <a16:creationId xmlns:a16="http://schemas.microsoft.com/office/drawing/2014/main" id="{7C8D4D35-E16E-49E7-B218-0382B46076B7}"/>
              </a:ext>
            </a:extLst>
          </p:cNvPr>
          <p:cNvSpPr>
            <a:spLocks noGrp="1"/>
          </p:cNvSpPr>
          <p:nvPr>
            <p:ph type="title"/>
          </p:nvPr>
        </p:nvSpPr>
        <p:spPr>
          <a:xfrm>
            <a:off x="1284622" y="382137"/>
            <a:ext cx="5361838" cy="798291"/>
          </a:xfrm>
        </p:spPr>
        <p:txBody>
          <a:bodyPr>
            <a:normAutofit/>
          </a:bodyPr>
          <a:lstStyle/>
          <a:p>
            <a:pPr algn="ctr"/>
            <a:r>
              <a:rPr lang="es-MX" sz="4000" b="1" dirty="0">
                <a:latin typeface="Bauhaus 93" panose="04030905020B02020C02" pitchFamily="82" charset="0"/>
              </a:rPr>
              <a:t>Modificador friend</a:t>
            </a:r>
            <a:endParaRPr lang="es-MX" sz="4800" b="1" dirty="0">
              <a:latin typeface="Bauhaus 93" panose="04030905020B02020C02" pitchFamily="82" charset="0"/>
            </a:endParaRPr>
          </a:p>
        </p:txBody>
      </p:sp>
    </p:spTree>
    <p:extLst>
      <p:ext uri="{BB962C8B-B14F-4D97-AF65-F5344CB8AC3E}">
        <p14:creationId xmlns:p14="http://schemas.microsoft.com/office/powerpoint/2010/main" val="143490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D0687-B743-4866-92E4-C430CD94F592}"/>
              </a:ext>
            </a:extLst>
          </p:cNvPr>
          <p:cNvSpPr>
            <a:spLocks noGrp="1"/>
          </p:cNvSpPr>
          <p:nvPr>
            <p:ph type="title"/>
          </p:nvPr>
        </p:nvSpPr>
        <p:spPr/>
        <p:txBody>
          <a:bodyPr>
            <a:normAutofit/>
          </a:bodyPr>
          <a:lstStyle/>
          <a:p>
            <a:r>
              <a:rPr lang="es-MX" sz="3600" dirty="0">
                <a:solidFill>
                  <a:schemeClr val="accent2"/>
                </a:solidFill>
                <a:latin typeface="Bauhaus 93" panose="04030905020B02020C02" pitchFamily="82" charset="0"/>
              </a:rPr>
              <a:t>Declarar en Clases:</a:t>
            </a:r>
            <a:endParaRPr lang="es-MX" dirty="0"/>
          </a:p>
        </p:txBody>
      </p:sp>
      <p:sp>
        <p:nvSpPr>
          <p:cNvPr id="3" name="Marcador de contenido 2">
            <a:extLst>
              <a:ext uri="{FF2B5EF4-FFF2-40B4-BE49-F238E27FC236}">
                <a16:creationId xmlns:a16="http://schemas.microsoft.com/office/drawing/2014/main" id="{301952B5-E1DD-4171-88CE-9A6EA2757A7C}"/>
              </a:ext>
            </a:extLst>
          </p:cNvPr>
          <p:cNvSpPr>
            <a:spLocks noGrp="1"/>
          </p:cNvSpPr>
          <p:nvPr>
            <p:ph idx="1"/>
          </p:nvPr>
        </p:nvSpPr>
        <p:spPr>
          <a:xfrm>
            <a:off x="1897037" y="1513642"/>
            <a:ext cx="6168789" cy="4445391"/>
          </a:xfrm>
        </p:spPr>
        <p:txBody>
          <a:bodyPr/>
          <a:lstStyle/>
          <a:p>
            <a:r>
              <a:rPr lang="es-MX" sz="4000" dirty="0" err="1">
                <a:solidFill>
                  <a:srgbClr val="48B6B6"/>
                </a:solidFill>
                <a:latin typeface="Bauhaus 93" panose="04030905020B02020C02" pitchFamily="82" charset="0"/>
              </a:rPr>
              <a:t>class</a:t>
            </a:r>
            <a:r>
              <a:rPr lang="es-MX" sz="4000" dirty="0">
                <a:latin typeface="Bauhaus 93" panose="04030905020B02020C02" pitchFamily="82" charset="0"/>
              </a:rPr>
              <a:t> Cualquiera{</a:t>
            </a:r>
          </a:p>
          <a:p>
            <a:r>
              <a:rPr lang="es-MX" sz="4000" dirty="0">
                <a:latin typeface="Bauhaus 93" panose="04030905020B02020C02" pitchFamily="82" charset="0"/>
              </a:rPr>
              <a:t>       </a:t>
            </a:r>
            <a:r>
              <a:rPr lang="es-MX" sz="4000" dirty="0">
                <a:solidFill>
                  <a:schemeClr val="accent4"/>
                </a:solidFill>
                <a:latin typeface="Bauhaus 93" panose="04030905020B02020C02" pitchFamily="82" charset="0"/>
              </a:rPr>
              <a:t>friend</a:t>
            </a:r>
            <a:r>
              <a:rPr lang="es-MX" sz="4000" dirty="0">
                <a:latin typeface="Bauhaus 93" panose="04030905020B02020C02" pitchFamily="82" charset="0"/>
              </a:rPr>
              <a:t> </a:t>
            </a:r>
            <a:r>
              <a:rPr lang="es-MX" sz="4000" dirty="0" err="1">
                <a:solidFill>
                  <a:srgbClr val="48B6B6"/>
                </a:solidFill>
                <a:latin typeface="Bauhaus 93" panose="04030905020B02020C02" pitchFamily="82" charset="0"/>
              </a:rPr>
              <a:t>class</a:t>
            </a:r>
            <a:r>
              <a:rPr lang="es-MX" sz="4000" dirty="0">
                <a:latin typeface="Bauhaus 93" panose="04030905020B02020C02" pitchFamily="82" charset="0"/>
              </a:rPr>
              <a:t> Amiga;</a:t>
            </a:r>
            <a:br>
              <a:rPr lang="es-MX" sz="4000" dirty="0">
                <a:latin typeface="Bauhaus 93" panose="04030905020B02020C02" pitchFamily="82" charset="0"/>
              </a:rPr>
            </a:br>
            <a:r>
              <a:rPr lang="es-MX" sz="4000" dirty="0">
                <a:latin typeface="Bauhaus 93" panose="04030905020B02020C02" pitchFamily="82" charset="0"/>
              </a:rPr>
              <a:t>       </a:t>
            </a:r>
            <a:r>
              <a:rPr lang="es-MX" sz="4000" dirty="0" err="1">
                <a:latin typeface="Bauhaus 93" panose="04030905020B02020C02" pitchFamily="82" charset="0"/>
              </a:rPr>
              <a:t>private</a:t>
            </a:r>
            <a:r>
              <a:rPr lang="es-MX" sz="4000" dirty="0">
                <a:latin typeface="Bauhaus 93" panose="04030905020B02020C02" pitchFamily="82" charset="0"/>
              </a:rPr>
              <a:t>:</a:t>
            </a:r>
            <a:br>
              <a:rPr lang="es-MX" sz="4000" dirty="0">
                <a:latin typeface="Bauhaus 93" panose="04030905020B02020C02" pitchFamily="82" charset="0"/>
              </a:rPr>
            </a:br>
            <a:r>
              <a:rPr lang="es-MX" sz="4000" dirty="0">
                <a:latin typeface="Bauhaus 93" panose="04030905020B02020C02" pitchFamily="82" charset="0"/>
              </a:rPr>
              <a:t>       </a:t>
            </a:r>
            <a:r>
              <a:rPr lang="es-MX" sz="4000" dirty="0" err="1">
                <a:solidFill>
                  <a:schemeClr val="accent4"/>
                </a:solidFill>
                <a:latin typeface="Bauhaus 93" panose="04030905020B02020C02" pitchFamily="82" charset="0"/>
              </a:rPr>
              <a:t>int</a:t>
            </a:r>
            <a:r>
              <a:rPr lang="es-MX" sz="4000" dirty="0">
                <a:latin typeface="Bauhaus 93" panose="04030905020B02020C02" pitchFamily="82" charset="0"/>
              </a:rPr>
              <a:t> secreto;</a:t>
            </a:r>
          </a:p>
          <a:p>
            <a:r>
              <a:rPr lang="es-MX" sz="4000" dirty="0">
                <a:latin typeface="Bauhaus 93" panose="04030905020B02020C02" pitchFamily="82" charset="0"/>
              </a:rPr>
              <a:t>};</a:t>
            </a:r>
          </a:p>
          <a:p>
            <a:r>
              <a:rPr lang="es-MX" sz="4000" dirty="0" err="1">
                <a:solidFill>
                  <a:srgbClr val="48B6B6"/>
                </a:solidFill>
                <a:latin typeface="Bauhaus 93" panose="04030905020B02020C02" pitchFamily="82" charset="0"/>
              </a:rPr>
              <a:t>class</a:t>
            </a:r>
            <a:r>
              <a:rPr lang="es-MX" sz="4000" dirty="0">
                <a:latin typeface="Bauhaus 93" panose="04030905020B02020C02" pitchFamily="82" charset="0"/>
              </a:rPr>
              <a:t> Amiga{</a:t>
            </a:r>
          </a:p>
          <a:p>
            <a:r>
              <a:rPr lang="es-MX" sz="4000" dirty="0">
                <a:latin typeface="Bauhaus 93" panose="04030905020B02020C02" pitchFamily="82" charset="0"/>
              </a:rPr>
              <a:t>//</a:t>
            </a:r>
          </a:p>
          <a:p>
            <a:r>
              <a:rPr lang="es-MX" sz="4000" dirty="0">
                <a:latin typeface="Bauhaus 93" panose="04030905020B02020C02" pitchFamily="82" charset="0"/>
              </a:rPr>
              <a:t>}</a:t>
            </a:r>
            <a:endParaRPr lang="es-MX" sz="4000" dirty="0"/>
          </a:p>
          <a:p>
            <a:endParaRPr lang="es-MX" dirty="0"/>
          </a:p>
        </p:txBody>
      </p:sp>
    </p:spTree>
    <p:extLst>
      <p:ext uri="{BB962C8B-B14F-4D97-AF65-F5344CB8AC3E}">
        <p14:creationId xmlns:p14="http://schemas.microsoft.com/office/powerpoint/2010/main" val="211946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ECE30-6D42-4EF0-BB3B-5C5BB8D3F9B8}"/>
              </a:ext>
            </a:extLst>
          </p:cNvPr>
          <p:cNvSpPr>
            <a:spLocks noGrp="1"/>
          </p:cNvSpPr>
          <p:nvPr>
            <p:ph type="title"/>
          </p:nvPr>
        </p:nvSpPr>
        <p:spPr>
          <a:xfrm>
            <a:off x="1645920" y="265606"/>
            <a:ext cx="5096074" cy="928469"/>
          </a:xfrm>
        </p:spPr>
        <p:txBody>
          <a:bodyPr>
            <a:normAutofit/>
          </a:bodyPr>
          <a:lstStyle/>
          <a:p>
            <a:r>
              <a:rPr lang="es-MX" sz="3600" dirty="0">
                <a:solidFill>
                  <a:schemeClr val="accent2"/>
                </a:solidFill>
                <a:latin typeface="Bauhaus 93" panose="04030905020B02020C02" pitchFamily="82" charset="0"/>
              </a:rPr>
              <a:t>Declarar en Funciones:</a:t>
            </a:r>
            <a:endParaRPr lang="es-MX" dirty="0"/>
          </a:p>
        </p:txBody>
      </p:sp>
      <p:sp>
        <p:nvSpPr>
          <p:cNvPr id="4" name="Marcador de contenido 2">
            <a:extLst>
              <a:ext uri="{FF2B5EF4-FFF2-40B4-BE49-F238E27FC236}">
                <a16:creationId xmlns:a16="http://schemas.microsoft.com/office/drawing/2014/main" id="{D8CD694F-544B-4199-A2CA-C19B3E15A151}"/>
              </a:ext>
            </a:extLst>
          </p:cNvPr>
          <p:cNvSpPr txBox="1">
            <a:spLocks noGrp="1"/>
          </p:cNvSpPr>
          <p:nvPr>
            <p:ph idx="1"/>
          </p:nvPr>
        </p:nvSpPr>
        <p:spPr>
          <a:xfrm>
            <a:off x="1645920" y="1431755"/>
            <a:ext cx="6773593" cy="4445391"/>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lumMod val="65000"/>
                    <a:lumOff val="35000"/>
                  </a:schemeClr>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eaLnBrk="0" fontAlgn="base" hangingPunct="0">
              <a:lnSpc>
                <a:spcPct val="100000"/>
              </a:lnSpc>
              <a:spcBef>
                <a:spcPct val="0"/>
              </a:spcBef>
              <a:spcAft>
                <a:spcPct val="0"/>
              </a:spcAft>
            </a:pPr>
            <a:r>
              <a:rPr lang="es-MX" altLang="es-MX" sz="3200" dirty="0" err="1">
                <a:solidFill>
                  <a:srgbClr val="48B6B6"/>
                </a:solidFill>
                <a:latin typeface="Bauhaus 93" panose="04030905020B02020C02" pitchFamily="82" charset="0"/>
                <a:cs typeface="Times New Roman" panose="02020603050405020304" pitchFamily="18" charset="0"/>
              </a:rPr>
              <a:t>class</a:t>
            </a:r>
            <a:r>
              <a:rPr lang="es-MX" altLang="es-MX" sz="3200" dirty="0">
                <a:solidFill>
                  <a:srgbClr val="000066"/>
                </a:solidFill>
                <a:latin typeface="Bauhaus 93" panose="04030905020B02020C02" pitchFamily="82" charset="0"/>
                <a:cs typeface="Times New Roman" panose="02020603050405020304" pitchFamily="18" charset="0"/>
              </a:rPr>
              <a:t> Cualquiera{</a:t>
            </a:r>
            <a:endParaRPr lang="es-MX" altLang="es-MX" sz="3200" dirty="0">
              <a:solidFill>
                <a:schemeClr val="tx1"/>
              </a:solidFill>
              <a:latin typeface="Bauhaus 93" panose="04030905020B02020C02" pitchFamily="82" charset="0"/>
            </a:endParaRPr>
          </a:p>
          <a:p>
            <a:pPr defTabSz="914400" eaLnBrk="0" fontAlgn="base" hangingPunct="0">
              <a:lnSpc>
                <a:spcPct val="100000"/>
              </a:lnSpc>
              <a:spcBef>
                <a:spcPct val="0"/>
              </a:spcBef>
              <a:spcAft>
                <a:spcPct val="0"/>
              </a:spcAft>
            </a:pPr>
            <a:r>
              <a:rPr lang="es-MX" altLang="es-MX" sz="3200" dirty="0">
                <a:solidFill>
                  <a:srgbClr val="000066"/>
                </a:solidFill>
                <a:latin typeface="Bauhaus 93" panose="04030905020B02020C02" pitchFamily="82" charset="0"/>
              </a:rPr>
              <a:t>       </a:t>
            </a:r>
            <a:r>
              <a:rPr lang="es-MX" altLang="es-MX" sz="3200" dirty="0">
                <a:solidFill>
                  <a:srgbClr val="FFC000"/>
                </a:solidFill>
                <a:latin typeface="Bauhaus 93" panose="04030905020B02020C02" pitchFamily="82" charset="0"/>
              </a:rPr>
              <a:t>friend</a:t>
            </a:r>
            <a:r>
              <a:rPr lang="es-MX" altLang="es-MX" sz="3200" dirty="0">
                <a:solidFill>
                  <a:srgbClr val="000066"/>
                </a:solidFill>
                <a:latin typeface="Bauhaus 93" panose="04030905020B02020C02" pitchFamily="82" charset="0"/>
              </a:rPr>
              <a:t> </a:t>
            </a:r>
            <a:r>
              <a:rPr lang="es-MX" altLang="es-MX" sz="3200" dirty="0" err="1">
                <a:solidFill>
                  <a:srgbClr val="000066"/>
                </a:solidFill>
                <a:latin typeface="Bauhaus 93" panose="04030905020B02020C02" pitchFamily="82" charset="0"/>
              </a:rPr>
              <a:t>void</a:t>
            </a:r>
            <a:r>
              <a:rPr lang="es-MX" altLang="es-MX" sz="3200" dirty="0">
                <a:solidFill>
                  <a:srgbClr val="000066"/>
                </a:solidFill>
                <a:latin typeface="Bauhaus 93" panose="04030905020B02020C02" pitchFamily="82" charset="0"/>
              </a:rPr>
              <a:t> </a:t>
            </a:r>
            <a:r>
              <a:rPr lang="es-MX" altLang="es-MX" sz="3200" dirty="0" err="1">
                <a:solidFill>
                  <a:schemeClr val="accent6"/>
                </a:solidFill>
                <a:latin typeface="Bauhaus 93" panose="04030905020B02020C02" pitchFamily="82" charset="0"/>
              </a:rPr>
              <a:t>fAmiga</a:t>
            </a:r>
            <a:r>
              <a:rPr lang="es-MX" altLang="es-MX" sz="3200" dirty="0">
                <a:solidFill>
                  <a:srgbClr val="000066"/>
                </a:solidFill>
                <a:latin typeface="Bauhaus 93" panose="04030905020B02020C02" pitchFamily="82" charset="0"/>
              </a:rPr>
              <a:t>(Cualquiera);</a:t>
            </a:r>
            <a:br>
              <a:rPr lang="es-MX" altLang="es-MX" sz="3200" dirty="0">
                <a:solidFill>
                  <a:srgbClr val="000066"/>
                </a:solidFill>
                <a:latin typeface="Bauhaus 93" panose="04030905020B02020C02" pitchFamily="82" charset="0"/>
              </a:rPr>
            </a:br>
            <a:r>
              <a:rPr lang="es-MX" altLang="es-MX" sz="3200" dirty="0">
                <a:solidFill>
                  <a:srgbClr val="000066"/>
                </a:solidFill>
                <a:latin typeface="Bauhaus 93" panose="04030905020B02020C02" pitchFamily="82" charset="0"/>
              </a:rPr>
              <a:t>      </a:t>
            </a:r>
            <a:r>
              <a:rPr lang="es-MX" altLang="es-MX" sz="3200" dirty="0" err="1">
                <a:solidFill>
                  <a:srgbClr val="000066"/>
                </a:solidFill>
                <a:latin typeface="Bauhaus 93" panose="04030905020B02020C02" pitchFamily="82" charset="0"/>
              </a:rPr>
              <a:t>private</a:t>
            </a:r>
            <a:r>
              <a:rPr lang="es-MX" altLang="es-MX" sz="3200" dirty="0">
                <a:solidFill>
                  <a:srgbClr val="000066"/>
                </a:solidFill>
                <a:latin typeface="Bauhaus 93" panose="04030905020B02020C02" pitchFamily="82" charset="0"/>
              </a:rPr>
              <a:t>:</a:t>
            </a:r>
            <a:br>
              <a:rPr lang="es-MX" altLang="es-MX" sz="3200" dirty="0">
                <a:solidFill>
                  <a:srgbClr val="000066"/>
                </a:solidFill>
                <a:latin typeface="Bauhaus 93" panose="04030905020B02020C02" pitchFamily="82" charset="0"/>
              </a:rPr>
            </a:br>
            <a:r>
              <a:rPr lang="es-MX" altLang="es-MX" sz="3200" dirty="0">
                <a:solidFill>
                  <a:srgbClr val="000066"/>
                </a:solidFill>
                <a:latin typeface="Bauhaus 93" panose="04030905020B02020C02" pitchFamily="82" charset="0"/>
              </a:rPr>
              <a:t>     </a:t>
            </a:r>
            <a:r>
              <a:rPr lang="es-MX" altLang="es-MX" sz="3200" dirty="0" err="1">
                <a:solidFill>
                  <a:schemeClr val="accent4"/>
                </a:solidFill>
                <a:latin typeface="Bauhaus 93" panose="04030905020B02020C02" pitchFamily="82" charset="0"/>
              </a:rPr>
              <a:t>int</a:t>
            </a:r>
            <a:r>
              <a:rPr lang="es-MX" altLang="es-MX" sz="3200" dirty="0">
                <a:solidFill>
                  <a:schemeClr val="accent4"/>
                </a:solidFill>
                <a:latin typeface="Bauhaus 93" panose="04030905020B02020C02" pitchFamily="82" charset="0"/>
              </a:rPr>
              <a:t> </a:t>
            </a:r>
            <a:r>
              <a:rPr lang="es-MX" altLang="es-MX" sz="3200" dirty="0">
                <a:solidFill>
                  <a:srgbClr val="000066"/>
                </a:solidFill>
                <a:latin typeface="Bauhaus 93" panose="04030905020B02020C02" pitchFamily="82" charset="0"/>
              </a:rPr>
              <a:t>secreto;</a:t>
            </a:r>
            <a:endParaRPr lang="es-MX" altLang="es-MX" sz="3200" dirty="0">
              <a:solidFill>
                <a:schemeClr val="tx1"/>
              </a:solidFill>
              <a:latin typeface="Bauhaus 93" panose="04030905020B02020C02" pitchFamily="82" charset="0"/>
            </a:endParaRPr>
          </a:p>
          <a:p>
            <a:pPr defTabSz="914400" eaLnBrk="0" fontAlgn="base" hangingPunct="0">
              <a:lnSpc>
                <a:spcPct val="100000"/>
              </a:lnSpc>
              <a:spcBef>
                <a:spcPct val="0"/>
              </a:spcBef>
              <a:spcAft>
                <a:spcPct val="0"/>
              </a:spcAft>
            </a:pPr>
            <a:r>
              <a:rPr lang="es-MX" altLang="es-MX" sz="3200" dirty="0">
                <a:solidFill>
                  <a:srgbClr val="000066"/>
                </a:solidFill>
                <a:latin typeface="Bauhaus 93" panose="04030905020B02020C02" pitchFamily="82" charset="0"/>
                <a:cs typeface="Times New Roman" panose="02020603050405020304" pitchFamily="18" charset="0"/>
              </a:rPr>
              <a:t>};</a:t>
            </a:r>
          </a:p>
          <a:p>
            <a:pPr defTabSz="914400" eaLnBrk="0" fontAlgn="base" hangingPunct="0">
              <a:lnSpc>
                <a:spcPct val="100000"/>
              </a:lnSpc>
              <a:spcBef>
                <a:spcPct val="0"/>
              </a:spcBef>
              <a:spcAft>
                <a:spcPct val="0"/>
              </a:spcAft>
            </a:pPr>
            <a:endParaRPr lang="es-MX" altLang="es-MX" sz="3200" dirty="0">
              <a:solidFill>
                <a:schemeClr val="tx1"/>
              </a:solidFill>
              <a:latin typeface="Bauhaus 93" panose="04030905020B02020C02" pitchFamily="82" charset="0"/>
            </a:endParaRPr>
          </a:p>
          <a:p>
            <a:pPr defTabSz="914400" eaLnBrk="0" fontAlgn="base" hangingPunct="0">
              <a:lnSpc>
                <a:spcPct val="100000"/>
              </a:lnSpc>
              <a:spcBef>
                <a:spcPct val="0"/>
              </a:spcBef>
              <a:spcAft>
                <a:spcPct val="0"/>
              </a:spcAft>
            </a:pPr>
            <a:r>
              <a:rPr lang="es-MX" altLang="es-MX" sz="3200" dirty="0" err="1">
                <a:solidFill>
                  <a:schemeClr val="accent4"/>
                </a:solidFill>
                <a:latin typeface="Bauhaus 93" panose="04030905020B02020C02" pitchFamily="82" charset="0"/>
                <a:cs typeface="Times New Roman" panose="02020603050405020304" pitchFamily="18" charset="0"/>
              </a:rPr>
              <a:t>void</a:t>
            </a:r>
            <a:r>
              <a:rPr lang="es-MX" altLang="es-MX" sz="3200" dirty="0">
                <a:solidFill>
                  <a:schemeClr val="accent4"/>
                </a:solidFill>
                <a:latin typeface="Bauhaus 93" panose="04030905020B02020C02" pitchFamily="82" charset="0"/>
                <a:cs typeface="Times New Roman" panose="02020603050405020304" pitchFamily="18" charset="0"/>
              </a:rPr>
              <a:t> </a:t>
            </a:r>
            <a:r>
              <a:rPr lang="es-MX" altLang="es-MX" sz="3200" dirty="0" err="1">
                <a:solidFill>
                  <a:schemeClr val="accent6"/>
                </a:solidFill>
                <a:latin typeface="Bauhaus 93" panose="04030905020B02020C02" pitchFamily="82" charset="0"/>
                <a:cs typeface="Times New Roman" panose="02020603050405020304" pitchFamily="18" charset="0"/>
              </a:rPr>
              <a:t>fAmiga</a:t>
            </a:r>
            <a:r>
              <a:rPr lang="es-MX" altLang="es-MX" sz="3200" dirty="0">
                <a:solidFill>
                  <a:srgbClr val="000066"/>
                </a:solidFill>
                <a:latin typeface="Bauhaus 93" panose="04030905020B02020C02" pitchFamily="82" charset="0"/>
                <a:cs typeface="Times New Roman" panose="02020603050405020304" pitchFamily="18" charset="0"/>
              </a:rPr>
              <a:t>(Cualquiera Una){</a:t>
            </a:r>
            <a:endParaRPr lang="es-MX" altLang="es-MX" sz="3200" dirty="0">
              <a:solidFill>
                <a:schemeClr val="tx1"/>
              </a:solidFill>
              <a:latin typeface="Bauhaus 93" panose="04030905020B02020C02" pitchFamily="82" charset="0"/>
            </a:endParaRPr>
          </a:p>
          <a:p>
            <a:pPr defTabSz="914400" eaLnBrk="0" fontAlgn="base" hangingPunct="0">
              <a:lnSpc>
                <a:spcPct val="100000"/>
              </a:lnSpc>
              <a:spcBef>
                <a:spcPct val="0"/>
              </a:spcBef>
              <a:spcAft>
                <a:spcPct val="0"/>
              </a:spcAft>
            </a:pPr>
            <a:r>
              <a:rPr lang="es-MX" altLang="es-MX" sz="3200" dirty="0" err="1">
                <a:solidFill>
                  <a:srgbClr val="48B6B6"/>
                </a:solidFill>
                <a:latin typeface="Bauhaus 93" panose="04030905020B02020C02" pitchFamily="82" charset="0"/>
              </a:rPr>
              <a:t>Una.secreto</a:t>
            </a:r>
            <a:r>
              <a:rPr lang="es-MX" altLang="es-MX" sz="3200" dirty="0">
                <a:solidFill>
                  <a:srgbClr val="48B6B6"/>
                </a:solidFill>
                <a:latin typeface="Bauhaus 93" panose="04030905020B02020C02" pitchFamily="82" charset="0"/>
              </a:rPr>
              <a:t>++; </a:t>
            </a:r>
            <a:r>
              <a:rPr lang="es-MX" altLang="es-MX" sz="2400" dirty="0">
                <a:solidFill>
                  <a:srgbClr val="000066"/>
                </a:solidFill>
                <a:latin typeface="Bauhaus 93" panose="04030905020B02020C02" pitchFamily="82" charset="0"/>
              </a:rPr>
              <a:t>// modificar Var Privada</a:t>
            </a:r>
            <a:endParaRPr lang="es-MX" altLang="es-MX" sz="3200" dirty="0">
              <a:solidFill>
                <a:srgbClr val="000066"/>
              </a:solidFill>
              <a:latin typeface="Bauhaus 93" panose="04030905020B02020C02" pitchFamily="82" charset="0"/>
              <a:cs typeface="Times New Roman" panose="02020603050405020304" pitchFamily="18" charset="0"/>
            </a:endParaRPr>
          </a:p>
          <a:p>
            <a:pPr defTabSz="914400" eaLnBrk="0" fontAlgn="base" hangingPunct="0">
              <a:lnSpc>
                <a:spcPct val="100000"/>
              </a:lnSpc>
              <a:spcBef>
                <a:spcPct val="0"/>
              </a:spcBef>
              <a:spcAft>
                <a:spcPct val="0"/>
              </a:spcAft>
            </a:pPr>
            <a:r>
              <a:rPr lang="es-MX" altLang="es-MX" sz="3200" dirty="0">
                <a:solidFill>
                  <a:srgbClr val="000066"/>
                </a:solidFill>
                <a:latin typeface="Bauhaus 93" panose="04030905020B02020C02" pitchFamily="82" charset="0"/>
                <a:cs typeface="Times New Roman" panose="02020603050405020304" pitchFamily="18" charset="0"/>
              </a:rPr>
              <a:t>}</a:t>
            </a:r>
            <a:endParaRPr lang="es-MX" altLang="es-MX" sz="3200" dirty="0">
              <a:solidFill>
                <a:schemeClr val="tx1"/>
              </a:solidFill>
              <a:latin typeface="Bauhaus 93" panose="04030905020B02020C02" pitchFamily="82" charset="0"/>
            </a:endParaRPr>
          </a:p>
          <a:p>
            <a:endParaRPr lang="es-MX" dirty="0"/>
          </a:p>
          <a:p>
            <a:endParaRPr lang="es-MX" dirty="0"/>
          </a:p>
        </p:txBody>
      </p:sp>
    </p:spTree>
    <p:extLst>
      <p:ext uri="{BB962C8B-B14F-4D97-AF65-F5344CB8AC3E}">
        <p14:creationId xmlns:p14="http://schemas.microsoft.com/office/powerpoint/2010/main" val="346927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E6352-84F6-4ED1-A89C-76B88B3DF67A}"/>
              </a:ext>
            </a:extLst>
          </p:cNvPr>
          <p:cNvSpPr>
            <a:spLocks noGrp="1"/>
          </p:cNvSpPr>
          <p:nvPr>
            <p:ph type="title"/>
          </p:nvPr>
        </p:nvSpPr>
        <p:spPr>
          <a:xfrm>
            <a:off x="1433015" y="306549"/>
            <a:ext cx="1665027" cy="928469"/>
          </a:xfrm>
        </p:spPr>
        <p:txBody>
          <a:bodyPr>
            <a:normAutofit/>
          </a:bodyPr>
          <a:lstStyle/>
          <a:p>
            <a:r>
              <a:rPr lang="es-MX" sz="4000" dirty="0">
                <a:latin typeface="Bauhaus 93" panose="04030905020B02020C02" pitchFamily="82" charset="0"/>
              </a:rPr>
              <a:t>This</a:t>
            </a:r>
            <a:endParaRPr lang="es-MX" sz="3600" dirty="0"/>
          </a:p>
        </p:txBody>
      </p:sp>
      <p:sp>
        <p:nvSpPr>
          <p:cNvPr id="3" name="Marcador de contenido 2">
            <a:extLst>
              <a:ext uri="{FF2B5EF4-FFF2-40B4-BE49-F238E27FC236}">
                <a16:creationId xmlns:a16="http://schemas.microsoft.com/office/drawing/2014/main" id="{3C074A46-55C4-42F2-933B-FB7D0DE47365}"/>
              </a:ext>
            </a:extLst>
          </p:cNvPr>
          <p:cNvSpPr>
            <a:spLocks noGrp="1"/>
          </p:cNvSpPr>
          <p:nvPr>
            <p:ph idx="1"/>
          </p:nvPr>
        </p:nvSpPr>
        <p:spPr>
          <a:xfrm>
            <a:off x="1433015" y="1786597"/>
            <a:ext cx="7271369" cy="4445391"/>
          </a:xfrm>
        </p:spPr>
        <p:txBody>
          <a:bodyPr/>
          <a:lstStyle/>
          <a:p>
            <a:pPr algn="just"/>
            <a:r>
              <a:rPr lang="es-MX" sz="3200" dirty="0">
                <a:latin typeface="Bauhaus 93" panose="04030905020B02020C02" pitchFamily="82" charset="0"/>
              </a:rPr>
              <a:t>Cuando se llama un método del objeto implícitamente se manda como parámetro el puntero this de ese objeto para que el método sepa a que atributos referirse a la hora de procesarlos.</a:t>
            </a:r>
          </a:p>
          <a:p>
            <a:r>
              <a:rPr lang="es-MX" sz="3200" dirty="0">
                <a:solidFill>
                  <a:schemeClr val="accent4"/>
                </a:solidFill>
                <a:latin typeface="Bauhaus 93" panose="04030905020B02020C02" pitchFamily="82" charset="0"/>
              </a:rPr>
              <a:t>TipoDat0</a:t>
            </a:r>
            <a:r>
              <a:rPr lang="es-MX" sz="3200" dirty="0">
                <a:latin typeface="Bauhaus 93" panose="04030905020B02020C02" pitchFamily="82" charset="0"/>
              </a:rPr>
              <a:t> Nombre(</a:t>
            </a:r>
            <a:r>
              <a:rPr lang="es-MX" sz="3200" dirty="0" err="1">
                <a:latin typeface="Bauhaus 93" panose="04030905020B02020C02" pitchFamily="82" charset="0"/>
              </a:rPr>
              <a:t>void</a:t>
            </a:r>
            <a:r>
              <a:rPr lang="es-MX" sz="3200" dirty="0">
                <a:latin typeface="Bauhaus 93" panose="04030905020B02020C02" pitchFamily="82" charset="0"/>
              </a:rPr>
              <a:t>){</a:t>
            </a:r>
          </a:p>
          <a:p>
            <a:r>
              <a:rPr lang="es-MX" sz="3200" dirty="0" err="1">
                <a:solidFill>
                  <a:schemeClr val="accent5"/>
                </a:solidFill>
                <a:latin typeface="Bauhaus 93" panose="04030905020B02020C02" pitchFamily="82" charset="0"/>
              </a:rPr>
              <a:t>return</a:t>
            </a:r>
            <a:r>
              <a:rPr lang="es-MX" sz="3200" dirty="0">
                <a:latin typeface="Bauhaus 93" panose="04030905020B02020C02" pitchFamily="82" charset="0"/>
              </a:rPr>
              <a:t> x; </a:t>
            </a:r>
            <a:r>
              <a:rPr lang="es-MX" sz="3200" dirty="0">
                <a:solidFill>
                  <a:schemeClr val="tx1"/>
                </a:solidFill>
                <a:latin typeface="Bauhaus 93" panose="04030905020B02020C02" pitchFamily="82" charset="0"/>
              </a:rPr>
              <a:t>//this </a:t>
            </a:r>
            <a:r>
              <a:rPr lang="es-MX" sz="3200" dirty="0" err="1">
                <a:solidFill>
                  <a:schemeClr val="tx1"/>
                </a:solidFill>
                <a:latin typeface="Bauhaus 93" panose="04030905020B02020C02" pitchFamily="82" charset="0"/>
              </a:rPr>
              <a:t>implicito</a:t>
            </a:r>
            <a:endParaRPr lang="es-MX" sz="3200" dirty="0">
              <a:solidFill>
                <a:schemeClr val="tx1"/>
              </a:solidFill>
              <a:latin typeface="Bauhaus 93" panose="04030905020B02020C02" pitchFamily="82" charset="0"/>
            </a:endParaRPr>
          </a:p>
          <a:p>
            <a:r>
              <a:rPr lang="es-MX" sz="3200" dirty="0">
                <a:latin typeface="Bauhaus 93" panose="04030905020B02020C02" pitchFamily="82" charset="0"/>
              </a:rPr>
              <a:t>  }</a:t>
            </a:r>
          </a:p>
        </p:txBody>
      </p:sp>
    </p:spTree>
    <p:extLst>
      <p:ext uri="{BB962C8B-B14F-4D97-AF65-F5344CB8AC3E}">
        <p14:creationId xmlns:p14="http://schemas.microsoft.com/office/powerpoint/2010/main" val="261650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60060" y="1499589"/>
            <a:ext cx="7069540" cy="1604132"/>
          </a:xfrm>
        </p:spPr>
        <p:txBody>
          <a:bodyPr/>
          <a:lstStyle/>
          <a:p>
            <a:r>
              <a:rPr lang="es-MX" sz="5400" dirty="0"/>
              <a:t>Miembros de clase estáticos</a:t>
            </a:r>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PROTECO – 2017-2</a:t>
            </a:r>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C++ Básico</a:t>
            </a:r>
          </a:p>
        </p:txBody>
      </p:sp>
      <p:pic>
        <p:nvPicPr>
          <p:cNvPr id="5" name="Imagen 4">
            <a:extLst>
              <a:ext uri="{FF2B5EF4-FFF2-40B4-BE49-F238E27FC236}">
                <a16:creationId xmlns:a16="http://schemas.microsoft.com/office/drawing/2014/main" id="{3A1069C1-D579-4332-B86B-1DA4277EB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094" y="4864770"/>
            <a:ext cx="1028095" cy="1028095"/>
          </a:xfrm>
          <a:prstGeom prst="rect">
            <a:avLst/>
          </a:prstGeom>
        </p:spPr>
      </p:pic>
    </p:spTree>
    <p:extLst>
      <p:ext uri="{BB962C8B-B14F-4D97-AF65-F5344CB8AC3E}">
        <p14:creationId xmlns:p14="http://schemas.microsoft.com/office/powerpoint/2010/main" val="402299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B3DC8-4F71-436E-8421-2C3AC905ECA5}"/>
              </a:ext>
            </a:extLst>
          </p:cNvPr>
          <p:cNvSpPr>
            <a:spLocks noGrp="1"/>
          </p:cNvSpPr>
          <p:nvPr>
            <p:ph type="title"/>
          </p:nvPr>
        </p:nvSpPr>
        <p:spPr>
          <a:xfrm>
            <a:off x="1284622" y="456674"/>
            <a:ext cx="6246056" cy="928469"/>
          </a:xfrm>
        </p:spPr>
        <p:txBody>
          <a:bodyPr/>
          <a:lstStyle/>
          <a:p>
            <a:r>
              <a:rPr lang="es-MX" sz="3600" b="1" dirty="0">
                <a:latin typeface="Bauhaus 93" panose="04030905020B02020C02" pitchFamily="82" charset="0"/>
              </a:rPr>
              <a:t>Una variable estática</a:t>
            </a:r>
            <a:endParaRPr lang="es-MX" dirty="0"/>
          </a:p>
        </p:txBody>
      </p:sp>
      <p:sp>
        <p:nvSpPr>
          <p:cNvPr id="3" name="Marcador de contenido 2">
            <a:extLst>
              <a:ext uri="{FF2B5EF4-FFF2-40B4-BE49-F238E27FC236}">
                <a16:creationId xmlns:a16="http://schemas.microsoft.com/office/drawing/2014/main" id="{F06FCC63-EA7E-4DAF-9EF6-DE9326064514}"/>
              </a:ext>
            </a:extLst>
          </p:cNvPr>
          <p:cNvSpPr>
            <a:spLocks noGrp="1"/>
          </p:cNvSpPr>
          <p:nvPr>
            <p:ph idx="1"/>
          </p:nvPr>
        </p:nvSpPr>
        <p:spPr>
          <a:xfrm>
            <a:off x="1514901" y="1786597"/>
            <a:ext cx="6904612" cy="4445391"/>
          </a:xfrm>
        </p:spPr>
        <p:txBody>
          <a:bodyPr/>
          <a:lstStyle/>
          <a:p>
            <a:pPr algn="just"/>
            <a:r>
              <a:rPr lang="es-MX" sz="3200" b="1" dirty="0">
                <a:latin typeface="Bauhaus 93" panose="04030905020B02020C02" pitchFamily="82" charset="0"/>
              </a:rPr>
              <a:t>En una clase es un dato común a </a:t>
            </a:r>
            <a:r>
              <a:rPr lang="es-MX" sz="3200" b="1" i="1" dirty="0">
                <a:latin typeface="Bauhaus 93" panose="04030905020B02020C02" pitchFamily="82" charset="0"/>
              </a:rPr>
              <a:t>todas</a:t>
            </a:r>
            <a:r>
              <a:rPr lang="es-MX" sz="3200" b="1" dirty="0">
                <a:latin typeface="Bauhaus 93" panose="04030905020B02020C02" pitchFamily="82" charset="0"/>
              </a:rPr>
              <a:t> las instancias de esta clase</a:t>
            </a:r>
            <a:r>
              <a:rPr lang="es-MX" sz="3200" dirty="0">
                <a:latin typeface="Bauhaus 93" panose="04030905020B02020C02" pitchFamily="82" charset="0"/>
              </a:rPr>
              <a:t> y accesible en todos los métodos.</a:t>
            </a:r>
          </a:p>
          <a:p>
            <a:pPr algn="just"/>
            <a:r>
              <a:rPr lang="es-MX" sz="3200" dirty="0">
                <a:latin typeface="Bauhaus 93" panose="04030905020B02020C02" pitchFamily="82" charset="0"/>
              </a:rPr>
              <a:t> Una variable miembro estática es incluso accesible sin instancia alguna.</a:t>
            </a:r>
          </a:p>
          <a:p>
            <a:endParaRPr lang="es-MX" sz="3200" dirty="0">
              <a:latin typeface="Bauhaus 93" panose="04030905020B02020C02" pitchFamily="82" charset="0"/>
            </a:endParaRPr>
          </a:p>
          <a:p>
            <a:pPr algn="ctr"/>
            <a:r>
              <a:rPr lang="es-MX" sz="3200" dirty="0" err="1">
                <a:solidFill>
                  <a:srgbClr val="48B6B6"/>
                </a:solidFill>
                <a:latin typeface="Bauhaus 93" panose="04030905020B02020C02" pitchFamily="82" charset="0"/>
              </a:rPr>
              <a:t>static</a:t>
            </a:r>
            <a:r>
              <a:rPr lang="es-MX" sz="3200" dirty="0">
                <a:latin typeface="Bauhaus 93" panose="04030905020B02020C02" pitchFamily="82" charset="0"/>
              </a:rPr>
              <a:t> </a:t>
            </a:r>
            <a:r>
              <a:rPr lang="es-MX" sz="3200" dirty="0" err="1">
                <a:solidFill>
                  <a:schemeClr val="accent4"/>
                </a:solidFill>
                <a:latin typeface="Bauhaus 93" panose="04030905020B02020C02" pitchFamily="82" charset="0"/>
              </a:rPr>
              <a:t>tipoDato</a:t>
            </a:r>
            <a:r>
              <a:rPr lang="es-MX" sz="3200" dirty="0">
                <a:latin typeface="Bauhaus 93" panose="04030905020B02020C02" pitchFamily="82" charset="0"/>
              </a:rPr>
              <a:t> Nombre;</a:t>
            </a:r>
          </a:p>
        </p:txBody>
      </p:sp>
    </p:spTree>
    <p:extLst>
      <p:ext uri="{BB962C8B-B14F-4D97-AF65-F5344CB8AC3E}">
        <p14:creationId xmlns:p14="http://schemas.microsoft.com/office/powerpoint/2010/main" val="375040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92321" y="1282890"/>
            <a:ext cx="5909481" cy="1547876"/>
          </a:xfrm>
        </p:spPr>
        <p:txBody>
          <a:bodyPr/>
          <a:lstStyle/>
          <a:p>
            <a:r>
              <a:rPr lang="es-MX" sz="4800" dirty="0"/>
              <a:t>Objetos y miembros de clase constantes </a:t>
            </a:r>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PROTECO – 2017-2</a:t>
            </a:r>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C++ Básico</a:t>
            </a:r>
          </a:p>
        </p:txBody>
      </p:sp>
      <p:pic>
        <p:nvPicPr>
          <p:cNvPr id="5" name="Imagen 4">
            <a:extLst>
              <a:ext uri="{FF2B5EF4-FFF2-40B4-BE49-F238E27FC236}">
                <a16:creationId xmlns:a16="http://schemas.microsoft.com/office/drawing/2014/main" id="{3A1069C1-D579-4332-B86B-1DA4277EB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094" y="4864770"/>
            <a:ext cx="1028095" cy="1028095"/>
          </a:xfrm>
          <a:prstGeom prst="rect">
            <a:avLst/>
          </a:prstGeom>
        </p:spPr>
      </p:pic>
    </p:spTree>
    <p:extLst>
      <p:ext uri="{BB962C8B-B14F-4D97-AF65-F5344CB8AC3E}">
        <p14:creationId xmlns:p14="http://schemas.microsoft.com/office/powerpoint/2010/main" val="380684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E3FE8-0DAD-4096-BA85-4A7C52FEE8D1}"/>
              </a:ext>
            </a:extLst>
          </p:cNvPr>
          <p:cNvSpPr>
            <a:spLocks noGrp="1"/>
          </p:cNvSpPr>
          <p:nvPr>
            <p:ph idx="1"/>
          </p:nvPr>
        </p:nvSpPr>
        <p:spPr>
          <a:xfrm>
            <a:off x="1553028" y="1509487"/>
            <a:ext cx="6952343" cy="4722502"/>
          </a:xfrm>
        </p:spPr>
        <p:txBody>
          <a:bodyPr/>
          <a:lstStyle/>
          <a:p>
            <a:pPr algn="just"/>
            <a:r>
              <a:rPr lang="es-MX" sz="3200" dirty="0">
                <a:latin typeface="Bauhaus 93" panose="04030905020B02020C02" pitchFamily="82" charset="0"/>
              </a:rPr>
              <a:t>Const indica que un objeto no es modificable y no permiten hacer llamadas de función miembro. Para esto las funciones miembro que en la clase estén declaradas como </a:t>
            </a:r>
            <a:r>
              <a:rPr lang="es-MX" sz="3200" dirty="0" err="1">
                <a:latin typeface="Bauhaus 93" panose="04030905020B02020C02" pitchFamily="82" charset="0"/>
              </a:rPr>
              <a:t>const.</a:t>
            </a:r>
            <a:endParaRPr lang="es-MX" sz="3200" dirty="0">
              <a:latin typeface="Bauhaus 93" panose="04030905020B02020C02" pitchFamily="82" charset="0"/>
            </a:endParaRPr>
          </a:p>
          <a:p>
            <a:endParaRPr lang="es-MX" sz="3200" dirty="0">
              <a:latin typeface="Bauhaus 93" panose="04030905020B02020C02" pitchFamily="82" charset="0"/>
            </a:endParaRPr>
          </a:p>
          <a:p>
            <a:endParaRPr lang="es-MX" sz="3200" dirty="0">
              <a:latin typeface="Bauhaus 93" panose="04030905020B02020C02" pitchFamily="82" charset="0"/>
            </a:endParaRPr>
          </a:p>
        </p:txBody>
      </p:sp>
      <p:sp>
        <p:nvSpPr>
          <p:cNvPr id="4" name="Título 1">
            <a:extLst>
              <a:ext uri="{FF2B5EF4-FFF2-40B4-BE49-F238E27FC236}">
                <a16:creationId xmlns:a16="http://schemas.microsoft.com/office/drawing/2014/main" id="{8BA6496B-BC0E-4962-9696-33229BFD9423}"/>
              </a:ext>
            </a:extLst>
          </p:cNvPr>
          <p:cNvSpPr>
            <a:spLocks noGrp="1"/>
          </p:cNvSpPr>
          <p:nvPr>
            <p:ph type="title"/>
          </p:nvPr>
        </p:nvSpPr>
        <p:spPr>
          <a:xfrm>
            <a:off x="966174" y="511466"/>
            <a:ext cx="3537588" cy="725714"/>
          </a:xfrm>
        </p:spPr>
        <p:txBody>
          <a:bodyPr>
            <a:normAutofit/>
          </a:bodyPr>
          <a:lstStyle/>
          <a:p>
            <a:pPr algn="ctr"/>
            <a:r>
              <a:rPr lang="es-MX" sz="4000" dirty="0">
                <a:latin typeface="Bauhaus 93" panose="04030905020B02020C02" pitchFamily="82" charset="0"/>
              </a:rPr>
              <a:t>Objetos const</a:t>
            </a:r>
          </a:p>
        </p:txBody>
      </p:sp>
      <p:pic>
        <p:nvPicPr>
          <p:cNvPr id="6" name="Imagen 5">
            <a:extLst>
              <a:ext uri="{FF2B5EF4-FFF2-40B4-BE49-F238E27FC236}">
                <a16:creationId xmlns:a16="http://schemas.microsoft.com/office/drawing/2014/main" id="{C5B404FD-4525-4700-8B3D-4E2FFEE25C95}"/>
              </a:ext>
            </a:extLst>
          </p:cNvPr>
          <p:cNvPicPr>
            <a:picLocks noChangeAspect="1"/>
          </p:cNvPicPr>
          <p:nvPr/>
        </p:nvPicPr>
        <p:blipFill>
          <a:blip r:embed="rId2"/>
          <a:stretch>
            <a:fillRect/>
          </a:stretch>
        </p:blipFill>
        <p:spPr>
          <a:xfrm>
            <a:off x="1657673" y="4135273"/>
            <a:ext cx="6743052" cy="2369024"/>
          </a:xfrm>
          <a:prstGeom prst="rect">
            <a:avLst/>
          </a:prstGeom>
        </p:spPr>
      </p:pic>
    </p:spTree>
    <p:extLst>
      <p:ext uri="{BB962C8B-B14F-4D97-AF65-F5344CB8AC3E}">
        <p14:creationId xmlns:p14="http://schemas.microsoft.com/office/powerpoint/2010/main" val="360165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01505" y="1473958"/>
            <a:ext cx="5786650" cy="1514902"/>
          </a:xfrm>
        </p:spPr>
        <p:txBody>
          <a:bodyPr/>
          <a:lstStyle/>
          <a:p>
            <a:r>
              <a:rPr lang="es-MX" sz="5400" dirty="0"/>
              <a:t>Clase y Funciones Amigas</a:t>
            </a:r>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PROTECO – 2017-2</a:t>
            </a:r>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C++ Básico</a:t>
            </a:r>
          </a:p>
        </p:txBody>
      </p:sp>
      <p:pic>
        <p:nvPicPr>
          <p:cNvPr id="5" name="Imagen 4">
            <a:extLst>
              <a:ext uri="{FF2B5EF4-FFF2-40B4-BE49-F238E27FC236}">
                <a16:creationId xmlns:a16="http://schemas.microsoft.com/office/drawing/2014/main" id="{3A1069C1-D579-4332-B86B-1DA4277EB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094" y="4864770"/>
            <a:ext cx="1028095" cy="1028095"/>
          </a:xfrm>
          <a:prstGeom prst="rect">
            <a:avLst/>
          </a:prstGeom>
        </p:spPr>
      </p:pic>
    </p:spTree>
    <p:extLst>
      <p:ext uri="{BB962C8B-B14F-4D97-AF65-F5344CB8AC3E}">
        <p14:creationId xmlns:p14="http://schemas.microsoft.com/office/powerpoint/2010/main" val="95110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E3FE8-0DAD-4096-BA85-4A7C52FEE8D1}"/>
              </a:ext>
            </a:extLst>
          </p:cNvPr>
          <p:cNvSpPr>
            <a:spLocks noGrp="1"/>
          </p:cNvSpPr>
          <p:nvPr>
            <p:ph idx="1"/>
          </p:nvPr>
        </p:nvSpPr>
        <p:spPr>
          <a:xfrm>
            <a:off x="1553028" y="1509487"/>
            <a:ext cx="6952343" cy="4722502"/>
          </a:xfrm>
        </p:spPr>
        <p:txBody>
          <a:bodyPr/>
          <a:lstStyle/>
          <a:p>
            <a:pPr algn="ctr"/>
            <a:r>
              <a:rPr lang="es-MX" sz="4000" dirty="0">
                <a:latin typeface="Bauhaus 93" panose="04030905020B02020C02" pitchFamily="82" charset="0"/>
              </a:rPr>
              <a:t>Ya sabemos que los miembros privados de una clase no son accesibles para funciones y clases exteriores a dicha clase.</a:t>
            </a:r>
          </a:p>
          <a:p>
            <a:endParaRPr lang="es-MX" sz="3200" dirty="0">
              <a:latin typeface="Bauhaus 93" panose="04030905020B02020C02" pitchFamily="82" charset="0"/>
            </a:endParaRPr>
          </a:p>
        </p:txBody>
      </p:sp>
      <p:sp>
        <p:nvSpPr>
          <p:cNvPr id="4" name="Título 1">
            <a:extLst>
              <a:ext uri="{FF2B5EF4-FFF2-40B4-BE49-F238E27FC236}">
                <a16:creationId xmlns:a16="http://schemas.microsoft.com/office/drawing/2014/main" id="{8BA6496B-BC0E-4962-9696-33229BFD9423}"/>
              </a:ext>
            </a:extLst>
          </p:cNvPr>
          <p:cNvSpPr>
            <a:spLocks noGrp="1"/>
          </p:cNvSpPr>
          <p:nvPr>
            <p:ph type="title"/>
          </p:nvPr>
        </p:nvSpPr>
        <p:spPr>
          <a:xfrm>
            <a:off x="1105469" y="374989"/>
            <a:ext cx="6305265" cy="725714"/>
          </a:xfrm>
        </p:spPr>
        <p:txBody>
          <a:bodyPr>
            <a:normAutofit/>
          </a:bodyPr>
          <a:lstStyle/>
          <a:p>
            <a:pPr algn="ctr"/>
            <a:r>
              <a:rPr lang="es-MX" sz="4000" dirty="0">
                <a:latin typeface="Bauhaus 93" panose="04030905020B02020C02" pitchFamily="82" charset="0"/>
              </a:rPr>
              <a:t>Clase y Funciones Amigas</a:t>
            </a:r>
          </a:p>
        </p:txBody>
      </p:sp>
    </p:spTree>
    <p:extLst>
      <p:ext uri="{BB962C8B-B14F-4D97-AF65-F5344CB8AC3E}">
        <p14:creationId xmlns:p14="http://schemas.microsoft.com/office/powerpoint/2010/main" val="10655868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2703</TotalTime>
  <Words>532</Words>
  <Application>Microsoft Office PowerPoint</Application>
  <PresentationFormat>Presentación en pantalla (4:3)</PresentationFormat>
  <Paragraphs>80</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Bauhaus 93</vt:lpstr>
      <vt:lpstr>Calibri</vt:lpstr>
      <vt:lpstr>Calibri Light</vt:lpstr>
      <vt:lpstr>Century Gothic</vt:lpstr>
      <vt:lpstr>Times New Roman</vt:lpstr>
      <vt:lpstr>Tema de Office</vt:lpstr>
      <vt:lpstr>Puntero This</vt:lpstr>
      <vt:lpstr>This</vt:lpstr>
      <vt:lpstr>This</vt:lpstr>
      <vt:lpstr>Miembros de clase estáticos</vt:lpstr>
      <vt:lpstr>Una variable estática</vt:lpstr>
      <vt:lpstr>Objetos y miembros de clase constantes </vt:lpstr>
      <vt:lpstr>Objetos const</vt:lpstr>
      <vt:lpstr>Clase y Funciones Amigas</vt:lpstr>
      <vt:lpstr>Clase y Funciones Amigas</vt:lpstr>
      <vt:lpstr>El modificador friend</vt:lpstr>
      <vt:lpstr>Funciones Amigas</vt:lpstr>
      <vt:lpstr>Función friend</vt:lpstr>
      <vt:lpstr>Funciones amigas</vt:lpstr>
      <vt:lpstr>Presentación de PowerPoint</vt:lpstr>
      <vt:lpstr>funciones amigas</vt:lpstr>
      <vt:lpstr>funciones amigas</vt:lpstr>
      <vt:lpstr>Clases Amigas</vt:lpstr>
      <vt:lpstr>¿Para que son las clases amigas?</vt:lpstr>
      <vt:lpstr>Clases Friend</vt:lpstr>
      <vt:lpstr>Modificador friend</vt:lpstr>
      <vt:lpstr>Declarar en Clases:</vt:lpstr>
      <vt:lpstr>Declarar en Funciones: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edgar daniel barcenas martinez</cp:lastModifiedBy>
  <cp:revision>69</cp:revision>
  <dcterms:created xsi:type="dcterms:W3CDTF">2016-11-11T20:42:00Z</dcterms:created>
  <dcterms:modified xsi:type="dcterms:W3CDTF">2017-06-27T21:00:42Z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