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836f0d33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836f0d33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836f0d33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836f0d33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836f0d33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836f0d33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7a839fbca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7a839fbca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7a839fbca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7a839fbca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836f0d33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836f0d33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18690619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18690619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836f0d33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836f0d33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836f0d33a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836f0d33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18690619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18690619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1869061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1869061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18a17112f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18a17112f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836f0d33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836f0d33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836f0d33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836f0d33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18690619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18690619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7a839fbca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7a839fbca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836f0d3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836f0d3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836f0d33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836f0d33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ptolomeo.unam.mx:8080/xmlui/bitstream/handle/132.248.52.100/1018/Tesis.pdf?sequence=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Red de edificio 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Proyecto Final</a:t>
            </a:r>
            <a:endParaRPr/>
          </a:p>
        </p:txBody>
      </p:sp>
      <p:sp>
        <p:nvSpPr>
          <p:cNvPr id="87" name="Google Shape;87;p13"/>
          <p:cNvSpPr txBox="1"/>
          <p:nvPr>
            <p:ph idx="1" type="subTitle"/>
          </p:nvPr>
        </p:nvSpPr>
        <p:spPr>
          <a:xfrm>
            <a:off x="5713600" y="3748300"/>
            <a:ext cx="4992000" cy="13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Barbosa Martínez Erick Gabriel</a:t>
            </a:r>
            <a:endParaRPr sz="1400"/>
          </a:p>
          <a:p>
            <a:pPr indent="0" lvl="0" marL="0" rtl="0" algn="l">
              <a:spcBef>
                <a:spcPts val="0"/>
              </a:spcBef>
              <a:spcAft>
                <a:spcPts val="0"/>
              </a:spcAft>
              <a:buNone/>
            </a:pPr>
            <a:r>
              <a:rPr lang="es" sz="1400"/>
              <a:t>Barcenas </a:t>
            </a:r>
            <a:r>
              <a:rPr lang="es" sz="1400"/>
              <a:t>Martínez</a:t>
            </a:r>
            <a:r>
              <a:rPr lang="es" sz="1400"/>
              <a:t> Edgar Daniel</a:t>
            </a:r>
            <a:endParaRPr sz="1400"/>
          </a:p>
          <a:p>
            <a:pPr indent="0" lvl="0" marL="0" rtl="0" algn="l">
              <a:spcBef>
                <a:spcPts val="0"/>
              </a:spcBef>
              <a:spcAft>
                <a:spcPts val="0"/>
              </a:spcAft>
              <a:buNone/>
            </a:pPr>
            <a:r>
              <a:rPr lang="es" sz="1400"/>
              <a:t>García Vázquez José Ángel de Jesús</a:t>
            </a:r>
            <a:endParaRPr sz="1400"/>
          </a:p>
          <a:p>
            <a:pPr indent="0" lvl="0" marL="0" rtl="0" algn="l">
              <a:spcBef>
                <a:spcPts val="0"/>
              </a:spcBef>
              <a:spcAft>
                <a:spcPts val="0"/>
              </a:spcAft>
              <a:buNone/>
            </a:pPr>
            <a:r>
              <a:rPr lang="es" sz="1400"/>
              <a:t>Isabel Gómez Yareli</a:t>
            </a:r>
            <a:endParaRPr sz="1400"/>
          </a:p>
          <a:p>
            <a:pPr indent="0" lvl="0" marL="0" rtl="0" algn="l">
              <a:spcBef>
                <a:spcPts val="0"/>
              </a:spcBef>
              <a:spcAft>
                <a:spcPts val="0"/>
              </a:spcAft>
              <a:buNone/>
            </a:pPr>
            <a:r>
              <a:rPr lang="es" sz="1400"/>
              <a:t>Roldan Rivera Luis Ricardo</a:t>
            </a:r>
            <a:endParaRPr sz="1400"/>
          </a:p>
        </p:txBody>
      </p:sp>
      <p:pic>
        <p:nvPicPr>
          <p:cNvPr id="88" name="Google Shape;88;p13"/>
          <p:cNvPicPr preferRelativeResize="0"/>
          <p:nvPr/>
        </p:nvPicPr>
        <p:blipFill rotWithShape="1">
          <a:blip r:embed="rId3">
            <a:alphaModFix/>
          </a:blip>
          <a:srcRect b="8857" l="5289" r="20839" t="10549"/>
          <a:stretch/>
        </p:blipFill>
        <p:spPr>
          <a:xfrm>
            <a:off x="5093975" y="238325"/>
            <a:ext cx="3876499" cy="2375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6" name="Google Shape;146;p22"/>
          <p:cNvPicPr preferRelativeResize="0"/>
          <p:nvPr/>
        </p:nvPicPr>
        <p:blipFill rotWithShape="1">
          <a:blip r:embed="rId3">
            <a:alphaModFix/>
          </a:blip>
          <a:srcRect b="9341" l="0" r="20166" t="11756"/>
          <a:stretch/>
        </p:blipFill>
        <p:spPr>
          <a:xfrm>
            <a:off x="0" y="0"/>
            <a:ext cx="9144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23"/>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0" name="Google Shape;160;p24"/>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Diseño lógico</a:t>
            </a:r>
            <a:endParaRPr/>
          </a:p>
        </p:txBody>
      </p:sp>
      <p:sp>
        <p:nvSpPr>
          <p:cNvPr id="166" name="Google Shape;166;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7" name="Google Shape;167;p25"/>
          <p:cNvPicPr preferRelativeResize="0"/>
          <p:nvPr/>
        </p:nvPicPr>
        <p:blipFill>
          <a:blip r:embed="rId3">
            <a:alphaModFix/>
          </a:blip>
          <a:stretch>
            <a:fillRect/>
          </a:stretch>
        </p:blipFill>
        <p:spPr>
          <a:xfrm>
            <a:off x="0" y="1126825"/>
            <a:ext cx="9144001" cy="2889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Seguridad</a:t>
            </a:r>
            <a:endParaRPr/>
          </a:p>
        </p:txBody>
      </p:sp>
      <p:sp>
        <p:nvSpPr>
          <p:cNvPr id="173" name="Google Shape;173;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-Lectores de huella para cada aula</a:t>
            </a:r>
            <a:endParaRPr/>
          </a:p>
          <a:p>
            <a:pPr indent="0" lvl="0" marL="0" rtl="0" algn="l">
              <a:spcBef>
                <a:spcPts val="1600"/>
              </a:spcBef>
              <a:spcAft>
                <a:spcPts val="0"/>
              </a:spcAft>
              <a:buNone/>
            </a:pPr>
            <a:r>
              <a:rPr lang="es"/>
              <a:t>-Extintores en zonas </a:t>
            </a:r>
            <a:r>
              <a:rPr lang="es"/>
              <a:t>específicas</a:t>
            </a:r>
            <a:r>
              <a:rPr lang="es"/>
              <a:t> del edificio</a:t>
            </a:r>
            <a:endParaRPr/>
          </a:p>
          <a:p>
            <a:pPr indent="0" lvl="0" marL="0" rtl="0" algn="l">
              <a:spcBef>
                <a:spcPts val="1600"/>
              </a:spcBef>
              <a:spcAft>
                <a:spcPts val="0"/>
              </a:spcAft>
              <a:buNone/>
            </a:pPr>
            <a:r>
              <a:rPr lang="es"/>
              <a:t>-Uso de Firewall y VPN</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rgbClr val="000000"/>
                </a:solidFill>
                <a:latin typeface="Arial"/>
                <a:ea typeface="Arial"/>
                <a:cs typeface="Arial"/>
                <a:sym typeface="Arial"/>
              </a:rPr>
              <a:t>Para el tema de la disponibilidad se planea la instalación de un UPS con el objetivo de proveer energía eléctrica por un tiempo limitado.</a:t>
            </a:r>
            <a:endParaRPr>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AutoNum type="arabicPeriod"/>
            </a:pPr>
            <a:r>
              <a:rPr lang="es">
                <a:solidFill>
                  <a:srgbClr val="000000"/>
                </a:solidFill>
                <a:latin typeface="Arial"/>
                <a:ea typeface="Arial"/>
                <a:cs typeface="Arial"/>
                <a:sym typeface="Arial"/>
              </a:rPr>
              <a:t>Fallos de alimentación</a:t>
            </a:r>
            <a:endParaRPr>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AutoNum type="arabicPeriod"/>
            </a:pPr>
            <a:r>
              <a:rPr lang="es">
                <a:solidFill>
                  <a:srgbClr val="000000"/>
                </a:solidFill>
                <a:latin typeface="Arial"/>
                <a:ea typeface="Arial"/>
                <a:cs typeface="Arial"/>
                <a:sym typeface="Arial"/>
              </a:rPr>
              <a:t>Caídas de tensión.</a:t>
            </a:r>
            <a:endParaRPr>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AutoNum type="arabicPeriod"/>
            </a:pPr>
            <a:r>
              <a:rPr lang="es">
                <a:solidFill>
                  <a:srgbClr val="000000"/>
                </a:solidFill>
                <a:latin typeface="Arial"/>
                <a:ea typeface="Arial"/>
                <a:cs typeface="Arial"/>
                <a:sym typeface="Arial"/>
              </a:rPr>
              <a:t>Picos de corriente, sobretensiones y subtensiones.</a:t>
            </a:r>
            <a:endParaRPr>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AutoNum type="arabicPeriod"/>
            </a:pPr>
            <a:r>
              <a:rPr lang="es">
                <a:solidFill>
                  <a:srgbClr val="000000"/>
                </a:solidFill>
                <a:latin typeface="Arial"/>
                <a:ea typeface="Arial"/>
                <a:cs typeface="Arial"/>
                <a:sym typeface="Arial"/>
              </a:rPr>
              <a:t>Infratensiones prolongadas.</a:t>
            </a:r>
            <a:endParaRPr>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AutoNum type="arabicPeriod"/>
            </a:pPr>
            <a:r>
              <a:rPr lang="es">
                <a:solidFill>
                  <a:srgbClr val="000000"/>
                </a:solidFill>
                <a:latin typeface="Arial"/>
                <a:ea typeface="Arial"/>
                <a:cs typeface="Arial"/>
                <a:sym typeface="Arial"/>
              </a:rPr>
              <a:t>Sobretensiones prolongadas.</a:t>
            </a:r>
            <a:endParaRPr>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AutoNum type="arabicPeriod"/>
            </a:pPr>
            <a:r>
              <a:rPr lang="es">
                <a:solidFill>
                  <a:srgbClr val="000000"/>
                </a:solidFill>
                <a:latin typeface="Arial"/>
                <a:ea typeface="Arial"/>
                <a:cs typeface="Arial"/>
                <a:sym typeface="Arial"/>
              </a:rPr>
              <a:t>Distorsiones en la onda de la línea.</a:t>
            </a:r>
            <a:endParaRPr>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AutoNum type="arabicPeriod"/>
            </a:pPr>
            <a:r>
              <a:rPr lang="es">
                <a:solidFill>
                  <a:srgbClr val="000000"/>
                </a:solidFill>
                <a:latin typeface="Arial"/>
                <a:ea typeface="Arial"/>
                <a:cs typeface="Arial"/>
                <a:sym typeface="Arial"/>
              </a:rPr>
              <a:t>Variaciones en las frecuencias.</a:t>
            </a:r>
            <a:endParaRPr>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AutoNum type="arabicPeriod"/>
            </a:pPr>
            <a:r>
              <a:rPr lang="es">
                <a:solidFill>
                  <a:srgbClr val="000000"/>
                </a:solidFill>
                <a:latin typeface="Arial"/>
                <a:ea typeface="Arial"/>
                <a:cs typeface="Arial"/>
                <a:sym typeface="Arial"/>
              </a:rPr>
              <a:t>Microcortes.</a:t>
            </a:r>
            <a:endParaRPr>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AutoNum type="arabicPeriod"/>
            </a:pPr>
            <a:r>
              <a:rPr lang="es">
                <a:solidFill>
                  <a:srgbClr val="000000"/>
                </a:solidFill>
                <a:latin typeface="Arial"/>
                <a:ea typeface="Arial"/>
                <a:cs typeface="Arial"/>
                <a:sym typeface="Arial"/>
              </a:rPr>
              <a:t>Distorsión armónicas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Cotización</a:t>
            </a:r>
            <a:endParaRPr/>
          </a:p>
        </p:txBody>
      </p:sp>
      <p:sp>
        <p:nvSpPr>
          <p:cNvPr id="185" name="Google Shape;185;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200">
                <a:solidFill>
                  <a:srgbClr val="000000"/>
                </a:solidFill>
                <a:latin typeface="Times New Roman"/>
                <a:ea typeface="Times New Roman"/>
                <a:cs typeface="Times New Roman"/>
                <a:sym typeface="Times New Roman"/>
              </a:rPr>
              <a:t>La cotización presentada en este documento  incluye costo de los elementos que  se emplean y muestran en el diseño lógico, ya que los elementos de seguridad, así como equipos de cómputo, herramientas para la instalación, y componentes como cable UTP, escalerillas, canaletas, patch cord o patch panel fueron incluidos en la lista de costos de la primera parte del proyecto que se muestra en la primer tabla.</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2" name="Google Shape;192;p29"/>
          <p:cNvPicPr preferRelativeResize="0"/>
          <p:nvPr/>
        </p:nvPicPr>
        <p:blipFill rotWithShape="1">
          <a:blip r:embed="rId3">
            <a:alphaModFix/>
          </a:blip>
          <a:srcRect b="23379" l="0" r="39202" t="25662"/>
          <a:stretch/>
        </p:blipFill>
        <p:spPr>
          <a:xfrm>
            <a:off x="311700" y="491875"/>
            <a:ext cx="8520600" cy="4285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9" name="Google Shape;199;p30"/>
          <p:cNvPicPr preferRelativeResize="0"/>
          <p:nvPr/>
        </p:nvPicPr>
        <p:blipFill rotWithShape="1">
          <a:blip r:embed="rId3">
            <a:alphaModFix/>
          </a:blip>
          <a:srcRect b="12388" l="0" r="38871" t="28024"/>
          <a:stretch/>
        </p:blipFill>
        <p:spPr>
          <a:xfrm>
            <a:off x="0" y="0"/>
            <a:ext cx="9144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Referencias</a:t>
            </a:r>
            <a:endParaRPr/>
          </a:p>
        </p:txBody>
      </p:sp>
      <p:sp>
        <p:nvSpPr>
          <p:cNvPr id="205" name="Google Shape;205;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rgbClr val="000000"/>
                </a:solidFill>
                <a:latin typeface="Arial"/>
                <a:ea typeface="Arial"/>
                <a:cs typeface="Arial"/>
                <a:sym typeface="Arial"/>
              </a:rPr>
              <a:t>IMPLEMENTACIÓN DE LA INFRAESTRUCTURA DE COMUNICACIONES DE LA ESCUELA NACIONAL DE ENFERMERÍA Y OBSTETRICIA UNAM. URL: </a:t>
            </a:r>
            <a:r>
              <a:rPr lang="es" sz="2200" u="sng">
                <a:solidFill>
                  <a:srgbClr val="1155CC"/>
                </a:solidFill>
                <a:latin typeface="Arial"/>
                <a:ea typeface="Arial"/>
                <a:cs typeface="Arial"/>
                <a:sym typeface="Arial"/>
                <a:hlinkClick r:id="rId3"/>
              </a:rPr>
              <a:t>http://www.ptolomeo.unam.mx:8080/xmlui/bitstream/handle/132.248.52.100/1018/Tesis.pdf?sequence=1</a:t>
            </a:r>
            <a:endParaRPr sz="22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Objetivos</a:t>
            </a:r>
            <a:endParaRPr/>
          </a:p>
        </p:txBody>
      </p:sp>
      <p:sp>
        <p:nvSpPr>
          <p:cNvPr id="94" name="Google Shape;94;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000"/>
              <a:t>Diseñar los elementos que constituyen al cableado estructurado de un edificio, así como el acomodo, configuración de equipos, </a:t>
            </a:r>
            <a:r>
              <a:rPr lang="es" sz="2000"/>
              <a:t>implementación</a:t>
            </a:r>
            <a:r>
              <a:rPr lang="es" sz="2000"/>
              <a:t> de medidas de seguridad y precios necesarios para que se lleve a cabo el proyecto de instalación con éxito.</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Objetivos particulares</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000"/>
              <a:t>Diseñar la red del edificio Y contemplando la configuración de cada elemento activo dentro de las aulas siguiendo las normas ANSI/EIA/TIA y respetando los requerimientos del cliente.</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Justificación.</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200">
                <a:solidFill>
                  <a:srgbClr val="000000"/>
                </a:solidFill>
                <a:latin typeface="Times New Roman"/>
                <a:ea typeface="Times New Roman"/>
                <a:cs typeface="Times New Roman"/>
                <a:sym typeface="Times New Roman"/>
              </a:rPr>
              <a:t>Debido a que se brinda una red que permite incorporar infraestructura  minimizando el impacto que pueda generar dados estos cambio se  incorporó una subred por cada aula con lo cual obtenemos 8 subredes con su respectivo  servicio de voz y dato, se decidió usar  un router y switch para cada subred ya que de esta manera garantizamos la tolerancia a fallas que se pueda generar. </a:t>
            </a:r>
            <a:endParaRPr sz="22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s" sz="2200">
                <a:solidFill>
                  <a:srgbClr val="000000"/>
                </a:solidFill>
                <a:latin typeface="Times New Roman"/>
                <a:ea typeface="Times New Roman"/>
                <a:cs typeface="Times New Roman"/>
                <a:sym typeface="Times New Roman"/>
              </a:rPr>
              <a:t>Adicionalmente se agregó voz IP en cada aula para brindar conexión total a cada uno de los  espacios en los cuales se desarrollen los usuarios.</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200">
                <a:solidFill>
                  <a:srgbClr val="000000"/>
                </a:solidFill>
                <a:latin typeface="Times New Roman"/>
                <a:ea typeface="Times New Roman"/>
                <a:cs typeface="Times New Roman"/>
                <a:sym typeface="Times New Roman"/>
              </a:rPr>
              <a:t>Se realizó un encaminamiento estático en primer lugar para poder  ofrecer servicio de internet en cada uno de los nodos, sin embargo, se cuenta con un servidor DCHP el cual permite hacer dicha configuración. Cada adición en la red se ha llevado a cabo siguiendo protocolos  indicados en  el modelo OSI, así como cálculo de  rango de direcciones, segmento de red, broadcast y máscara de subred por VLSM ya que se disminuye el desperdicio de direcciones.</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Especificaciones</a:t>
            </a:r>
            <a:endParaRPr/>
          </a:p>
        </p:txBody>
      </p:sp>
      <p:sp>
        <p:nvSpPr>
          <p:cNvPr id="118" name="Google Shape;118;p18"/>
          <p:cNvSpPr txBox="1"/>
          <p:nvPr>
            <p:ph idx="1" type="body"/>
          </p:nvPr>
        </p:nvSpPr>
        <p:spPr>
          <a:xfrm>
            <a:off x="311700" y="1118350"/>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s"/>
              <a:t>Cada aula debe contener:</a:t>
            </a:r>
            <a:endParaRPr/>
          </a:p>
          <a:p>
            <a:pPr indent="-342900" lvl="0" marL="457200" rtl="0" algn="l">
              <a:spcBef>
                <a:spcPts val="1600"/>
              </a:spcBef>
              <a:spcAft>
                <a:spcPts val="0"/>
              </a:spcAft>
              <a:buSzPts val="1800"/>
              <a:buChar char="●"/>
            </a:pPr>
            <a:r>
              <a:rPr lang="es"/>
              <a:t>Acceso a internet para alumnos y docentes</a:t>
            </a:r>
            <a:endParaRPr/>
          </a:p>
          <a:p>
            <a:pPr indent="-342900" lvl="0" marL="457200" rtl="0" algn="l">
              <a:spcBef>
                <a:spcPts val="0"/>
              </a:spcBef>
              <a:spcAft>
                <a:spcPts val="0"/>
              </a:spcAft>
              <a:buSzPts val="1800"/>
              <a:buChar char="●"/>
            </a:pPr>
            <a:r>
              <a:rPr lang="es"/>
              <a:t>Cuentas de correo electrónico para alumnos y docentes</a:t>
            </a:r>
            <a:endParaRPr/>
          </a:p>
          <a:p>
            <a:pPr indent="-342900" lvl="0" marL="457200" rtl="0" algn="l">
              <a:spcBef>
                <a:spcPts val="0"/>
              </a:spcBef>
              <a:spcAft>
                <a:spcPts val="0"/>
              </a:spcAft>
              <a:buSzPts val="1800"/>
              <a:buChar char="●"/>
            </a:pPr>
            <a:r>
              <a:rPr lang="es"/>
              <a:t>Sitio Web</a:t>
            </a:r>
            <a:endParaRPr/>
          </a:p>
          <a:p>
            <a:pPr indent="-342900" lvl="0" marL="457200" rtl="0" algn="l">
              <a:spcBef>
                <a:spcPts val="0"/>
              </a:spcBef>
              <a:spcAft>
                <a:spcPts val="0"/>
              </a:spcAft>
              <a:buSzPts val="1800"/>
              <a:buChar char="●"/>
            </a:pPr>
            <a:r>
              <a:rPr lang="es"/>
              <a:t>Red inalámbrica y alámbrica</a:t>
            </a:r>
            <a:endParaRPr/>
          </a:p>
          <a:p>
            <a:pPr indent="-342900" lvl="0" marL="457200" rtl="0" algn="l">
              <a:spcBef>
                <a:spcPts val="0"/>
              </a:spcBef>
              <a:spcAft>
                <a:spcPts val="0"/>
              </a:spcAft>
              <a:buSzPts val="1800"/>
              <a:buChar char="●"/>
            </a:pPr>
            <a:r>
              <a:rPr lang="es"/>
              <a:t>Servicio de voz VoIP en cada aula</a:t>
            </a:r>
            <a:endParaRPr/>
          </a:p>
          <a:p>
            <a:pPr indent="-342900" lvl="0" marL="457200" rtl="0" algn="l">
              <a:spcBef>
                <a:spcPts val="0"/>
              </a:spcBef>
              <a:spcAft>
                <a:spcPts val="0"/>
              </a:spcAft>
              <a:buSzPts val="1800"/>
              <a:buChar char="●"/>
            </a:pPr>
            <a:r>
              <a:rPr lang="es"/>
              <a:t>Servidor DNS</a:t>
            </a:r>
            <a:endParaRPr/>
          </a:p>
          <a:p>
            <a:pPr indent="-342900" lvl="0" marL="457200" rtl="0" algn="l">
              <a:spcBef>
                <a:spcPts val="0"/>
              </a:spcBef>
              <a:spcAft>
                <a:spcPts val="0"/>
              </a:spcAft>
              <a:buSzPts val="1800"/>
              <a:buChar char="●"/>
            </a:pPr>
            <a:r>
              <a:rPr lang="es"/>
              <a:t>Servicio DHCP en los host</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100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Diseño Físico</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5" name="Google Shape;125;p19"/>
          <p:cNvPicPr preferRelativeResize="0"/>
          <p:nvPr/>
        </p:nvPicPr>
        <p:blipFill rotWithShape="1">
          <a:blip r:embed="rId3">
            <a:alphaModFix/>
          </a:blip>
          <a:srcRect b="8618" l="10574" r="21114" t="10304"/>
          <a:stretch/>
        </p:blipFill>
        <p:spPr>
          <a:xfrm>
            <a:off x="0" y="607300"/>
            <a:ext cx="9144000" cy="453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2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9" name="Google Shape;139;p21"/>
          <p:cNvPicPr preferRelativeResize="0"/>
          <p:nvPr/>
        </p:nvPicPr>
        <p:blipFill rotWithShape="1">
          <a:blip r:embed="rId3">
            <a:alphaModFix/>
          </a:blip>
          <a:srcRect b="9097" l="0" r="20979" t="11030"/>
          <a:stretch/>
        </p:blipFill>
        <p:spPr>
          <a:xfrm>
            <a:off x="0" y="0"/>
            <a:ext cx="9059402"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