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b1351023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b1351023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b135102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b135102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b671262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b671262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b1351023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b1351023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b135102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b135102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b6712621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b6712621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b135102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b135102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b1351023c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b1351023c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ae819050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ae819050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b671262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b671262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b1351023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b1351023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b1351023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b1351023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b671262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b671262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b1351023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b1351023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b13510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b13510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b671262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b671262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Couchbase Metrics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Daniel Bashary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Write and Read Latency</a:t>
            </a:r>
            <a:endParaRPr/>
          </a:p>
        </p:txBody>
      </p:sp>
      <p:sp>
        <p:nvSpPr>
          <p:cNvPr id="134" name="Google Shape;13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a:bodyPr>
          <a:lstStyle/>
          <a:p>
            <a:pPr indent="-326390" lvl="0" marL="457200" rtl="0" algn="l">
              <a:lnSpc>
                <a:spcPct val="150000"/>
              </a:lnSpc>
              <a:spcBef>
                <a:spcPts val="1200"/>
              </a:spcBef>
              <a:spcAft>
                <a:spcPts val="0"/>
              </a:spcAft>
              <a:buSzPct val="100000"/>
              <a:buChar char="●"/>
            </a:pPr>
            <a:r>
              <a:rPr lang="en" sz="2200"/>
              <a:t>Normal Threads</a:t>
            </a:r>
            <a:endParaRPr sz="2200"/>
          </a:p>
          <a:p>
            <a:pPr indent="-326390" lvl="1" marL="914400" rtl="0" algn="l">
              <a:lnSpc>
                <a:spcPct val="150000"/>
              </a:lnSpc>
              <a:spcBef>
                <a:spcPts val="0"/>
              </a:spcBef>
              <a:spcAft>
                <a:spcPts val="0"/>
              </a:spcAft>
              <a:buSzPct val="100000"/>
              <a:buChar char="○"/>
            </a:pPr>
            <a:r>
              <a:rPr lang="en" sz="2200"/>
              <a:t>Latency increases significantly as the number of threads rises, especially beyond 50 threads.</a:t>
            </a:r>
            <a:endParaRPr sz="2200"/>
          </a:p>
          <a:p>
            <a:pPr indent="-326390" lvl="0" marL="457200" rtl="0" algn="l">
              <a:lnSpc>
                <a:spcPct val="150000"/>
              </a:lnSpc>
              <a:spcBef>
                <a:spcPts val="0"/>
              </a:spcBef>
              <a:spcAft>
                <a:spcPts val="0"/>
              </a:spcAft>
              <a:buSzPct val="100000"/>
              <a:buChar char="●"/>
            </a:pPr>
            <a:r>
              <a:rPr lang="en" sz="2200"/>
              <a:t>Virtual Threads </a:t>
            </a:r>
            <a:endParaRPr sz="2200"/>
          </a:p>
          <a:p>
            <a:pPr indent="-326390" lvl="1" marL="914400" rtl="0" algn="l">
              <a:lnSpc>
                <a:spcPct val="150000"/>
              </a:lnSpc>
              <a:spcBef>
                <a:spcPts val="0"/>
              </a:spcBef>
              <a:spcAft>
                <a:spcPts val="0"/>
              </a:spcAft>
              <a:buSzPct val="100000"/>
              <a:buChar char="○"/>
            </a:pPr>
            <a:r>
              <a:rPr lang="en" sz="2200"/>
              <a:t>Latency remains relatively low and increases slowly, even as the thread count grows to higher values.</a:t>
            </a:r>
            <a:endParaRPr sz="2200"/>
          </a:p>
          <a:p>
            <a:pPr indent="-326390" lvl="0" marL="457200" rtl="0" algn="l">
              <a:lnSpc>
                <a:spcPct val="150000"/>
              </a:lnSpc>
              <a:spcBef>
                <a:spcPts val="0"/>
              </a:spcBef>
              <a:spcAft>
                <a:spcPts val="0"/>
              </a:spcAft>
              <a:buSzPct val="100000"/>
              <a:buChar char="●"/>
            </a:pPr>
            <a:r>
              <a:rPr lang="en" sz="2200"/>
              <a:t>Normal threads overload the system more quickly, consuming more resources and leading to higher latencies as thread counts increase. In contrast, virtual threads handle higher loads more efficiently, maintaining lower latency even with a large number of threads.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3" title="Points scored"/>
          <p:cNvPicPr preferRelativeResize="0"/>
          <p:nvPr/>
        </p:nvPicPr>
        <p:blipFill>
          <a:blip r:embed="rId3">
            <a:alphaModFix/>
          </a:blip>
          <a:stretch>
            <a:fillRect/>
          </a:stretch>
        </p:blipFill>
        <p:spPr>
          <a:xfrm>
            <a:off x="615453" y="0"/>
            <a:ext cx="7913094"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title="Points scored"/>
          <p:cNvPicPr preferRelativeResize="0"/>
          <p:nvPr/>
        </p:nvPicPr>
        <p:blipFill>
          <a:blip r:embed="rId3">
            <a:alphaModFix/>
          </a:blip>
          <a:stretch>
            <a:fillRect/>
          </a:stretch>
        </p:blipFill>
        <p:spPr>
          <a:xfrm>
            <a:off x="412825" y="0"/>
            <a:ext cx="8318343"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CPU Usage</a:t>
            </a:r>
            <a:endParaRPr/>
          </a:p>
        </p:txBody>
      </p:sp>
      <p:sp>
        <p:nvSpPr>
          <p:cNvPr id="150" name="Google Shape;15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36867" lvl="0" marL="457200" rtl="0" algn="l">
              <a:lnSpc>
                <a:spcPct val="150000"/>
              </a:lnSpc>
              <a:spcBef>
                <a:spcPts val="1200"/>
              </a:spcBef>
              <a:spcAft>
                <a:spcPts val="0"/>
              </a:spcAft>
              <a:buSzPct val="100000"/>
              <a:buChar char="●"/>
            </a:pPr>
            <a:r>
              <a:rPr lang="en" sz="2200"/>
              <a:t>Normal Thread</a:t>
            </a:r>
            <a:endParaRPr sz="2200"/>
          </a:p>
          <a:p>
            <a:pPr indent="-336867" lvl="1" marL="914400" rtl="0" algn="l">
              <a:lnSpc>
                <a:spcPct val="150000"/>
              </a:lnSpc>
              <a:spcBef>
                <a:spcPts val="0"/>
              </a:spcBef>
              <a:spcAft>
                <a:spcPts val="0"/>
              </a:spcAft>
              <a:buSzPct val="100000"/>
              <a:buChar char="○"/>
            </a:pPr>
            <a:r>
              <a:rPr lang="en" sz="2200"/>
              <a:t>CPU usage increases with thread count.</a:t>
            </a:r>
            <a:endParaRPr sz="2200"/>
          </a:p>
          <a:p>
            <a:pPr indent="-336867" lvl="1" marL="914400" rtl="0" algn="l">
              <a:lnSpc>
                <a:spcPct val="150000"/>
              </a:lnSpc>
              <a:spcBef>
                <a:spcPts val="0"/>
              </a:spcBef>
              <a:spcAft>
                <a:spcPts val="0"/>
              </a:spcAft>
              <a:buSzPct val="100000"/>
              <a:buChar char="○"/>
            </a:pPr>
            <a:r>
              <a:rPr lang="en" sz="2200"/>
              <a:t>Near CPU saturation at 80 threads (over 90% usage).</a:t>
            </a:r>
            <a:endParaRPr sz="2200"/>
          </a:p>
          <a:p>
            <a:pPr indent="-336867" lvl="1" marL="914400" rtl="0" algn="l">
              <a:lnSpc>
                <a:spcPct val="150000"/>
              </a:lnSpc>
              <a:spcBef>
                <a:spcPts val="0"/>
              </a:spcBef>
              <a:spcAft>
                <a:spcPts val="0"/>
              </a:spcAft>
              <a:buSzPct val="100000"/>
              <a:buChar char="○"/>
            </a:pPr>
            <a:r>
              <a:rPr lang="en" sz="2200"/>
              <a:t>High CPU usage contributes to increased latency.</a:t>
            </a:r>
            <a:endParaRPr sz="2200"/>
          </a:p>
          <a:p>
            <a:pPr indent="-336867" lvl="0" marL="457200" rtl="0" algn="l">
              <a:lnSpc>
                <a:spcPct val="150000"/>
              </a:lnSpc>
              <a:spcBef>
                <a:spcPts val="0"/>
              </a:spcBef>
              <a:spcAft>
                <a:spcPts val="0"/>
              </a:spcAft>
              <a:buSzPct val="100000"/>
              <a:buChar char="●"/>
            </a:pPr>
            <a:r>
              <a:rPr lang="en" sz="2200"/>
              <a:t>Virtual Threads </a:t>
            </a:r>
            <a:endParaRPr sz="2200"/>
          </a:p>
          <a:p>
            <a:pPr indent="-336867" lvl="1" marL="914400" rtl="0" algn="l">
              <a:lnSpc>
                <a:spcPct val="150000"/>
              </a:lnSpc>
              <a:spcBef>
                <a:spcPts val="0"/>
              </a:spcBef>
              <a:spcAft>
                <a:spcPts val="0"/>
              </a:spcAft>
              <a:buSzPct val="100000"/>
              <a:buChar char="○"/>
            </a:pPr>
            <a:r>
              <a:rPr lang="en" sz="2200"/>
              <a:t>CPU usage is significantly lower at lower thread counts, starting at 47.06% with 1 thread. </a:t>
            </a:r>
            <a:endParaRPr sz="2200"/>
          </a:p>
          <a:p>
            <a:pPr indent="-336867" lvl="1" marL="914400" rtl="0" algn="l">
              <a:lnSpc>
                <a:spcPct val="150000"/>
              </a:lnSpc>
              <a:spcBef>
                <a:spcPts val="0"/>
              </a:spcBef>
              <a:spcAft>
                <a:spcPts val="0"/>
              </a:spcAft>
              <a:buSzPct val="100000"/>
              <a:buChar char="○"/>
            </a:pPr>
            <a:r>
              <a:rPr lang="en" sz="2200"/>
              <a:t>Even with higher thread counts, virtual threads show more efficient CPU usage, with a gradual rise to 77.85% at 150 threads.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6" title="Points scored"/>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title="Points scored"/>
          <p:cNvPicPr preferRelativeResize="0"/>
          <p:nvPr/>
        </p:nvPicPr>
        <p:blipFill>
          <a:blip r:embed="rId3">
            <a:alphaModFix/>
          </a:blip>
          <a:stretch>
            <a:fillRect/>
          </a:stretch>
        </p:blipFill>
        <p:spPr>
          <a:xfrm>
            <a:off x="412831" y="0"/>
            <a:ext cx="8318343"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Memory Usage</a:t>
            </a:r>
            <a:endParaRPr/>
          </a:p>
        </p:txBody>
      </p:sp>
      <p:sp>
        <p:nvSpPr>
          <p:cNvPr id="166" name="Google Shape;166;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200"/>
              </a:spcBef>
              <a:spcAft>
                <a:spcPts val="0"/>
              </a:spcAft>
              <a:buSzPts val="2200"/>
              <a:buChar char="●"/>
            </a:pPr>
            <a:r>
              <a:rPr lang="en" sz="2200"/>
              <a:t>Memory usage remains relatively stable across different thread counts.</a:t>
            </a:r>
            <a:endParaRPr sz="2200"/>
          </a:p>
          <a:p>
            <a:pPr indent="-368300" lvl="0" marL="457200" rtl="0" algn="l">
              <a:lnSpc>
                <a:spcPct val="150000"/>
              </a:lnSpc>
              <a:spcBef>
                <a:spcPts val="0"/>
              </a:spcBef>
              <a:spcAft>
                <a:spcPts val="0"/>
              </a:spcAft>
              <a:buSzPts val="2200"/>
              <a:buChar char="●"/>
            </a:pPr>
            <a:r>
              <a:rPr lang="en" sz="2200"/>
              <a:t>No significant memory bottlenecks observed.</a:t>
            </a:r>
            <a:endParaRPr sz="2200"/>
          </a:p>
          <a:p>
            <a:pPr indent="-368300" lvl="0" marL="457200" rtl="0" algn="l">
              <a:lnSpc>
                <a:spcPct val="150000"/>
              </a:lnSpc>
              <a:spcBef>
                <a:spcPts val="0"/>
              </a:spcBef>
              <a:spcAft>
                <a:spcPts val="0"/>
              </a:spcAft>
              <a:buSzPts val="2200"/>
              <a:buChar char="●"/>
            </a:pPr>
            <a:r>
              <a:rPr lang="en" sz="2200"/>
              <a:t>Suggests that CPU is the primary limiting resource.</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72" name="Google Shape;172;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27025" lvl="0" marL="457200" rtl="0" algn="l">
              <a:lnSpc>
                <a:spcPct val="150000"/>
              </a:lnSpc>
              <a:spcBef>
                <a:spcPts val="0"/>
              </a:spcBef>
              <a:spcAft>
                <a:spcPts val="0"/>
              </a:spcAft>
              <a:buSzPct val="100000"/>
              <a:buChar char="●"/>
            </a:pPr>
            <a:r>
              <a:rPr lang="en" sz="2000"/>
              <a:t>Normal Thread</a:t>
            </a:r>
            <a:endParaRPr sz="2000"/>
          </a:p>
          <a:p>
            <a:pPr indent="-327025" lvl="1" marL="914400" rtl="0" algn="l">
              <a:lnSpc>
                <a:spcPct val="150000"/>
              </a:lnSpc>
              <a:spcBef>
                <a:spcPts val="0"/>
              </a:spcBef>
              <a:spcAft>
                <a:spcPts val="0"/>
              </a:spcAft>
              <a:buSzPct val="100000"/>
              <a:buChar char="○"/>
            </a:pPr>
            <a:r>
              <a:rPr lang="en" sz="2000"/>
              <a:t>Optimal performance is achieved with a thread count of 50. </a:t>
            </a:r>
            <a:endParaRPr sz="2000"/>
          </a:p>
          <a:p>
            <a:pPr indent="-327025" lvl="1" marL="914400" rtl="0" algn="l">
              <a:lnSpc>
                <a:spcPct val="150000"/>
              </a:lnSpc>
              <a:spcBef>
                <a:spcPts val="0"/>
              </a:spcBef>
              <a:spcAft>
                <a:spcPts val="0"/>
              </a:spcAft>
              <a:buSzPct val="100000"/>
              <a:buChar char="○"/>
            </a:pPr>
            <a:r>
              <a:rPr lang="en" sz="2000"/>
              <a:t>Beyond 70 threads, latency increases significantly. </a:t>
            </a:r>
            <a:endParaRPr sz="2000"/>
          </a:p>
          <a:p>
            <a:pPr indent="-327025" lvl="1" marL="914400" rtl="0" algn="l">
              <a:lnSpc>
                <a:spcPct val="150000"/>
              </a:lnSpc>
              <a:spcBef>
                <a:spcPts val="0"/>
              </a:spcBef>
              <a:spcAft>
                <a:spcPts val="0"/>
              </a:spcAft>
              <a:buSzPct val="100000"/>
              <a:buChar char="○"/>
            </a:pPr>
            <a:r>
              <a:rPr lang="en" sz="2000"/>
              <a:t>To handle higher concurrency, consider horizontally scaling by adding more nodes or upgrading CPU resources if further concurrency is required.</a:t>
            </a:r>
            <a:endParaRPr sz="2000"/>
          </a:p>
          <a:p>
            <a:pPr indent="-327025" lvl="0" marL="457200" rtl="0" algn="l">
              <a:lnSpc>
                <a:spcPct val="150000"/>
              </a:lnSpc>
              <a:spcBef>
                <a:spcPts val="0"/>
              </a:spcBef>
              <a:spcAft>
                <a:spcPts val="0"/>
              </a:spcAft>
              <a:buSzPct val="100000"/>
              <a:buChar char="●"/>
            </a:pPr>
            <a:r>
              <a:rPr lang="en" sz="2000"/>
              <a:t>Virtual Thread</a:t>
            </a:r>
            <a:endParaRPr sz="2000"/>
          </a:p>
          <a:p>
            <a:pPr indent="-327025" lvl="1" marL="914400" rtl="0" algn="l">
              <a:lnSpc>
                <a:spcPct val="150000"/>
              </a:lnSpc>
              <a:spcBef>
                <a:spcPts val="0"/>
              </a:spcBef>
              <a:spcAft>
                <a:spcPts val="0"/>
              </a:spcAft>
              <a:buSzPct val="100000"/>
              <a:buChar char="○"/>
            </a:pPr>
            <a:r>
              <a:rPr lang="en" sz="2000"/>
              <a:t>the optimal thread count is 150, allowing the system to efficiently handle a large number of document operations while maintaining CPU usage at 77%. </a:t>
            </a:r>
            <a:endParaRPr sz="2000"/>
          </a:p>
          <a:p>
            <a:pPr indent="-327025" lvl="1" marL="914400" rtl="0" algn="l">
              <a:lnSpc>
                <a:spcPct val="150000"/>
              </a:lnSpc>
              <a:spcBef>
                <a:spcPts val="0"/>
              </a:spcBef>
              <a:spcAft>
                <a:spcPts val="0"/>
              </a:spcAft>
              <a:buSzPct val="100000"/>
              <a:buChar char="○"/>
            </a:pPr>
            <a:r>
              <a:rPr lang="en" sz="2000"/>
              <a:t>Virtual threads provide better scalability, with lower latencies and more efficient CPU usage, making them ideal for high-concurrency environments.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title="Points scored"/>
          <p:cNvPicPr preferRelativeResize="0"/>
          <p:nvPr/>
        </p:nvPicPr>
        <p:blipFill>
          <a:blip r:embed="rId3">
            <a:alphaModFix/>
          </a:blip>
          <a:stretch>
            <a:fillRect/>
          </a:stretch>
        </p:blipFill>
        <p:spPr>
          <a:xfrm>
            <a:off x="522001" y="0"/>
            <a:ext cx="8099997"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5" title="Points scored"/>
          <p:cNvPicPr preferRelativeResize="0"/>
          <p:nvPr/>
        </p:nvPicPr>
        <p:blipFill>
          <a:blip r:embed="rId3">
            <a:alphaModFix/>
          </a:blip>
          <a:stretch>
            <a:fillRect/>
          </a:stretch>
        </p:blipFill>
        <p:spPr>
          <a:xfrm>
            <a:off x="412831" y="0"/>
            <a:ext cx="8318343"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Write and Read Operations</a:t>
            </a:r>
            <a:endParaRPr/>
          </a:p>
        </p:txBody>
      </p:sp>
      <p:sp>
        <p:nvSpPr>
          <p:cNvPr id="102" name="Google Shape;102;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a:bodyPr>
          <a:lstStyle/>
          <a:p>
            <a:pPr indent="-326390" lvl="0" marL="457200" rtl="0" algn="l">
              <a:lnSpc>
                <a:spcPct val="150000"/>
              </a:lnSpc>
              <a:spcBef>
                <a:spcPts val="1200"/>
              </a:spcBef>
              <a:spcAft>
                <a:spcPts val="0"/>
              </a:spcAft>
              <a:buSzPct val="100000"/>
              <a:buChar char="●"/>
            </a:pPr>
            <a:r>
              <a:rPr lang="en" sz="2200"/>
              <a:t>Normal Threads</a:t>
            </a:r>
            <a:endParaRPr sz="2200"/>
          </a:p>
          <a:p>
            <a:pPr indent="-326390" lvl="1" marL="914400" rtl="0" algn="l">
              <a:lnSpc>
                <a:spcPct val="150000"/>
              </a:lnSpc>
              <a:spcBef>
                <a:spcPts val="0"/>
              </a:spcBef>
              <a:spcAft>
                <a:spcPts val="0"/>
              </a:spcAft>
              <a:buSzPct val="100000"/>
              <a:buChar char="○"/>
            </a:pPr>
            <a:r>
              <a:rPr lang="en" sz="2200"/>
              <a:t>Performance shows an upward trend up to 50 threads, followed by a decline.</a:t>
            </a:r>
            <a:endParaRPr sz="2200"/>
          </a:p>
          <a:p>
            <a:pPr indent="-326390" lvl="1" marL="914400" rtl="0" algn="l">
              <a:lnSpc>
                <a:spcPct val="150000"/>
              </a:lnSpc>
              <a:spcBef>
                <a:spcPts val="0"/>
              </a:spcBef>
              <a:spcAft>
                <a:spcPts val="0"/>
              </a:spcAft>
              <a:buSzPct val="100000"/>
              <a:buChar char="○"/>
            </a:pPr>
            <a:r>
              <a:rPr lang="en" sz="2200"/>
              <a:t>Peak performance is reached at 15.9 operations.</a:t>
            </a:r>
            <a:endParaRPr sz="2200"/>
          </a:p>
          <a:p>
            <a:pPr indent="-326390" lvl="0" marL="457200" rtl="0" algn="l">
              <a:lnSpc>
                <a:spcPct val="150000"/>
              </a:lnSpc>
              <a:spcBef>
                <a:spcPts val="0"/>
              </a:spcBef>
              <a:spcAft>
                <a:spcPts val="0"/>
              </a:spcAft>
              <a:buSzPct val="100000"/>
              <a:buChar char="●"/>
            </a:pPr>
            <a:r>
              <a:rPr lang="en" sz="2200"/>
              <a:t>Virtual Threads</a:t>
            </a:r>
            <a:endParaRPr sz="2200"/>
          </a:p>
          <a:p>
            <a:pPr indent="-326390" lvl="1" marL="914400" rtl="0" algn="l">
              <a:lnSpc>
                <a:spcPct val="150000"/>
              </a:lnSpc>
              <a:spcBef>
                <a:spcPts val="0"/>
              </a:spcBef>
              <a:spcAft>
                <a:spcPts val="0"/>
              </a:spcAft>
              <a:buSzPct val="100000"/>
              <a:buChar char="○"/>
            </a:pPr>
            <a:r>
              <a:rPr lang="en" sz="2200"/>
              <a:t>Performance improves up to 150 threads, with a decline starting around 200 threads.</a:t>
            </a:r>
            <a:endParaRPr sz="2200"/>
          </a:p>
          <a:p>
            <a:pPr indent="-326390" lvl="1" marL="914400" rtl="0" algn="l">
              <a:lnSpc>
                <a:spcPct val="150000"/>
              </a:lnSpc>
              <a:spcBef>
                <a:spcPts val="0"/>
              </a:spcBef>
              <a:spcAft>
                <a:spcPts val="0"/>
              </a:spcAft>
              <a:buSzPct val="100000"/>
              <a:buChar char="○"/>
            </a:pPr>
            <a:r>
              <a:rPr lang="en" sz="2200"/>
              <a:t>Virtual threads reach a peak performance of 19.5 operations.</a:t>
            </a:r>
            <a:endParaRPr sz="2200"/>
          </a:p>
          <a:p>
            <a:pPr indent="-326390" lvl="0" marL="457200" rtl="0" algn="l">
              <a:lnSpc>
                <a:spcPct val="150000"/>
              </a:lnSpc>
              <a:spcBef>
                <a:spcPts val="0"/>
              </a:spcBef>
              <a:spcAft>
                <a:spcPts val="0"/>
              </a:spcAft>
              <a:buSzPct val="100000"/>
              <a:buChar char="●"/>
            </a:pPr>
            <a:r>
              <a:rPr lang="en" sz="2200"/>
              <a:t>The peak for virtual threads is significantly higher (19.5 operations) compared to normal threads (15.9 operations), due to their ability to handle more operations efficiently before hitting a point of diminishing returns.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title="Points scored"/>
          <p:cNvPicPr preferRelativeResize="0"/>
          <p:nvPr/>
        </p:nvPicPr>
        <p:blipFill>
          <a:blip r:embed="rId3">
            <a:alphaModFix/>
          </a:blip>
          <a:stretch>
            <a:fillRect/>
          </a:stretch>
        </p:blipFill>
        <p:spPr>
          <a:xfrm>
            <a:off x="0" y="137161"/>
            <a:ext cx="9144000" cy="48691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8" title="Points scored"/>
          <p:cNvPicPr preferRelativeResize="0"/>
          <p:nvPr/>
        </p:nvPicPr>
        <p:blipFill>
          <a:blip r:embed="rId3">
            <a:alphaModFix/>
          </a:blip>
          <a:stretch>
            <a:fillRect/>
          </a:stretch>
        </p:blipFill>
        <p:spPr>
          <a:xfrm>
            <a:off x="-6800" y="0"/>
            <a:ext cx="9144000" cy="51358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per Second</a:t>
            </a:r>
            <a:endParaRPr/>
          </a:p>
        </p:txBody>
      </p:sp>
      <p:sp>
        <p:nvSpPr>
          <p:cNvPr id="118" name="Google Shape;118;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347345" lvl="0" marL="457200" rtl="0" algn="l">
              <a:lnSpc>
                <a:spcPct val="150000"/>
              </a:lnSpc>
              <a:spcBef>
                <a:spcPts val="1200"/>
              </a:spcBef>
              <a:spcAft>
                <a:spcPts val="0"/>
              </a:spcAft>
              <a:buSzPct val="100000"/>
              <a:buChar char="●"/>
            </a:pPr>
            <a:r>
              <a:rPr lang="en" sz="2200"/>
              <a:t>Virtual Threads</a:t>
            </a:r>
            <a:endParaRPr sz="2200"/>
          </a:p>
          <a:p>
            <a:pPr indent="-347344" lvl="1" marL="914400" rtl="0" algn="l">
              <a:lnSpc>
                <a:spcPct val="150000"/>
              </a:lnSpc>
              <a:spcBef>
                <a:spcPts val="0"/>
              </a:spcBef>
              <a:spcAft>
                <a:spcPts val="0"/>
              </a:spcAft>
              <a:buSzPct val="100000"/>
              <a:buChar char="○"/>
            </a:pPr>
            <a:r>
              <a:rPr lang="en" sz="2200"/>
              <a:t>Throughput peaks at 150 threads, reaching 128,000 operations per second. Decline in performance past this point.</a:t>
            </a:r>
            <a:endParaRPr sz="2200"/>
          </a:p>
          <a:p>
            <a:pPr indent="-347345" lvl="0" marL="457200" rtl="0" algn="l">
              <a:lnSpc>
                <a:spcPct val="150000"/>
              </a:lnSpc>
              <a:spcBef>
                <a:spcPts val="0"/>
              </a:spcBef>
              <a:spcAft>
                <a:spcPts val="0"/>
              </a:spcAft>
              <a:buSzPct val="100000"/>
              <a:buChar char="●"/>
            </a:pPr>
            <a:r>
              <a:rPr lang="en" sz="2200"/>
              <a:t>Normal Threads</a:t>
            </a:r>
            <a:endParaRPr sz="2200"/>
          </a:p>
          <a:p>
            <a:pPr indent="-347344" lvl="1" marL="914400" rtl="0" algn="l">
              <a:lnSpc>
                <a:spcPct val="150000"/>
              </a:lnSpc>
              <a:spcBef>
                <a:spcPts val="0"/>
              </a:spcBef>
              <a:spcAft>
                <a:spcPts val="0"/>
              </a:spcAft>
              <a:buSzPct val="100000"/>
              <a:buChar char="○"/>
            </a:pPr>
            <a:r>
              <a:rPr lang="en" sz="2200"/>
              <a:t>Throughput peaks at 50 threads, reaching 85,000 operations per second. Decline in performance past this point.</a:t>
            </a:r>
            <a:endParaRPr sz="2200"/>
          </a:p>
          <a:p>
            <a:pPr indent="-347345" lvl="0" marL="457200" rtl="0" algn="l">
              <a:lnSpc>
                <a:spcPct val="150000"/>
              </a:lnSpc>
              <a:spcBef>
                <a:spcPts val="0"/>
              </a:spcBef>
              <a:spcAft>
                <a:spcPts val="0"/>
              </a:spcAft>
              <a:buSzPct val="100000"/>
              <a:buChar char="●"/>
            </a:pPr>
            <a:r>
              <a:rPr lang="en" sz="2200"/>
              <a:t>These results align with the read/write operations bar graph, showing a clear advantage for virtual threads in handling higher loads.</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title="Points scored"/>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title="Points scored"/>
          <p:cNvPicPr preferRelativeResize="0"/>
          <p:nvPr/>
        </p:nvPicPr>
        <p:blipFill>
          <a:blip r:embed="rId3">
            <a:alphaModFix/>
          </a:blip>
          <a:stretch>
            <a:fillRect/>
          </a:stretch>
        </p:blipFill>
        <p:spPr>
          <a:xfrm>
            <a:off x="378900" y="0"/>
            <a:ext cx="8386197"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