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embeddedFontLst>
    <p:embeddedFont>
      <p:font typeface="Archivo ExtraBold" panose="020B0604020202020204" charset="0"/>
      <p:bold r:id="rId16"/>
      <p:boldItalic r:id="rId17"/>
    </p:embeddedFont>
    <p:embeddedFont>
      <p:font typeface="Assistant" pitchFamily="2" charset="-79"/>
      <p:regular r:id="rId18"/>
      <p:bold r:id="rId19"/>
    </p:embeddedFont>
    <p:embeddedFont>
      <p:font typeface="Quattrocento Sans" panose="020B0502050000020003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7QZZb8gXd9+UGdJEgE0/KWB57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78E0DB-0483-4398-B255-E6D6A7933A92}">
  <a:tblStyle styleId="{B778E0DB-0483-4398-B255-E6D6A7933A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62a1d68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b62a1d68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5" name="Google Shape;2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1"/>
          <p:cNvGrpSpPr/>
          <p:nvPr/>
        </p:nvGrpSpPr>
        <p:grpSpPr>
          <a:xfrm>
            <a:off x="3993290" y="2319356"/>
            <a:ext cx="8143951" cy="6649231"/>
            <a:chOff x="3993290" y="2319356"/>
            <a:chExt cx="8143951" cy="6649231"/>
          </a:xfrm>
        </p:grpSpPr>
        <p:sp>
          <p:nvSpPr>
            <p:cNvPr id="10" name="Google Shape;10;p11"/>
            <p:cNvSpPr/>
            <p:nvPr/>
          </p:nvSpPr>
          <p:spPr>
            <a:xfrm rot="-7373547" flipH="1">
              <a:off x="6686843" y="3718592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0000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1"/>
            <p:cNvSpPr/>
            <p:nvPr/>
          </p:nvSpPr>
          <p:spPr>
            <a:xfrm rot="-7373547" flipH="1">
              <a:off x="4668006" y="33635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2;p11"/>
          <p:cNvGrpSpPr/>
          <p:nvPr/>
        </p:nvGrpSpPr>
        <p:grpSpPr>
          <a:xfrm>
            <a:off x="-4226901" y="-364259"/>
            <a:ext cx="6864937" cy="7906709"/>
            <a:chOff x="-4226901" y="-364259"/>
            <a:chExt cx="6864937" cy="7906709"/>
          </a:xfrm>
        </p:grpSpPr>
        <p:sp>
          <p:nvSpPr>
            <p:cNvPr id="13" name="Google Shape;13;p11"/>
            <p:cNvSpPr/>
            <p:nvPr/>
          </p:nvSpPr>
          <p:spPr>
            <a:xfrm rot="-9479323">
              <a:off x="-3612777" y="377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 rot="-9479323">
              <a:off x="-2751572" y="2594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11"/>
          <p:cNvGrpSpPr/>
          <p:nvPr/>
        </p:nvGrpSpPr>
        <p:grpSpPr>
          <a:xfrm>
            <a:off x="4784468" y="-3746589"/>
            <a:ext cx="7837713" cy="7451160"/>
            <a:chOff x="4784468" y="-3746589"/>
            <a:chExt cx="7837713" cy="7451160"/>
          </a:xfrm>
        </p:grpSpPr>
        <p:sp>
          <p:nvSpPr>
            <p:cNvPr id="16" name="Google Shape;16;p11"/>
            <p:cNvSpPr/>
            <p:nvPr/>
          </p:nvSpPr>
          <p:spPr>
            <a:xfrm rot="8937730" flipH="1">
              <a:off x="5526852" y="-2816467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 rot="8937730" flipH="1">
              <a:off x="7104038" y="-143135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" name="Google Shape;18;p11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11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926210" y="753669"/>
            <a:ext cx="6125400" cy="18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>
                <a:solidFill>
                  <a:srgbClr val="21252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926200" y="2738603"/>
            <a:ext cx="3442200" cy="33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11"/>
          <p:cNvSpPr/>
          <p:nvPr/>
        </p:nvSpPr>
        <p:spPr>
          <a:xfrm>
            <a:off x="1139600" y="3970863"/>
            <a:ext cx="1691775" cy="464875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5961475" y="2402248"/>
            <a:ext cx="1232503" cy="339006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1"/>
          <p:cNvSpPr/>
          <p:nvPr/>
        </p:nvSpPr>
        <p:spPr>
          <a:xfrm>
            <a:off x="7254273" y="1081523"/>
            <a:ext cx="1048378" cy="25873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 flipH="1">
            <a:off x="-47075" y="5003475"/>
            <a:ext cx="9190925" cy="160970"/>
          </a:xfrm>
          <a:custGeom>
            <a:avLst/>
            <a:gdLst/>
            <a:ahLst/>
            <a:cxnLst/>
            <a:rect l="l" t="t" r="r" b="b"/>
            <a:pathLst>
              <a:path w="256479" h="12783" extrusionOk="0">
                <a:moveTo>
                  <a:pt x="1" y="0"/>
                </a:moveTo>
                <a:lnTo>
                  <a:pt x="256479" y="0"/>
                </a:lnTo>
                <a:lnTo>
                  <a:pt x="256479" y="12782"/>
                </a:lnTo>
                <a:lnTo>
                  <a:pt x="1" y="127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1"/>
          <p:cNvGrpSpPr/>
          <p:nvPr/>
        </p:nvGrpSpPr>
        <p:grpSpPr>
          <a:xfrm>
            <a:off x="4123253" y="-3744094"/>
            <a:ext cx="8475350" cy="6743731"/>
            <a:chOff x="4123253" y="-3744094"/>
            <a:chExt cx="8475350" cy="6743731"/>
          </a:xfrm>
        </p:grpSpPr>
        <p:sp>
          <p:nvSpPr>
            <p:cNvPr id="132" name="Google Shape;132;p21"/>
            <p:cNvSpPr/>
            <p:nvPr/>
          </p:nvSpPr>
          <p:spPr>
            <a:xfrm rot="-7373547" flipH="1">
              <a:off x="7148205" y="-2250358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0000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 rot="-7373547" flipH="1">
              <a:off x="4797969" y="-269994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1"/>
          <p:cNvGrpSpPr/>
          <p:nvPr/>
        </p:nvGrpSpPr>
        <p:grpSpPr>
          <a:xfrm>
            <a:off x="5295329" y="1376316"/>
            <a:ext cx="7666477" cy="7168134"/>
            <a:chOff x="5295329" y="1376316"/>
            <a:chExt cx="7666477" cy="7168134"/>
          </a:xfrm>
        </p:grpSpPr>
        <p:sp>
          <p:nvSpPr>
            <p:cNvPr id="135" name="Google Shape;135;p21"/>
            <p:cNvSpPr/>
            <p:nvPr/>
          </p:nvSpPr>
          <p:spPr>
            <a:xfrm rot="-9479323">
              <a:off x="7572198" y="2117932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 rot="-9479323">
              <a:off x="5909453" y="3596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21"/>
          <p:cNvGrpSpPr/>
          <p:nvPr/>
        </p:nvGrpSpPr>
        <p:grpSpPr>
          <a:xfrm>
            <a:off x="-3674696" y="-3405247"/>
            <a:ext cx="6804141" cy="8557851"/>
            <a:chOff x="-3674696" y="-3405247"/>
            <a:chExt cx="6804141" cy="8557851"/>
          </a:xfrm>
        </p:grpSpPr>
        <p:sp>
          <p:nvSpPr>
            <p:cNvPr id="138" name="Google Shape;138;p21"/>
            <p:cNvSpPr/>
            <p:nvPr/>
          </p:nvSpPr>
          <p:spPr>
            <a:xfrm rot="8937730" flipH="1">
              <a:off x="-2388698" y="1668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rot="8937730" flipH="1">
              <a:off x="-2932312" y="-247512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0" name="Google Shape;140;p21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21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1_1_1_1_1_1_1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-7675" y="-7675"/>
            <a:ext cx="9144000" cy="5151300"/>
          </a:xfrm>
          <a:prstGeom prst="rect">
            <a:avLst/>
          </a:prstGeom>
          <a:solidFill>
            <a:srgbClr val="ECF1EF">
              <a:alpha val="309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2"/>
          <p:cNvGrpSpPr/>
          <p:nvPr/>
        </p:nvGrpSpPr>
        <p:grpSpPr>
          <a:xfrm>
            <a:off x="6098153" y="-76368"/>
            <a:ext cx="6898625" cy="8221879"/>
            <a:chOff x="6098153" y="-76368"/>
            <a:chExt cx="6898625" cy="8221879"/>
          </a:xfrm>
        </p:grpSpPr>
        <p:sp>
          <p:nvSpPr>
            <p:cNvPr id="145" name="Google Shape;145;p22"/>
            <p:cNvSpPr/>
            <p:nvPr/>
          </p:nvSpPr>
          <p:spPr>
            <a:xfrm rot="-7373547" flipH="1">
              <a:off x="7546380" y="967780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0000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 rot="-7373547" flipH="1">
              <a:off x="6772869" y="2895516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2"/>
          <p:cNvGrpSpPr/>
          <p:nvPr/>
        </p:nvGrpSpPr>
        <p:grpSpPr>
          <a:xfrm>
            <a:off x="-1158196" y="-3601797"/>
            <a:ext cx="8329377" cy="6020560"/>
            <a:chOff x="-1158196" y="-3601797"/>
            <a:chExt cx="8329377" cy="6020560"/>
          </a:xfrm>
        </p:grpSpPr>
        <p:sp>
          <p:nvSpPr>
            <p:cNvPr id="148" name="Google Shape;148;p22"/>
            <p:cNvSpPr/>
            <p:nvPr/>
          </p:nvSpPr>
          <p:spPr>
            <a:xfrm rot="-9479323">
              <a:off x="1781573" y="-2528768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 rot="-9479323">
              <a:off x="-544072" y="-2860181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2"/>
          <p:cNvGrpSpPr/>
          <p:nvPr/>
        </p:nvGrpSpPr>
        <p:grpSpPr>
          <a:xfrm>
            <a:off x="-3844558" y="1217678"/>
            <a:ext cx="8211866" cy="7119401"/>
            <a:chOff x="-3844558" y="1217678"/>
            <a:chExt cx="8211866" cy="7119401"/>
          </a:xfrm>
        </p:grpSpPr>
        <p:sp>
          <p:nvSpPr>
            <p:cNvPr id="151" name="Google Shape;151;p22"/>
            <p:cNvSpPr/>
            <p:nvPr/>
          </p:nvSpPr>
          <p:spPr>
            <a:xfrm rot="8937730" flipH="1">
              <a:off x="-1150835" y="3201158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8937730" flipH="1">
              <a:off x="-3102174" y="21478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3" name="Google Shape;153;p22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4"/>
          <p:cNvGrpSpPr/>
          <p:nvPr/>
        </p:nvGrpSpPr>
        <p:grpSpPr>
          <a:xfrm>
            <a:off x="5131203" y="1198969"/>
            <a:ext cx="7634050" cy="7776730"/>
            <a:chOff x="5131203" y="1198969"/>
            <a:chExt cx="7634050" cy="7776730"/>
          </a:xfrm>
        </p:grpSpPr>
        <p:sp>
          <p:nvSpPr>
            <p:cNvPr id="28" name="Google Shape;28;p14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0000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4"/>
          <p:cNvGrpSpPr/>
          <p:nvPr/>
        </p:nvGrpSpPr>
        <p:grpSpPr>
          <a:xfrm>
            <a:off x="-3360126" y="239741"/>
            <a:ext cx="6864937" cy="7906709"/>
            <a:chOff x="-3360126" y="239741"/>
            <a:chExt cx="6864937" cy="7906709"/>
          </a:xfrm>
        </p:grpSpPr>
        <p:sp>
          <p:nvSpPr>
            <p:cNvPr id="31" name="Google Shape;31;p14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14"/>
          <p:cNvGrpSpPr/>
          <p:nvPr/>
        </p:nvGrpSpPr>
        <p:grpSpPr>
          <a:xfrm>
            <a:off x="3713531" y="-3325422"/>
            <a:ext cx="8211988" cy="6465551"/>
            <a:chOff x="3713531" y="-3325422"/>
            <a:chExt cx="8211988" cy="6465551"/>
          </a:xfrm>
        </p:grpSpPr>
        <p:sp>
          <p:nvSpPr>
            <p:cNvPr id="34" name="Google Shape;34;p14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711725" y="1722875"/>
            <a:ext cx="3910800" cy="19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 sz="15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mo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14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14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5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5"/>
          <p:cNvCxnSpPr/>
          <p:nvPr/>
        </p:nvCxnSpPr>
        <p:spPr>
          <a:xfrm>
            <a:off x="-47050" y="551367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15"/>
          <p:cNvGrpSpPr/>
          <p:nvPr/>
        </p:nvGrpSpPr>
        <p:grpSpPr>
          <a:xfrm>
            <a:off x="5131203" y="1198969"/>
            <a:ext cx="7634050" cy="7776730"/>
            <a:chOff x="5131203" y="1198969"/>
            <a:chExt cx="7634050" cy="7776730"/>
          </a:xfrm>
        </p:grpSpPr>
        <p:sp>
          <p:nvSpPr>
            <p:cNvPr id="45" name="Google Shape;45;p15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0000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-3360126" y="239741"/>
            <a:ext cx="6864937" cy="7906709"/>
            <a:chOff x="-3360126" y="239741"/>
            <a:chExt cx="6864937" cy="7906709"/>
          </a:xfrm>
        </p:grpSpPr>
        <p:sp>
          <p:nvSpPr>
            <p:cNvPr id="48" name="Google Shape;48;p15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5"/>
          <p:cNvGrpSpPr/>
          <p:nvPr/>
        </p:nvGrpSpPr>
        <p:grpSpPr>
          <a:xfrm>
            <a:off x="3713531" y="-3325422"/>
            <a:ext cx="8211988" cy="6465551"/>
            <a:chOff x="3713531" y="-3325422"/>
            <a:chExt cx="8211988" cy="6465551"/>
          </a:xfrm>
        </p:grpSpPr>
        <p:sp>
          <p:nvSpPr>
            <p:cNvPr id="51" name="Google Shape;51;p15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033725" y="2156250"/>
            <a:ext cx="2840100" cy="58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929338" y="2901662"/>
            <a:ext cx="25986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/>
          <p:nvPr/>
        </p:nvSpPr>
        <p:spPr>
          <a:xfrm>
            <a:off x="-35925" y="4608025"/>
            <a:ext cx="9250022" cy="588294"/>
          </a:xfrm>
          <a:custGeom>
            <a:avLst/>
            <a:gdLst/>
            <a:ahLst/>
            <a:cxnLst/>
            <a:rect l="l" t="t" r="r" b="b"/>
            <a:pathLst>
              <a:path w="151789" h="7566" extrusionOk="0">
                <a:moveTo>
                  <a:pt x="0" y="1"/>
                </a:moveTo>
                <a:lnTo>
                  <a:pt x="151789" y="1"/>
                </a:lnTo>
                <a:lnTo>
                  <a:pt x="151789" y="7565"/>
                </a:lnTo>
                <a:lnTo>
                  <a:pt x="0" y="7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6398076" y="2325763"/>
            <a:ext cx="1790405" cy="491977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4769024" y="973575"/>
            <a:ext cx="1515014" cy="416712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1923900" y="894314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6"/>
          <p:cNvGrpSpPr/>
          <p:nvPr/>
        </p:nvGrpSpPr>
        <p:grpSpPr>
          <a:xfrm>
            <a:off x="106039" y="2477819"/>
            <a:ext cx="8612628" cy="6820905"/>
            <a:chOff x="106039" y="2477819"/>
            <a:chExt cx="8612628" cy="6820905"/>
          </a:xfrm>
        </p:grpSpPr>
        <p:sp>
          <p:nvSpPr>
            <p:cNvPr id="61" name="Google Shape;61;p16"/>
            <p:cNvSpPr/>
            <p:nvPr/>
          </p:nvSpPr>
          <p:spPr>
            <a:xfrm rot="-7373547" flipH="1">
              <a:off x="780755" y="35219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0000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6"/>
            <p:cNvSpPr/>
            <p:nvPr/>
          </p:nvSpPr>
          <p:spPr>
            <a:xfrm rot="-7373547" flipH="1">
              <a:off x="3268269" y="404872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6"/>
          <p:cNvGrpSpPr/>
          <p:nvPr/>
        </p:nvGrpSpPr>
        <p:grpSpPr>
          <a:xfrm>
            <a:off x="5434429" y="-3767997"/>
            <a:ext cx="7419002" cy="7678160"/>
            <a:chOff x="11683579" y="2355328"/>
            <a:chExt cx="7419002" cy="7678160"/>
          </a:xfrm>
        </p:grpSpPr>
        <p:sp>
          <p:nvSpPr>
            <p:cNvPr id="64" name="Google Shape;64;p16"/>
            <p:cNvSpPr/>
            <p:nvPr/>
          </p:nvSpPr>
          <p:spPr>
            <a:xfrm rot="-9479323">
              <a:off x="13712973" y="50859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rot="-9479323">
              <a:off x="12297703" y="3096944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16"/>
          <p:cNvGrpSpPr/>
          <p:nvPr/>
        </p:nvGrpSpPr>
        <p:grpSpPr>
          <a:xfrm>
            <a:off x="-2287908" y="-3993872"/>
            <a:ext cx="8308991" cy="6479601"/>
            <a:chOff x="-8619608" y="1263553"/>
            <a:chExt cx="8308991" cy="6479601"/>
          </a:xfrm>
        </p:grpSpPr>
        <p:sp>
          <p:nvSpPr>
            <p:cNvPr id="67" name="Google Shape;67;p16"/>
            <p:cNvSpPr/>
            <p:nvPr/>
          </p:nvSpPr>
          <p:spPr>
            <a:xfrm rot="8937730" flipH="1">
              <a:off x="-5828760" y="2607233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 rot="8937730" flipH="1">
              <a:off x="-7877224" y="21936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169675" y="1719650"/>
            <a:ext cx="3479400" cy="682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1093475" y="2546375"/>
            <a:ext cx="40974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-47050" y="544306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6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6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7"/>
          <p:cNvGrpSpPr/>
          <p:nvPr/>
        </p:nvGrpSpPr>
        <p:grpSpPr>
          <a:xfrm>
            <a:off x="5131203" y="1198969"/>
            <a:ext cx="7634050" cy="7776730"/>
            <a:chOff x="5131203" y="1198969"/>
            <a:chExt cx="7634050" cy="7776730"/>
          </a:xfrm>
        </p:grpSpPr>
        <p:sp>
          <p:nvSpPr>
            <p:cNvPr id="76" name="Google Shape;76;p17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0000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7"/>
          <p:cNvGrpSpPr/>
          <p:nvPr/>
        </p:nvGrpSpPr>
        <p:grpSpPr>
          <a:xfrm>
            <a:off x="-3360126" y="239741"/>
            <a:ext cx="6864937" cy="7906709"/>
            <a:chOff x="-3360126" y="239741"/>
            <a:chExt cx="6864937" cy="7906709"/>
          </a:xfrm>
        </p:grpSpPr>
        <p:sp>
          <p:nvSpPr>
            <p:cNvPr id="79" name="Google Shape;79;p17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7"/>
          <p:cNvGrpSpPr/>
          <p:nvPr/>
        </p:nvGrpSpPr>
        <p:grpSpPr>
          <a:xfrm>
            <a:off x="3713531" y="-3325422"/>
            <a:ext cx="8211988" cy="6465551"/>
            <a:chOff x="3713531" y="-3325422"/>
            <a:chExt cx="8211988" cy="6465551"/>
          </a:xfrm>
        </p:grpSpPr>
        <p:sp>
          <p:nvSpPr>
            <p:cNvPr id="82" name="Google Shape;82;p17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4" name="Google Shape;84;p17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872400" y="538250"/>
            <a:ext cx="3146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867950" y="1346300"/>
            <a:ext cx="29679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490473" y="3850650"/>
            <a:ext cx="1790405" cy="491977"/>
          </a:xfrm>
          <a:custGeom>
            <a:avLst/>
            <a:gdLst/>
            <a:ahLst/>
            <a:cxnLst/>
            <a:rect l="l" t="t" r="r" b="b"/>
            <a:pathLst>
              <a:path w="67671" h="18595" extrusionOk="0">
                <a:moveTo>
                  <a:pt x="60254" y="11993"/>
                </a:moveTo>
                <a:cubicBezTo>
                  <a:pt x="58545" y="11967"/>
                  <a:pt x="56862" y="12519"/>
                  <a:pt x="55494" y="13519"/>
                </a:cubicBezTo>
                <a:cubicBezTo>
                  <a:pt x="52969" y="9916"/>
                  <a:pt x="48209" y="8706"/>
                  <a:pt x="44290" y="10652"/>
                </a:cubicBezTo>
                <a:cubicBezTo>
                  <a:pt x="42712" y="5050"/>
                  <a:pt x="37820" y="1026"/>
                  <a:pt x="32034" y="500"/>
                </a:cubicBezTo>
                <a:cubicBezTo>
                  <a:pt x="26222" y="0"/>
                  <a:pt x="20725" y="3130"/>
                  <a:pt x="18174" y="8364"/>
                </a:cubicBezTo>
                <a:cubicBezTo>
                  <a:pt x="17701" y="8285"/>
                  <a:pt x="17227" y="8259"/>
                  <a:pt x="16780" y="8259"/>
                </a:cubicBezTo>
                <a:cubicBezTo>
                  <a:pt x="13651" y="8259"/>
                  <a:pt x="10705" y="9653"/>
                  <a:pt x="8759" y="12072"/>
                </a:cubicBezTo>
                <a:cubicBezTo>
                  <a:pt x="8312" y="11993"/>
                  <a:pt x="7865" y="11967"/>
                  <a:pt x="7417" y="11967"/>
                </a:cubicBezTo>
                <a:cubicBezTo>
                  <a:pt x="3315" y="11967"/>
                  <a:pt x="1" y="14939"/>
                  <a:pt x="1" y="18595"/>
                </a:cubicBezTo>
                <a:lnTo>
                  <a:pt x="67671" y="18595"/>
                </a:lnTo>
                <a:cubicBezTo>
                  <a:pt x="67671" y="14965"/>
                  <a:pt x="64331" y="11993"/>
                  <a:pt x="60254" y="1199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5908009" y="757675"/>
            <a:ext cx="1515014" cy="416712"/>
          </a:xfrm>
          <a:custGeom>
            <a:avLst/>
            <a:gdLst/>
            <a:ahLst/>
            <a:cxnLst/>
            <a:rect l="l" t="t" r="r" b="b"/>
            <a:pathLst>
              <a:path w="59570" h="16385" extrusionOk="0">
                <a:moveTo>
                  <a:pt x="6549" y="10546"/>
                </a:moveTo>
                <a:cubicBezTo>
                  <a:pt x="8048" y="10520"/>
                  <a:pt x="9521" y="10993"/>
                  <a:pt x="10730" y="11888"/>
                </a:cubicBezTo>
                <a:cubicBezTo>
                  <a:pt x="12177" y="9810"/>
                  <a:pt x="14570" y="8574"/>
                  <a:pt x="17121" y="8574"/>
                </a:cubicBezTo>
                <a:cubicBezTo>
                  <a:pt x="18305" y="8548"/>
                  <a:pt x="19515" y="8837"/>
                  <a:pt x="20593" y="9363"/>
                </a:cubicBezTo>
                <a:cubicBezTo>
                  <a:pt x="21987" y="4445"/>
                  <a:pt x="26274" y="868"/>
                  <a:pt x="31376" y="447"/>
                </a:cubicBezTo>
                <a:cubicBezTo>
                  <a:pt x="36478" y="0"/>
                  <a:pt x="41344" y="2735"/>
                  <a:pt x="43553" y="7364"/>
                </a:cubicBezTo>
                <a:cubicBezTo>
                  <a:pt x="43974" y="7285"/>
                  <a:pt x="44394" y="7259"/>
                  <a:pt x="44789" y="7259"/>
                </a:cubicBezTo>
                <a:cubicBezTo>
                  <a:pt x="47524" y="7259"/>
                  <a:pt x="50128" y="8495"/>
                  <a:pt x="51864" y="10625"/>
                </a:cubicBezTo>
                <a:cubicBezTo>
                  <a:pt x="52232" y="10546"/>
                  <a:pt x="52626" y="10520"/>
                  <a:pt x="53021" y="10520"/>
                </a:cubicBezTo>
                <a:cubicBezTo>
                  <a:pt x="56650" y="10520"/>
                  <a:pt x="59570" y="13150"/>
                  <a:pt x="59570" y="16385"/>
                </a:cubicBezTo>
                <a:lnTo>
                  <a:pt x="0" y="16385"/>
                </a:lnTo>
                <a:cubicBezTo>
                  <a:pt x="0" y="13150"/>
                  <a:pt x="2946" y="10546"/>
                  <a:pt x="6549" y="105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683450" y="1987914"/>
            <a:ext cx="875324" cy="215997"/>
          </a:xfrm>
          <a:custGeom>
            <a:avLst/>
            <a:gdLst/>
            <a:ahLst/>
            <a:cxnLst/>
            <a:rect l="l" t="t" r="r" b="b"/>
            <a:pathLst>
              <a:path w="49024" h="12099" extrusionOk="0">
                <a:moveTo>
                  <a:pt x="49024" y="12073"/>
                </a:moveTo>
                <a:lnTo>
                  <a:pt x="0" y="12073"/>
                </a:lnTo>
                <a:cubicBezTo>
                  <a:pt x="632" y="7575"/>
                  <a:pt x="4971" y="4603"/>
                  <a:pt x="9416" y="5603"/>
                </a:cubicBezTo>
                <a:cubicBezTo>
                  <a:pt x="14097" y="1"/>
                  <a:pt x="22697" y="1"/>
                  <a:pt x="27405" y="5603"/>
                </a:cubicBezTo>
                <a:cubicBezTo>
                  <a:pt x="31823" y="2315"/>
                  <a:pt x="38135" y="3525"/>
                  <a:pt x="41028" y="8207"/>
                </a:cubicBezTo>
                <a:cubicBezTo>
                  <a:pt x="44316" y="6523"/>
                  <a:pt x="48314" y="8470"/>
                  <a:pt x="49024" y="120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872400" y="3356213"/>
            <a:ext cx="324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-IT" sz="1200" b="1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</a:t>
            </a:r>
            <a:r>
              <a:rPr lang="it-IT" sz="1200" b="0" i="0" u="none" strike="noStrike" cap="none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:</a:t>
            </a:r>
            <a:r>
              <a:rPr lang="it-IT"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lang="it-IT" sz="1200" b="1" i="0" u="none" strike="noStrike" cap="none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it-IT"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it-IT" sz="1200" b="1" i="0" u="none" strike="noStrike" cap="none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it-IT" sz="12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it-IT"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 infographics &amp; images by </a:t>
            </a:r>
            <a:r>
              <a:rPr lang="it-IT" sz="1200" b="1" i="0" u="none" strike="noStrike" cap="none">
                <a:solidFill>
                  <a:schemeClr val="lt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l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72352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2"/>
          <p:cNvGrpSpPr/>
          <p:nvPr/>
        </p:nvGrpSpPr>
        <p:grpSpPr>
          <a:xfrm>
            <a:off x="5131203" y="1198969"/>
            <a:ext cx="7634050" cy="7776730"/>
            <a:chOff x="5131203" y="1198969"/>
            <a:chExt cx="7634050" cy="7776730"/>
          </a:xfrm>
        </p:grpSpPr>
        <p:sp>
          <p:nvSpPr>
            <p:cNvPr id="94" name="Google Shape;94;p12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0000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2"/>
          <p:cNvGrpSpPr/>
          <p:nvPr/>
        </p:nvGrpSpPr>
        <p:grpSpPr>
          <a:xfrm>
            <a:off x="-3360126" y="239741"/>
            <a:ext cx="6864937" cy="7906709"/>
            <a:chOff x="-3360126" y="239741"/>
            <a:chExt cx="6864937" cy="7906709"/>
          </a:xfrm>
        </p:grpSpPr>
        <p:sp>
          <p:nvSpPr>
            <p:cNvPr id="97" name="Google Shape;97;p12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2"/>
          <p:cNvGrpSpPr/>
          <p:nvPr/>
        </p:nvGrpSpPr>
        <p:grpSpPr>
          <a:xfrm>
            <a:off x="3713531" y="-3325422"/>
            <a:ext cx="8211988" cy="6465551"/>
            <a:chOff x="3713531" y="-3325422"/>
            <a:chExt cx="8211988" cy="6465551"/>
          </a:xfrm>
        </p:grpSpPr>
        <p:sp>
          <p:nvSpPr>
            <p:cNvPr id="100" name="Google Shape;100;p12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711725" y="975619"/>
            <a:ext cx="7545600" cy="3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title"/>
          </p:nvPr>
        </p:nvSpPr>
        <p:spPr>
          <a:xfrm>
            <a:off x="711725" y="445025"/>
            <a:ext cx="772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2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9"/>
          <p:cNvGrpSpPr/>
          <p:nvPr/>
        </p:nvGrpSpPr>
        <p:grpSpPr>
          <a:xfrm>
            <a:off x="5131203" y="1198969"/>
            <a:ext cx="7634050" cy="7776730"/>
            <a:chOff x="5131203" y="1198969"/>
            <a:chExt cx="7634050" cy="7776730"/>
          </a:xfrm>
        </p:grpSpPr>
        <p:sp>
          <p:nvSpPr>
            <p:cNvPr id="108" name="Google Shape;108;p19"/>
            <p:cNvSpPr/>
            <p:nvPr/>
          </p:nvSpPr>
          <p:spPr>
            <a:xfrm rot="-7373547" flipH="1">
              <a:off x="7314855" y="224311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0000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 rot="-7373547" flipH="1">
              <a:off x="5805919" y="3725704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-3360126" y="239741"/>
            <a:ext cx="6864937" cy="7906709"/>
            <a:chOff x="-3360126" y="239741"/>
            <a:chExt cx="6864937" cy="7906709"/>
          </a:xfrm>
        </p:grpSpPr>
        <p:sp>
          <p:nvSpPr>
            <p:cNvPr id="111" name="Google Shape;111;p19"/>
            <p:cNvSpPr/>
            <p:nvPr/>
          </p:nvSpPr>
          <p:spPr>
            <a:xfrm rot="-9479323">
              <a:off x="-2746002" y="981357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 rot="-9479323">
              <a:off x="-1884797" y="3198919"/>
              <a:ext cx="4775485" cy="4205916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9"/>
          <p:cNvGrpSpPr/>
          <p:nvPr/>
        </p:nvGrpSpPr>
        <p:grpSpPr>
          <a:xfrm>
            <a:off x="3713531" y="-3325422"/>
            <a:ext cx="8211988" cy="6465551"/>
            <a:chOff x="3713531" y="-3325422"/>
            <a:chExt cx="8211988" cy="6465551"/>
          </a:xfrm>
        </p:grpSpPr>
        <p:sp>
          <p:nvSpPr>
            <p:cNvPr id="114" name="Google Shape;114;p19"/>
            <p:cNvSpPr/>
            <p:nvPr/>
          </p:nvSpPr>
          <p:spPr>
            <a:xfrm rot="8937730" flipH="1">
              <a:off x="4455915" y="-19957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 rot="8937730" flipH="1">
              <a:off x="6407376" y="-2395300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6" name="Google Shape;116;p19"/>
          <p:cNvCxnSpPr/>
          <p:nvPr/>
        </p:nvCxnSpPr>
        <p:spPr>
          <a:xfrm rot="10800000">
            <a:off x="-47050" y="4608478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9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_1_1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0"/>
          <p:cNvGrpSpPr/>
          <p:nvPr/>
        </p:nvGrpSpPr>
        <p:grpSpPr>
          <a:xfrm>
            <a:off x="486178" y="2410719"/>
            <a:ext cx="8332475" cy="6756955"/>
            <a:chOff x="486178" y="2410719"/>
            <a:chExt cx="8332475" cy="6756955"/>
          </a:xfrm>
        </p:grpSpPr>
        <p:sp>
          <p:nvSpPr>
            <p:cNvPr id="120" name="Google Shape;120;p20"/>
            <p:cNvSpPr/>
            <p:nvPr/>
          </p:nvSpPr>
          <p:spPr>
            <a:xfrm rot="-7373547" flipH="1">
              <a:off x="3368255" y="3454867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4E909E">
                    <a:alpha val="80000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rot="-7373547" flipH="1">
              <a:off x="1160894" y="3917679"/>
              <a:ext cx="4775683" cy="4205847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20"/>
          <p:cNvGrpSpPr/>
          <p:nvPr/>
        </p:nvGrpSpPr>
        <p:grpSpPr>
          <a:xfrm>
            <a:off x="5163391" y="-3342513"/>
            <a:ext cx="7453357" cy="6444219"/>
            <a:chOff x="5163391" y="-3342513"/>
            <a:chExt cx="7453357" cy="6444219"/>
          </a:xfrm>
        </p:grpSpPr>
        <p:sp>
          <p:nvSpPr>
            <p:cNvPr id="123" name="Google Shape;123;p20"/>
            <p:cNvSpPr/>
            <p:nvPr/>
          </p:nvSpPr>
          <p:spPr>
            <a:xfrm rot="-684568">
              <a:off x="7472349" y="-1535077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684568">
              <a:off x="5532218" y="-2911721"/>
              <a:ext cx="4775572" cy="4205991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20"/>
          <p:cNvGrpSpPr/>
          <p:nvPr/>
        </p:nvGrpSpPr>
        <p:grpSpPr>
          <a:xfrm>
            <a:off x="-3620133" y="-3590814"/>
            <a:ext cx="8098016" cy="7310160"/>
            <a:chOff x="-3620133" y="-3590814"/>
            <a:chExt cx="8098016" cy="7310160"/>
          </a:xfrm>
        </p:grpSpPr>
        <p:sp>
          <p:nvSpPr>
            <p:cNvPr id="126" name="Google Shape;126;p20"/>
            <p:cNvSpPr/>
            <p:nvPr/>
          </p:nvSpPr>
          <p:spPr>
            <a:xfrm rot="8937730" flipH="1">
              <a:off x="-1040260" y="-2660692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80C8D8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rot="8937730" flipH="1">
              <a:off x="-2877749" y="-1416575"/>
              <a:ext cx="4775759" cy="4205800"/>
            </a:xfrm>
            <a:prstGeom prst="ellipse">
              <a:avLst/>
            </a:prstGeom>
            <a:gradFill>
              <a:gsLst>
                <a:gs pos="0">
                  <a:srgbClr val="4E909E">
                    <a:alpha val="66666"/>
                  </a:srgbClr>
                </a:gs>
                <a:gs pos="5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8" name="Google Shape;128;p20"/>
          <p:cNvCxnSpPr/>
          <p:nvPr/>
        </p:nvCxnSpPr>
        <p:spPr>
          <a:xfrm rot="10800000">
            <a:off x="8432275" y="-291425"/>
            <a:ext cx="0" cy="600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20"/>
          <p:cNvCxnSpPr/>
          <p:nvPr/>
        </p:nvCxnSpPr>
        <p:spPr>
          <a:xfrm rot="10800000">
            <a:off x="-52950" y="541350"/>
            <a:ext cx="924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7154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  <a:defRPr sz="28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768344" y="622451"/>
            <a:ext cx="8368636" cy="6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ts val="5200"/>
              <a:buNone/>
            </a:pPr>
            <a:r>
              <a:rPr lang="it-IT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Realtà rappresentata: Aeroporto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subTitle" idx="1"/>
          </p:nvPr>
        </p:nvSpPr>
        <p:spPr>
          <a:xfrm>
            <a:off x="1196769" y="1201736"/>
            <a:ext cx="3442200" cy="153781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Studenti: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- Battaglia Daniel;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- Vaiano Francesco.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1"/>
          <p:cNvGrpSpPr/>
          <p:nvPr/>
        </p:nvGrpSpPr>
        <p:grpSpPr>
          <a:xfrm>
            <a:off x="4087180" y="2180342"/>
            <a:ext cx="5196828" cy="3200879"/>
            <a:chOff x="3653417" y="1991899"/>
            <a:chExt cx="5490574" cy="3381806"/>
          </a:xfrm>
        </p:grpSpPr>
        <p:sp>
          <p:nvSpPr>
            <p:cNvPr id="162" name="Google Shape;162;p1"/>
            <p:cNvSpPr/>
            <p:nvPr/>
          </p:nvSpPr>
          <p:spPr>
            <a:xfrm flipH="1">
              <a:off x="7831559" y="2378137"/>
              <a:ext cx="990375" cy="291099"/>
            </a:xfrm>
            <a:custGeom>
              <a:avLst/>
              <a:gdLst/>
              <a:ahLst/>
              <a:cxnLst/>
              <a:rect l="l" t="t" r="r" b="b"/>
              <a:pathLst>
                <a:path w="46263" h="13598" extrusionOk="0">
                  <a:moveTo>
                    <a:pt x="42396" y="13597"/>
                  </a:moveTo>
                  <a:lnTo>
                    <a:pt x="3893" y="13597"/>
                  </a:lnTo>
                  <a:cubicBezTo>
                    <a:pt x="3498" y="13597"/>
                    <a:pt x="3183" y="13334"/>
                    <a:pt x="3077" y="12992"/>
                  </a:cubicBezTo>
                  <a:lnTo>
                    <a:pt x="132" y="1026"/>
                  </a:lnTo>
                  <a:cubicBezTo>
                    <a:pt x="0" y="500"/>
                    <a:pt x="395" y="0"/>
                    <a:pt x="947" y="0"/>
                  </a:cubicBezTo>
                  <a:lnTo>
                    <a:pt x="45315" y="0"/>
                  </a:lnTo>
                  <a:cubicBezTo>
                    <a:pt x="45868" y="0"/>
                    <a:pt x="46262" y="500"/>
                    <a:pt x="46131" y="1026"/>
                  </a:cubicBezTo>
                  <a:lnTo>
                    <a:pt x="43185" y="12992"/>
                  </a:lnTo>
                  <a:cubicBezTo>
                    <a:pt x="43106" y="13361"/>
                    <a:pt x="42764" y="13597"/>
                    <a:pt x="42396" y="135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 flipH="1">
              <a:off x="7992028" y="2669218"/>
              <a:ext cx="669455" cy="109799"/>
            </a:xfrm>
            <a:custGeom>
              <a:avLst/>
              <a:gdLst/>
              <a:ahLst/>
              <a:cxnLst/>
              <a:rect l="l" t="t" r="r" b="b"/>
              <a:pathLst>
                <a:path w="31272" h="5129" extrusionOk="0">
                  <a:moveTo>
                    <a:pt x="1" y="0"/>
                  </a:moveTo>
                  <a:lnTo>
                    <a:pt x="1132" y="5129"/>
                  </a:lnTo>
                  <a:lnTo>
                    <a:pt x="30167" y="5129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 flipH="1">
              <a:off x="8053402" y="2778997"/>
              <a:ext cx="517997" cy="2111893"/>
            </a:xfrm>
            <a:custGeom>
              <a:avLst/>
              <a:gdLst/>
              <a:ahLst/>
              <a:cxnLst/>
              <a:rect l="l" t="t" r="r" b="b"/>
              <a:pathLst>
                <a:path w="24197" h="98652" extrusionOk="0">
                  <a:moveTo>
                    <a:pt x="24197" y="98652"/>
                  </a:moveTo>
                  <a:lnTo>
                    <a:pt x="1" y="98652"/>
                  </a:lnTo>
                  <a:lnTo>
                    <a:pt x="1631" y="1"/>
                  </a:lnTo>
                  <a:lnTo>
                    <a:pt x="212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 flipH="1">
              <a:off x="8003288" y="2322391"/>
              <a:ext cx="646357" cy="55189"/>
            </a:xfrm>
            <a:custGeom>
              <a:avLst/>
              <a:gdLst/>
              <a:ahLst/>
              <a:cxnLst/>
              <a:rect l="l" t="t" r="r" b="b"/>
              <a:pathLst>
                <a:path w="30193" h="2578" extrusionOk="0">
                  <a:moveTo>
                    <a:pt x="0" y="0"/>
                  </a:moveTo>
                  <a:lnTo>
                    <a:pt x="0" y="2578"/>
                  </a:lnTo>
                  <a:lnTo>
                    <a:pt x="30193" y="2578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 flipH="1">
              <a:off x="7952617" y="2279597"/>
              <a:ext cx="747700" cy="43372"/>
            </a:xfrm>
            <a:custGeom>
              <a:avLst/>
              <a:gdLst/>
              <a:ahLst/>
              <a:cxnLst/>
              <a:rect l="l" t="t" r="r" b="b"/>
              <a:pathLst>
                <a:path w="34927" h="2026" extrusionOk="0">
                  <a:moveTo>
                    <a:pt x="999" y="1"/>
                  </a:moveTo>
                  <a:cubicBezTo>
                    <a:pt x="447" y="1"/>
                    <a:pt x="0" y="448"/>
                    <a:pt x="0" y="1000"/>
                  </a:cubicBezTo>
                  <a:cubicBezTo>
                    <a:pt x="0" y="1552"/>
                    <a:pt x="447" y="2026"/>
                    <a:pt x="999" y="2026"/>
                  </a:cubicBezTo>
                  <a:lnTo>
                    <a:pt x="33901" y="2026"/>
                  </a:lnTo>
                  <a:cubicBezTo>
                    <a:pt x="34453" y="2026"/>
                    <a:pt x="34927" y="1552"/>
                    <a:pt x="34927" y="1000"/>
                  </a:cubicBezTo>
                  <a:cubicBezTo>
                    <a:pt x="34927" y="448"/>
                    <a:pt x="34453" y="1"/>
                    <a:pt x="33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 flipH="1">
              <a:off x="8019622" y="2085365"/>
              <a:ext cx="614267" cy="169483"/>
            </a:xfrm>
            <a:custGeom>
              <a:avLst/>
              <a:gdLst/>
              <a:ahLst/>
              <a:cxnLst/>
              <a:rect l="l" t="t" r="r" b="b"/>
              <a:pathLst>
                <a:path w="28694" h="7917" extrusionOk="0">
                  <a:moveTo>
                    <a:pt x="26458" y="7916"/>
                  </a:moveTo>
                  <a:lnTo>
                    <a:pt x="2815" y="7916"/>
                  </a:lnTo>
                  <a:lnTo>
                    <a:pt x="0" y="0"/>
                  </a:lnTo>
                  <a:lnTo>
                    <a:pt x="28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 flipH="1">
              <a:off x="7975137" y="1991899"/>
              <a:ext cx="702658" cy="93487"/>
            </a:xfrm>
            <a:custGeom>
              <a:avLst/>
              <a:gdLst/>
              <a:ahLst/>
              <a:cxnLst/>
              <a:rect l="l" t="t" r="r" b="b"/>
              <a:pathLst>
                <a:path w="32823" h="4367" extrusionOk="0">
                  <a:moveTo>
                    <a:pt x="0" y="0"/>
                  </a:moveTo>
                  <a:lnTo>
                    <a:pt x="1105" y="4366"/>
                  </a:lnTo>
                  <a:lnTo>
                    <a:pt x="31692" y="4366"/>
                  </a:lnTo>
                  <a:lnTo>
                    <a:pt x="328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 flipH="1">
              <a:off x="8048329" y="2254828"/>
              <a:ext cx="556274" cy="49558"/>
            </a:xfrm>
            <a:custGeom>
              <a:avLst/>
              <a:gdLst/>
              <a:ahLst/>
              <a:cxnLst/>
              <a:rect l="l" t="t" r="r" b="b"/>
              <a:pathLst>
                <a:path w="25985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5985" y="2315"/>
                  </a:lnTo>
                  <a:lnTo>
                    <a:pt x="2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 flipH="1">
              <a:off x="8521819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0" y="1"/>
                  </a:moveTo>
                  <a:lnTo>
                    <a:pt x="2183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 flipH="1">
              <a:off x="8373185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0" y="1"/>
                  </a:moveTo>
                  <a:lnTo>
                    <a:pt x="0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 flipH="1">
              <a:off x="8096748" y="2084787"/>
              <a:ext cx="46754" cy="170061"/>
            </a:xfrm>
            <a:custGeom>
              <a:avLst/>
              <a:gdLst/>
              <a:ahLst/>
              <a:cxnLst/>
              <a:rect l="l" t="t" r="r" b="b"/>
              <a:pathLst>
                <a:path w="2184" h="7944" fill="none" extrusionOk="0">
                  <a:moveTo>
                    <a:pt x="2184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 flipH="1">
              <a:off x="8280297" y="2084787"/>
              <a:ext cx="21" cy="170061"/>
            </a:xfrm>
            <a:custGeom>
              <a:avLst/>
              <a:gdLst/>
              <a:ahLst/>
              <a:cxnLst/>
              <a:rect l="l" t="t" r="r" b="b"/>
              <a:pathLst>
                <a:path w="1" h="7944" fill="none" extrusionOk="0">
                  <a:moveTo>
                    <a:pt x="1" y="1"/>
                  </a:moveTo>
                  <a:lnTo>
                    <a:pt x="1" y="7943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 flipH="1">
              <a:off x="8579257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1" y="0"/>
                  </a:moveTo>
                  <a:lnTo>
                    <a:pt x="3473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 flipH="1">
              <a:off x="8373185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0" y="0"/>
                  </a:moveTo>
                  <a:lnTo>
                    <a:pt x="0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 flipH="1">
              <a:off x="7999900" y="2378137"/>
              <a:ext cx="74348" cy="291099"/>
            </a:xfrm>
            <a:custGeom>
              <a:avLst/>
              <a:gdLst/>
              <a:ahLst/>
              <a:cxnLst/>
              <a:rect l="l" t="t" r="r" b="b"/>
              <a:pathLst>
                <a:path w="3473" h="13598" fill="none" extrusionOk="0">
                  <a:moveTo>
                    <a:pt x="3472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 flipH="1">
              <a:off x="8280297" y="2378137"/>
              <a:ext cx="21" cy="291099"/>
            </a:xfrm>
            <a:custGeom>
              <a:avLst/>
              <a:gdLst/>
              <a:ahLst/>
              <a:cxnLst/>
              <a:rect l="l" t="t" r="r" b="b"/>
              <a:pathLst>
                <a:path w="1" h="13598" fill="none" extrusionOk="0">
                  <a:moveTo>
                    <a:pt x="1" y="0"/>
                  </a:moveTo>
                  <a:lnTo>
                    <a:pt x="1" y="13597"/>
                  </a:lnTo>
                </a:path>
              </a:pathLst>
            </a:custGeom>
            <a:noFill/>
            <a:ln w="10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 flipH="1">
              <a:off x="4007549" y="2875267"/>
              <a:ext cx="3928747" cy="2015623"/>
            </a:xfrm>
            <a:custGeom>
              <a:avLst/>
              <a:gdLst/>
              <a:ahLst/>
              <a:cxnLst/>
              <a:rect l="l" t="t" r="r" b="b"/>
              <a:pathLst>
                <a:path w="183522" h="94155" extrusionOk="0">
                  <a:moveTo>
                    <a:pt x="183522" y="22882"/>
                  </a:moveTo>
                  <a:lnTo>
                    <a:pt x="183522" y="94155"/>
                  </a:lnTo>
                  <a:lnTo>
                    <a:pt x="0" y="94155"/>
                  </a:lnTo>
                  <a:lnTo>
                    <a:pt x="0" y="11047"/>
                  </a:lnTo>
                  <a:cubicBezTo>
                    <a:pt x="17569" y="6655"/>
                    <a:pt x="56098" y="1"/>
                    <a:pt x="87606" y="15571"/>
                  </a:cubicBezTo>
                  <a:cubicBezTo>
                    <a:pt x="124820" y="33954"/>
                    <a:pt x="172581" y="25223"/>
                    <a:pt x="183522" y="22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 flipH="1">
              <a:off x="6898284" y="3008075"/>
              <a:ext cx="1001992" cy="1945907"/>
            </a:xfrm>
            <a:custGeom>
              <a:avLst/>
              <a:gdLst/>
              <a:ahLst/>
              <a:cxnLst/>
              <a:rect l="l" t="t" r="r" b="b"/>
              <a:pathLst>
                <a:path w="45842" h="130554" extrusionOk="0">
                  <a:moveTo>
                    <a:pt x="45841" y="128055"/>
                  </a:moveTo>
                  <a:lnTo>
                    <a:pt x="37215" y="130553"/>
                  </a:lnTo>
                  <a:lnTo>
                    <a:pt x="0" y="2499"/>
                  </a:lnTo>
                  <a:lnTo>
                    <a:pt x="8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 flipH="1">
              <a:off x="6774118" y="2983375"/>
              <a:ext cx="887021" cy="1923177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 flipH="1">
              <a:off x="5974278" y="3042291"/>
              <a:ext cx="1054621" cy="1945520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 flipH="1">
              <a:off x="5843286" y="3015250"/>
              <a:ext cx="930862" cy="1923565"/>
            </a:xfrm>
            <a:custGeom>
              <a:avLst/>
              <a:gdLst/>
              <a:ahLst/>
              <a:cxnLst/>
              <a:rect l="l" t="t" r="r" b="b"/>
              <a:pathLst>
                <a:path w="40556" h="129055" extrusionOk="0">
                  <a:moveTo>
                    <a:pt x="40555" y="128081"/>
                  </a:moveTo>
                  <a:lnTo>
                    <a:pt x="37215" y="129054"/>
                  </a:lnTo>
                  <a:lnTo>
                    <a:pt x="1" y="973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 flipH="1">
              <a:off x="4961604" y="3309250"/>
              <a:ext cx="1050371" cy="1843422"/>
            </a:xfrm>
            <a:custGeom>
              <a:avLst/>
              <a:gdLst/>
              <a:ahLst/>
              <a:cxnLst/>
              <a:rect l="l" t="t" r="r" b="b"/>
              <a:pathLst>
                <a:path w="45948" h="130554" extrusionOk="0">
                  <a:moveTo>
                    <a:pt x="45947" y="128029"/>
                  </a:moveTo>
                  <a:lnTo>
                    <a:pt x="37347" y="130554"/>
                  </a:lnTo>
                  <a:lnTo>
                    <a:pt x="1" y="2526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 flipH="1">
              <a:off x="4839391" y="3390389"/>
              <a:ext cx="868759" cy="1717699"/>
            </a:xfrm>
            <a:custGeom>
              <a:avLst/>
              <a:gdLst/>
              <a:ahLst/>
              <a:cxnLst/>
              <a:rect l="l" t="t" r="r" b="b"/>
              <a:pathLst>
                <a:path w="40582" h="129029" extrusionOk="0">
                  <a:moveTo>
                    <a:pt x="40581" y="128055"/>
                  </a:moveTo>
                  <a:lnTo>
                    <a:pt x="37241" y="129028"/>
                  </a:lnTo>
                  <a:lnTo>
                    <a:pt x="0" y="974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 flipH="1">
              <a:off x="4054393" y="3424829"/>
              <a:ext cx="983632" cy="1718727"/>
            </a:xfrm>
            <a:custGeom>
              <a:avLst/>
              <a:gdLst/>
              <a:ahLst/>
              <a:cxnLst/>
              <a:rect l="l" t="t" r="r" b="b"/>
              <a:pathLst>
                <a:path w="45948" h="130528" extrusionOk="0">
                  <a:moveTo>
                    <a:pt x="45947" y="128029"/>
                  </a:moveTo>
                  <a:lnTo>
                    <a:pt x="37347" y="130528"/>
                  </a:lnTo>
                  <a:lnTo>
                    <a:pt x="1" y="2499"/>
                  </a:lnTo>
                  <a:lnTo>
                    <a:pt x="86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 flipH="1">
              <a:off x="3932220" y="3399900"/>
              <a:ext cx="868759" cy="1698976"/>
            </a:xfrm>
            <a:custGeom>
              <a:avLst/>
              <a:gdLst/>
              <a:ahLst/>
              <a:cxnLst/>
              <a:rect l="l" t="t" r="r" b="b"/>
              <a:pathLst>
                <a:path w="40582" h="129028" extrusionOk="0">
                  <a:moveTo>
                    <a:pt x="40581" y="128055"/>
                  </a:moveTo>
                  <a:lnTo>
                    <a:pt x="37215" y="129028"/>
                  </a:lnTo>
                  <a:lnTo>
                    <a:pt x="0" y="973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 flipH="1">
              <a:off x="7522453" y="3116163"/>
              <a:ext cx="2944" cy="2015791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 flipH="1">
              <a:off x="6988706" y="3088296"/>
              <a:ext cx="21" cy="2285409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 flipH="1">
              <a:off x="6454969" y="3153546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 flipH="1">
              <a:off x="5921210" y="3285302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 flipH="1">
              <a:off x="5387473" y="3373138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 flipH="1">
              <a:off x="4853736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1" y="1"/>
                  </a:moveTo>
                  <a:lnTo>
                    <a:pt x="1" y="11522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 flipH="1">
              <a:off x="4313212" y="3417057"/>
              <a:ext cx="21" cy="1660335"/>
            </a:xfrm>
            <a:custGeom>
              <a:avLst/>
              <a:gdLst/>
              <a:ahLst/>
              <a:cxnLst/>
              <a:rect l="l" t="t" r="r" b="b"/>
              <a:pathLst>
                <a:path w="1" h="115221" fill="none" extrusionOk="0">
                  <a:moveTo>
                    <a:pt x="0" y="1"/>
                  </a:moveTo>
                  <a:lnTo>
                    <a:pt x="0" y="11522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 flipH="1">
              <a:off x="4007632" y="5001248"/>
              <a:ext cx="3947803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9525" cap="flat" cmpd="sng">
              <a:solidFill>
                <a:srgbClr val="3B869D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 flipH="1">
              <a:off x="4007349" y="4572793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0"/>
                  </a:moveTo>
                  <a:lnTo>
                    <a:pt x="188124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 flipH="1">
              <a:off x="4007349" y="4039035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 flipH="1">
              <a:off x="4007349" y="3505854"/>
              <a:ext cx="3929461" cy="21"/>
            </a:xfrm>
            <a:custGeom>
              <a:avLst/>
              <a:gdLst/>
              <a:ahLst/>
              <a:cxnLst/>
              <a:rect l="l" t="t" r="r" b="b"/>
              <a:pathLst>
                <a:path w="188125" h="1" fill="none" extrusionOk="0">
                  <a:moveTo>
                    <a:pt x="0" y="1"/>
                  </a:moveTo>
                  <a:lnTo>
                    <a:pt x="18812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263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 flipH="1">
              <a:off x="3653417" y="4879074"/>
              <a:ext cx="5490574" cy="273652"/>
            </a:xfrm>
            <a:custGeom>
              <a:avLst/>
              <a:gdLst/>
              <a:ahLst/>
              <a:cxnLst/>
              <a:rect l="l" t="t" r="r" b="b"/>
              <a:pathLst>
                <a:path w="256479" h="12783" extrusionOk="0">
                  <a:moveTo>
                    <a:pt x="1" y="0"/>
                  </a:moveTo>
                  <a:lnTo>
                    <a:pt x="1" y="12782"/>
                  </a:lnTo>
                  <a:lnTo>
                    <a:pt x="256479" y="12782"/>
                  </a:lnTo>
                  <a:lnTo>
                    <a:pt x="25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 flipH="1">
              <a:off x="4007549" y="3006518"/>
              <a:ext cx="3929325" cy="566357"/>
            </a:xfrm>
            <a:custGeom>
              <a:avLst/>
              <a:gdLst/>
              <a:ahLst/>
              <a:cxnLst/>
              <a:rect l="l" t="t" r="r" b="b"/>
              <a:pathLst>
                <a:path w="183549" h="26456" extrusionOk="0">
                  <a:moveTo>
                    <a:pt x="41162" y="1"/>
                  </a:moveTo>
                  <a:cubicBezTo>
                    <a:pt x="40290" y="1"/>
                    <a:pt x="39413" y="9"/>
                    <a:pt x="38530" y="24"/>
                  </a:cubicBezTo>
                  <a:cubicBezTo>
                    <a:pt x="22987" y="287"/>
                    <a:pt x="9101" y="2917"/>
                    <a:pt x="1" y="5153"/>
                  </a:cubicBezTo>
                  <a:lnTo>
                    <a:pt x="1" y="10492"/>
                  </a:lnTo>
                  <a:cubicBezTo>
                    <a:pt x="211" y="10492"/>
                    <a:pt x="422" y="10465"/>
                    <a:pt x="632" y="10413"/>
                  </a:cubicBezTo>
                  <a:cubicBezTo>
                    <a:pt x="8880" y="8354"/>
                    <a:pt x="23961" y="5313"/>
                    <a:pt x="41000" y="5313"/>
                  </a:cubicBezTo>
                  <a:cubicBezTo>
                    <a:pt x="55745" y="5313"/>
                    <a:pt x="71957" y="7590"/>
                    <a:pt x="86475" y="14752"/>
                  </a:cubicBezTo>
                  <a:cubicBezTo>
                    <a:pt x="102203" y="22537"/>
                    <a:pt x="121428" y="26456"/>
                    <a:pt x="143625" y="26456"/>
                  </a:cubicBezTo>
                  <a:lnTo>
                    <a:pt x="145466" y="26456"/>
                  </a:lnTo>
                  <a:cubicBezTo>
                    <a:pt x="158275" y="26324"/>
                    <a:pt x="171004" y="24957"/>
                    <a:pt x="183549" y="22405"/>
                  </a:cubicBezTo>
                  <a:lnTo>
                    <a:pt x="183549" y="17067"/>
                  </a:lnTo>
                  <a:cubicBezTo>
                    <a:pt x="183365" y="17067"/>
                    <a:pt x="183181" y="17093"/>
                    <a:pt x="182997" y="17145"/>
                  </a:cubicBezTo>
                  <a:cubicBezTo>
                    <a:pt x="178139" y="18191"/>
                    <a:pt x="162639" y="21167"/>
                    <a:pt x="143697" y="21167"/>
                  </a:cubicBezTo>
                  <a:cubicBezTo>
                    <a:pt x="126437" y="21167"/>
                    <a:pt x="106319" y="18696"/>
                    <a:pt x="88790" y="10044"/>
                  </a:cubicBezTo>
                  <a:cubicBezTo>
                    <a:pt x="75314" y="3394"/>
                    <a:pt x="59324" y="1"/>
                    <a:pt x="41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 flipH="1">
              <a:off x="3943349" y="2943472"/>
              <a:ext cx="4059397" cy="566357"/>
            </a:xfrm>
            <a:custGeom>
              <a:avLst/>
              <a:gdLst/>
              <a:ahLst/>
              <a:cxnLst/>
              <a:rect l="l" t="t" r="r" b="b"/>
              <a:pathLst>
                <a:path w="189625" h="26456" extrusionOk="0">
                  <a:moveTo>
                    <a:pt x="44236" y="0"/>
                  </a:moveTo>
                  <a:cubicBezTo>
                    <a:pt x="43364" y="0"/>
                    <a:pt x="42488" y="8"/>
                    <a:pt x="41607" y="24"/>
                  </a:cubicBezTo>
                  <a:cubicBezTo>
                    <a:pt x="25696" y="287"/>
                    <a:pt x="11520" y="3048"/>
                    <a:pt x="2447" y="5310"/>
                  </a:cubicBezTo>
                  <a:cubicBezTo>
                    <a:pt x="948" y="5599"/>
                    <a:pt x="1" y="7072"/>
                    <a:pt x="369" y="8545"/>
                  </a:cubicBezTo>
                  <a:cubicBezTo>
                    <a:pt x="671" y="9732"/>
                    <a:pt x="1754" y="10530"/>
                    <a:pt x="2932" y="10530"/>
                  </a:cubicBezTo>
                  <a:cubicBezTo>
                    <a:pt x="3189" y="10530"/>
                    <a:pt x="3450" y="10492"/>
                    <a:pt x="3709" y="10412"/>
                  </a:cubicBezTo>
                  <a:cubicBezTo>
                    <a:pt x="11961" y="8353"/>
                    <a:pt x="27053" y="5302"/>
                    <a:pt x="44102" y="5302"/>
                  </a:cubicBezTo>
                  <a:cubicBezTo>
                    <a:pt x="58841" y="5302"/>
                    <a:pt x="75042" y="7582"/>
                    <a:pt x="89552" y="14752"/>
                  </a:cubicBezTo>
                  <a:cubicBezTo>
                    <a:pt x="105280" y="22510"/>
                    <a:pt x="124505" y="26455"/>
                    <a:pt x="146702" y="26455"/>
                  </a:cubicBezTo>
                  <a:lnTo>
                    <a:pt x="148570" y="26429"/>
                  </a:lnTo>
                  <a:cubicBezTo>
                    <a:pt x="161536" y="26297"/>
                    <a:pt x="174475" y="24903"/>
                    <a:pt x="187205" y="22273"/>
                  </a:cubicBezTo>
                  <a:cubicBezTo>
                    <a:pt x="188651" y="22010"/>
                    <a:pt x="189624" y="20564"/>
                    <a:pt x="189309" y="19117"/>
                  </a:cubicBezTo>
                  <a:cubicBezTo>
                    <a:pt x="189021" y="17880"/>
                    <a:pt x="187937" y="17052"/>
                    <a:pt x="186739" y="17052"/>
                  </a:cubicBezTo>
                  <a:cubicBezTo>
                    <a:pt x="186511" y="17052"/>
                    <a:pt x="186279" y="17082"/>
                    <a:pt x="186047" y="17145"/>
                  </a:cubicBezTo>
                  <a:cubicBezTo>
                    <a:pt x="181203" y="18191"/>
                    <a:pt x="165710" y="21166"/>
                    <a:pt x="146771" y="21166"/>
                  </a:cubicBezTo>
                  <a:cubicBezTo>
                    <a:pt x="129514" y="21166"/>
                    <a:pt x="109396" y="18696"/>
                    <a:pt x="91867" y="10044"/>
                  </a:cubicBezTo>
                  <a:cubicBezTo>
                    <a:pt x="78391" y="3394"/>
                    <a:pt x="62377" y="0"/>
                    <a:pt x="44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1"/>
          <p:cNvSpPr/>
          <p:nvPr/>
        </p:nvSpPr>
        <p:spPr>
          <a:xfrm flipH="1">
            <a:off x="2799967" y="3343516"/>
            <a:ext cx="759417" cy="338998"/>
          </a:xfrm>
          <a:custGeom>
            <a:avLst/>
            <a:gdLst/>
            <a:ahLst/>
            <a:cxnLst/>
            <a:rect l="l" t="t" r="r" b="b"/>
            <a:pathLst>
              <a:path w="5367" h="2396" extrusionOk="0">
                <a:moveTo>
                  <a:pt x="4472" y="1"/>
                </a:moveTo>
                <a:cubicBezTo>
                  <a:pt x="4104" y="1"/>
                  <a:pt x="3762" y="132"/>
                  <a:pt x="3473" y="343"/>
                </a:cubicBezTo>
                <a:lnTo>
                  <a:pt x="3052" y="579"/>
                </a:lnTo>
                <a:lnTo>
                  <a:pt x="1632" y="343"/>
                </a:lnTo>
                <a:lnTo>
                  <a:pt x="1579" y="343"/>
                </a:lnTo>
                <a:lnTo>
                  <a:pt x="1342" y="448"/>
                </a:lnTo>
                <a:cubicBezTo>
                  <a:pt x="1290" y="474"/>
                  <a:pt x="1290" y="553"/>
                  <a:pt x="1342" y="579"/>
                </a:cubicBezTo>
                <a:lnTo>
                  <a:pt x="2289" y="1027"/>
                </a:lnTo>
                <a:lnTo>
                  <a:pt x="1316" y="1605"/>
                </a:lnTo>
                <a:cubicBezTo>
                  <a:pt x="1193" y="1675"/>
                  <a:pt x="1047" y="1710"/>
                  <a:pt x="901" y="1710"/>
                </a:cubicBezTo>
                <a:cubicBezTo>
                  <a:pt x="828" y="1710"/>
                  <a:pt x="755" y="1702"/>
                  <a:pt x="685" y="1684"/>
                </a:cubicBezTo>
                <a:lnTo>
                  <a:pt x="185" y="1579"/>
                </a:lnTo>
                <a:lnTo>
                  <a:pt x="106" y="1579"/>
                </a:lnTo>
                <a:cubicBezTo>
                  <a:pt x="27" y="1605"/>
                  <a:pt x="1" y="1737"/>
                  <a:pt x="80" y="1789"/>
                </a:cubicBezTo>
                <a:lnTo>
                  <a:pt x="632" y="2315"/>
                </a:lnTo>
                <a:cubicBezTo>
                  <a:pt x="700" y="2366"/>
                  <a:pt x="768" y="2395"/>
                  <a:pt x="843" y="2395"/>
                </a:cubicBezTo>
                <a:cubicBezTo>
                  <a:pt x="884" y="2395"/>
                  <a:pt x="927" y="2386"/>
                  <a:pt x="974" y="2368"/>
                </a:cubicBezTo>
                <a:lnTo>
                  <a:pt x="1237" y="2263"/>
                </a:lnTo>
                <a:lnTo>
                  <a:pt x="2841" y="1605"/>
                </a:lnTo>
                <a:lnTo>
                  <a:pt x="5077" y="658"/>
                </a:lnTo>
                <a:cubicBezTo>
                  <a:pt x="5287" y="579"/>
                  <a:pt x="5366" y="395"/>
                  <a:pt x="5287" y="238"/>
                </a:cubicBezTo>
                <a:cubicBezTo>
                  <a:pt x="5261" y="211"/>
                  <a:pt x="5235" y="185"/>
                  <a:pt x="5208" y="159"/>
                </a:cubicBezTo>
                <a:cubicBezTo>
                  <a:pt x="4972" y="80"/>
                  <a:pt x="4709" y="27"/>
                  <a:pt x="44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 txBox="1"/>
          <p:nvPr/>
        </p:nvSpPr>
        <p:spPr>
          <a:xfrm>
            <a:off x="768344" y="-6557"/>
            <a:ext cx="76971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Progetto Basi Dati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30"/>
          <p:cNvGraphicFramePr/>
          <p:nvPr>
            <p:extLst>
              <p:ext uri="{D42A27DB-BD31-4B8C-83A1-F6EECF244321}">
                <p14:modId xmlns:p14="http://schemas.microsoft.com/office/powerpoint/2010/main" val="2117820104"/>
              </p:ext>
            </p:extLst>
          </p:nvPr>
        </p:nvGraphicFramePr>
        <p:xfrm>
          <a:off x="0" y="251460"/>
          <a:ext cx="9144000" cy="5195460"/>
        </p:xfrm>
        <a:graphic>
          <a:graphicData uri="http://schemas.openxmlformats.org/drawingml/2006/table">
            <a:tbl>
              <a:tblPr firstRow="1" bandRow="1">
                <a:noFill/>
                <a:tableStyleId>{B778E0DB-0483-4398-B255-E6D6A7933A92}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it-IT" sz="2800" u="none" strike="noStrike" cap="none">
                          <a:solidFill>
                            <a:schemeClr val="dk1"/>
                          </a:solidFill>
                        </a:rPr>
                        <a:t>Vincoli di integrità sui dati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b="1" u="none" strike="noStrike" cap="none">
                          <a:solidFill>
                            <a:schemeClr val="dk1"/>
                          </a:solidFill>
                        </a:rPr>
                        <a:t>1)</a:t>
                      </a:r>
                      <a:r>
                        <a:rPr lang="it-IT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-IT">
                          <a:solidFill>
                            <a:srgbClr val="000000"/>
                          </a:solidFill>
                        </a:rPr>
                        <a:t>I voli devono essere effettuati solo da aerei che hanno stato = “disponibile”;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b="1"/>
                        <a:t>2)</a:t>
                      </a:r>
                      <a:r>
                        <a:rPr lang="it-IT"/>
                        <a:t> </a:t>
                      </a:r>
                      <a:r>
                        <a:rPr lang="it-IT">
                          <a:solidFill>
                            <a:srgbClr val="000000"/>
                          </a:solidFill>
                        </a:rPr>
                        <a:t>I voli devono essere gestiti solo da edifici che hanno stato = “disponibile”;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b="1"/>
                        <a:t>3)</a:t>
                      </a:r>
                      <a:r>
                        <a:rPr lang="it-IT"/>
                        <a:t> </a:t>
                      </a:r>
                      <a:r>
                        <a:rPr lang="it-IT">
                          <a:solidFill>
                            <a:srgbClr val="000000"/>
                          </a:solidFill>
                        </a:rPr>
                        <a:t>Una pista può gestire più voli in una stessa data ma in orari diversi, quindi non contemporaneamente;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b="1">
                          <a:solidFill>
                            <a:srgbClr val="000000"/>
                          </a:solidFill>
                        </a:rPr>
                        <a:t>4)</a:t>
                      </a:r>
                      <a:r>
                        <a:rPr lang="it-IT">
                          <a:solidFill>
                            <a:srgbClr val="000000"/>
                          </a:solidFill>
                        </a:rPr>
                        <a:t> Un gate può gestire più voli in una stessa data ma in orari diversi, quindi non contemporaneamente;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b="1">
                          <a:solidFill>
                            <a:srgbClr val="000000"/>
                          </a:solidFill>
                        </a:rPr>
                        <a:t>5)</a:t>
                      </a:r>
                      <a:r>
                        <a:rPr lang="it-IT">
                          <a:solidFill>
                            <a:srgbClr val="000000"/>
                          </a:solidFill>
                        </a:rPr>
                        <a:t> Una torre di controllo può gestire più voli contemporaneamente;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b="1" dirty="0">
                          <a:solidFill>
                            <a:srgbClr val="000000"/>
                          </a:solidFill>
                        </a:rPr>
                        <a:t>6)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Ogni volta che un aereo è custodito in un hangar,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data_Fine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&gt;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data_Inizio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;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b="1" dirty="0">
                          <a:solidFill>
                            <a:srgbClr val="000000"/>
                          </a:solidFill>
                        </a:rPr>
                        <a:t>7)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Un aereo che vuole essere custodito nuovamente </a:t>
                      </a:r>
                      <a:r>
                        <a:rPr lang="it-IT">
                          <a:solidFill>
                            <a:srgbClr val="000000"/>
                          </a:solidFill>
                        </a:rPr>
                        <a:t>in un hangar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, dalla seconda volta in poi deve avere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data_Inizio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&gt;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data_Fine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della sua precedente custodia;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b="1" dirty="0">
                          <a:solidFill>
                            <a:srgbClr val="000000"/>
                          </a:solidFill>
                        </a:rPr>
                        <a:t>8)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Ogni volta che una compagnia aerea è associata ad un gate,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data_Fine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&gt;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data_Inizio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;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b="1" dirty="0">
                          <a:solidFill>
                            <a:srgbClr val="000000"/>
                          </a:solidFill>
                        </a:rPr>
                        <a:t>9)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Una compagnia aerea che vuole essere associata nuovamente ad un gate, dalla seconda volta in poi deve avere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data_Inizio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&gt;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data_Fine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della sua precedente assegnazione;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b="1" dirty="0">
                          <a:solidFill>
                            <a:srgbClr val="000000"/>
                          </a:solidFill>
                        </a:rPr>
                        <a:t>10)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Ogni volta che uno strumento è utilizzato in un gate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data_Fine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&gt;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data_Inizio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; 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b="1" dirty="0">
                          <a:solidFill>
                            <a:srgbClr val="000000"/>
                          </a:solidFill>
                        </a:rPr>
                        <a:t>11)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Uno strumento che vuole essere utilizzato nuovamente da un gate, dalla seconda volta in poi deve avere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data_Inizio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&gt; </a:t>
                      </a:r>
                      <a:r>
                        <a:rPr lang="it-IT" dirty="0" err="1">
                          <a:solidFill>
                            <a:srgbClr val="000000"/>
                          </a:solidFill>
                        </a:rPr>
                        <a:t>data_Fine</a:t>
                      </a:r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 del suo precedente utilizzo;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>
            <a:spLocks noGrp="1"/>
          </p:cNvSpPr>
          <p:nvPr>
            <p:ph type="title"/>
          </p:nvPr>
        </p:nvSpPr>
        <p:spPr>
          <a:xfrm>
            <a:off x="3206690" y="-30696"/>
            <a:ext cx="373538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3200" b="1" i="0">
                <a:latin typeface="Arial"/>
                <a:ea typeface="Arial"/>
                <a:cs typeface="Arial"/>
                <a:sym typeface="Arial"/>
              </a:rPr>
              <a:t>Modello Logico</a:t>
            </a:r>
            <a:endParaRPr sz="3200" b="1"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 txBox="1">
            <a:spLocks noGrp="1"/>
          </p:cNvSpPr>
          <p:nvPr>
            <p:ph type="subTitle" idx="1"/>
          </p:nvPr>
        </p:nvSpPr>
        <p:spPr>
          <a:xfrm>
            <a:off x="731521" y="820602"/>
            <a:ext cx="8412480" cy="241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/>
              <a:t>TipoStrumenti (</a:t>
            </a:r>
            <a:r>
              <a:rPr lang="it-IT" sz="1400" b="1" u="sng"/>
              <a:t>ID</a:t>
            </a:r>
            <a:r>
              <a:rPr lang="it-IT" sz="1400"/>
              <a:t>, nome, descrizione);</a:t>
            </a:r>
            <a:endParaRPr sz="16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/>
              <a:t>CompagniaAerea (</a:t>
            </a:r>
            <a:r>
              <a:rPr lang="it-IT" sz="1400" b="1" u="sng"/>
              <a:t>ID</a:t>
            </a:r>
            <a:r>
              <a:rPr lang="it-IT" sz="1400"/>
              <a:t>, nome, nazionalità, *note);</a:t>
            </a:r>
            <a:endParaRPr sz="16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/>
              <a:t>Documentazione (</a:t>
            </a:r>
            <a:r>
              <a:rPr lang="it-IT" sz="1400" b="1" u="sng"/>
              <a:t>ID</a:t>
            </a:r>
            <a:r>
              <a:rPr lang="it-IT" sz="1400"/>
              <a:t>, altezza, lunghezza, larghezza, peso, carico_Max, num_Passegeri, num_Equipaggio, </a:t>
            </a:r>
            <a:endParaRPr sz="16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/>
              <a:t>	num_Motori, data_Costruzione, *note);</a:t>
            </a:r>
            <a:endParaRPr sz="16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1400"/>
              <a:t>Zona (</a:t>
            </a:r>
            <a:r>
              <a:rPr lang="it-IT" sz="1400" b="1" u="sng"/>
              <a:t>ID</a:t>
            </a:r>
            <a:r>
              <a:rPr lang="it-IT" sz="1400"/>
              <a:t>, nome, *note);</a:t>
            </a:r>
            <a:endParaRPr sz="1600"/>
          </a:p>
        </p:txBody>
      </p:sp>
      <p:grpSp>
        <p:nvGrpSpPr>
          <p:cNvPr id="276" name="Google Shape;276;p7"/>
          <p:cNvGrpSpPr/>
          <p:nvPr/>
        </p:nvGrpSpPr>
        <p:grpSpPr>
          <a:xfrm>
            <a:off x="3206690" y="2781301"/>
            <a:ext cx="4542284" cy="2132980"/>
            <a:chOff x="4000300" y="2508543"/>
            <a:chExt cx="4736362" cy="2103355"/>
          </a:xfrm>
        </p:grpSpPr>
        <p:sp>
          <p:nvSpPr>
            <p:cNvPr id="277" name="Google Shape;277;p7"/>
            <p:cNvSpPr/>
            <p:nvPr/>
          </p:nvSpPr>
          <p:spPr>
            <a:xfrm>
              <a:off x="4245416" y="2508543"/>
              <a:ext cx="1145307" cy="1034323"/>
            </a:xfrm>
            <a:custGeom>
              <a:avLst/>
              <a:gdLst/>
              <a:ahLst/>
              <a:cxnLst/>
              <a:rect l="l" t="t" r="r" b="b"/>
              <a:pathLst>
                <a:path w="17667" h="15955" extrusionOk="0">
                  <a:moveTo>
                    <a:pt x="1" y="1"/>
                  </a:moveTo>
                  <a:lnTo>
                    <a:pt x="1978" y="7736"/>
                  </a:lnTo>
                  <a:lnTo>
                    <a:pt x="2336" y="9199"/>
                  </a:lnTo>
                  <a:lnTo>
                    <a:pt x="2507" y="9853"/>
                  </a:lnTo>
                  <a:lnTo>
                    <a:pt x="3238" y="12748"/>
                  </a:lnTo>
                  <a:lnTo>
                    <a:pt x="4048" y="15955"/>
                  </a:lnTo>
                  <a:lnTo>
                    <a:pt x="17667" y="15924"/>
                  </a:lnTo>
                  <a:lnTo>
                    <a:pt x="14538" y="12437"/>
                  </a:lnTo>
                  <a:lnTo>
                    <a:pt x="11970" y="9573"/>
                  </a:lnTo>
                  <a:lnTo>
                    <a:pt x="11394" y="8935"/>
                  </a:lnTo>
                  <a:lnTo>
                    <a:pt x="10118" y="7503"/>
                  </a:lnTo>
                  <a:lnTo>
                    <a:pt x="3612" y="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487615" y="3459460"/>
              <a:ext cx="903112" cy="81812"/>
            </a:xfrm>
            <a:custGeom>
              <a:avLst/>
              <a:gdLst/>
              <a:ahLst/>
              <a:cxnLst/>
              <a:rect l="l" t="t" r="r" b="b"/>
              <a:pathLst>
                <a:path w="13931" h="1262" extrusionOk="0">
                  <a:moveTo>
                    <a:pt x="1" y="1"/>
                  </a:moveTo>
                  <a:lnTo>
                    <a:pt x="312" y="1262"/>
                  </a:lnTo>
                  <a:lnTo>
                    <a:pt x="13931" y="1231"/>
                  </a:lnTo>
                  <a:lnTo>
                    <a:pt x="12919" y="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229225" y="4223350"/>
              <a:ext cx="259375" cy="205873"/>
            </a:xfrm>
            <a:custGeom>
              <a:avLst/>
              <a:gdLst/>
              <a:ahLst/>
              <a:cxnLst/>
              <a:rect l="l" t="t" r="r" b="b"/>
              <a:pathLst>
                <a:path w="4001" h="3005" extrusionOk="0">
                  <a:moveTo>
                    <a:pt x="4001" y="1"/>
                  </a:moveTo>
                  <a:lnTo>
                    <a:pt x="343" y="16"/>
                  </a:lnTo>
                  <a:lnTo>
                    <a:pt x="0" y="3005"/>
                  </a:lnTo>
                  <a:lnTo>
                    <a:pt x="732" y="2974"/>
                  </a:lnTo>
                  <a:lnTo>
                    <a:pt x="1339" y="1666"/>
                  </a:lnTo>
                  <a:lnTo>
                    <a:pt x="3020" y="1557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229227" y="4394078"/>
              <a:ext cx="59576" cy="35137"/>
            </a:xfrm>
            <a:custGeom>
              <a:avLst/>
              <a:gdLst/>
              <a:ahLst/>
              <a:cxnLst/>
              <a:rect l="l" t="t" r="r" b="b"/>
              <a:pathLst>
                <a:path w="919" h="542" extrusionOk="0">
                  <a:moveTo>
                    <a:pt x="284" y="1"/>
                  </a:moveTo>
                  <a:cubicBezTo>
                    <a:pt x="194" y="1"/>
                    <a:pt x="104" y="10"/>
                    <a:pt x="16" y="28"/>
                  </a:cubicBezTo>
                  <a:lnTo>
                    <a:pt x="0" y="542"/>
                  </a:lnTo>
                  <a:lnTo>
                    <a:pt x="0" y="542"/>
                  </a:lnTo>
                  <a:lnTo>
                    <a:pt x="732" y="511"/>
                  </a:lnTo>
                  <a:lnTo>
                    <a:pt x="919" y="137"/>
                  </a:lnTo>
                  <a:cubicBezTo>
                    <a:pt x="711" y="50"/>
                    <a:pt x="496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147414" y="4412100"/>
              <a:ext cx="234222" cy="199798"/>
            </a:xfrm>
            <a:custGeom>
              <a:avLst/>
              <a:gdLst/>
              <a:ahLst/>
              <a:cxnLst/>
              <a:rect l="l" t="t" r="r" b="b"/>
              <a:pathLst>
                <a:path w="3613" h="3082" extrusionOk="0">
                  <a:moveTo>
                    <a:pt x="1575" y="0"/>
                  </a:moveTo>
                  <a:cubicBezTo>
                    <a:pt x="769" y="0"/>
                    <a:pt x="1" y="642"/>
                    <a:pt x="33" y="1587"/>
                  </a:cubicBezTo>
                  <a:cubicBezTo>
                    <a:pt x="48" y="2418"/>
                    <a:pt x="748" y="3081"/>
                    <a:pt x="1576" y="3081"/>
                  </a:cubicBezTo>
                  <a:cubicBezTo>
                    <a:pt x="1586" y="3081"/>
                    <a:pt x="1595" y="3081"/>
                    <a:pt x="1605" y="3081"/>
                  </a:cubicBezTo>
                  <a:cubicBezTo>
                    <a:pt x="2975" y="3034"/>
                    <a:pt x="3613" y="1353"/>
                    <a:pt x="2617" y="419"/>
                  </a:cubicBezTo>
                  <a:cubicBezTo>
                    <a:pt x="2308" y="130"/>
                    <a:pt x="1938" y="0"/>
                    <a:pt x="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6189488" y="4453136"/>
              <a:ext cx="137694" cy="117403"/>
            </a:xfrm>
            <a:custGeom>
              <a:avLst/>
              <a:gdLst/>
              <a:ahLst/>
              <a:cxnLst/>
              <a:rect l="l" t="t" r="r" b="b"/>
              <a:pathLst>
                <a:path w="2124" h="1811" extrusionOk="0">
                  <a:moveTo>
                    <a:pt x="922" y="1"/>
                  </a:moveTo>
                  <a:cubicBezTo>
                    <a:pt x="451" y="1"/>
                    <a:pt x="0" y="381"/>
                    <a:pt x="22" y="938"/>
                  </a:cubicBezTo>
                  <a:cubicBezTo>
                    <a:pt x="22" y="1412"/>
                    <a:pt x="427" y="1810"/>
                    <a:pt x="912" y="1810"/>
                  </a:cubicBezTo>
                  <a:cubicBezTo>
                    <a:pt x="922" y="1810"/>
                    <a:pt x="931" y="1810"/>
                    <a:pt x="940" y="1810"/>
                  </a:cubicBezTo>
                  <a:cubicBezTo>
                    <a:pt x="1750" y="1779"/>
                    <a:pt x="2123" y="798"/>
                    <a:pt x="1532" y="253"/>
                  </a:cubicBezTo>
                  <a:cubicBezTo>
                    <a:pt x="1352" y="79"/>
                    <a:pt x="1135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6202259" y="4465907"/>
              <a:ext cx="107743" cy="91536"/>
            </a:xfrm>
            <a:custGeom>
              <a:avLst/>
              <a:gdLst/>
              <a:ahLst/>
              <a:cxnLst/>
              <a:rect l="l" t="t" r="r" b="b"/>
              <a:pathLst>
                <a:path w="1662" h="1412" extrusionOk="0">
                  <a:moveTo>
                    <a:pt x="720" y="1"/>
                  </a:moveTo>
                  <a:cubicBezTo>
                    <a:pt x="352" y="1"/>
                    <a:pt x="1" y="297"/>
                    <a:pt x="12" y="726"/>
                  </a:cubicBezTo>
                  <a:cubicBezTo>
                    <a:pt x="27" y="1105"/>
                    <a:pt x="339" y="1411"/>
                    <a:pt x="715" y="1411"/>
                  </a:cubicBezTo>
                  <a:cubicBezTo>
                    <a:pt x="725" y="1411"/>
                    <a:pt x="734" y="1411"/>
                    <a:pt x="743" y="1410"/>
                  </a:cubicBezTo>
                  <a:cubicBezTo>
                    <a:pt x="1366" y="1395"/>
                    <a:pt x="1662" y="632"/>
                    <a:pt x="1195" y="196"/>
                  </a:cubicBezTo>
                  <a:cubicBezTo>
                    <a:pt x="1054" y="61"/>
                    <a:pt x="885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6211400" y="4474204"/>
              <a:ext cx="87517" cy="75070"/>
            </a:xfrm>
            <a:custGeom>
              <a:avLst/>
              <a:gdLst/>
              <a:ahLst/>
              <a:cxnLst/>
              <a:rect l="l" t="t" r="r" b="b"/>
              <a:pathLst>
                <a:path w="1350" h="1158" extrusionOk="0">
                  <a:moveTo>
                    <a:pt x="585" y="1"/>
                  </a:moveTo>
                  <a:cubicBezTo>
                    <a:pt x="285" y="1"/>
                    <a:pt x="0" y="244"/>
                    <a:pt x="11" y="598"/>
                  </a:cubicBezTo>
                  <a:cubicBezTo>
                    <a:pt x="11" y="909"/>
                    <a:pt x="275" y="1158"/>
                    <a:pt x="587" y="1158"/>
                  </a:cubicBezTo>
                  <a:cubicBezTo>
                    <a:pt x="1100" y="1142"/>
                    <a:pt x="1349" y="520"/>
                    <a:pt x="976" y="162"/>
                  </a:cubicBezTo>
                  <a:cubicBezTo>
                    <a:pt x="860" y="50"/>
                    <a:pt x="721" y="1"/>
                    <a:pt x="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930450" y="4228375"/>
              <a:ext cx="106001" cy="220029"/>
            </a:xfrm>
            <a:custGeom>
              <a:avLst/>
              <a:gdLst/>
              <a:ahLst/>
              <a:cxnLst/>
              <a:rect l="l" t="t" r="r" b="b"/>
              <a:pathLst>
                <a:path w="1635" h="3332" extrusionOk="0">
                  <a:moveTo>
                    <a:pt x="1635" y="1"/>
                  </a:moveTo>
                  <a:lnTo>
                    <a:pt x="141" y="47"/>
                  </a:lnTo>
                  <a:lnTo>
                    <a:pt x="1" y="3331"/>
                  </a:lnTo>
                  <a:lnTo>
                    <a:pt x="436" y="3316"/>
                  </a:lnTo>
                  <a:lnTo>
                    <a:pt x="794" y="1666"/>
                  </a:lnTo>
                  <a:lnTo>
                    <a:pt x="1293" y="1650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860762" y="4436345"/>
              <a:ext cx="200965" cy="170561"/>
            </a:xfrm>
            <a:custGeom>
              <a:avLst/>
              <a:gdLst/>
              <a:ahLst/>
              <a:cxnLst/>
              <a:rect l="l" t="t" r="r" b="b"/>
              <a:pathLst>
                <a:path w="3100" h="2631" extrusionOk="0">
                  <a:moveTo>
                    <a:pt x="1350" y="1"/>
                  </a:moveTo>
                  <a:cubicBezTo>
                    <a:pt x="658" y="1"/>
                    <a:pt x="1" y="547"/>
                    <a:pt x="33" y="1353"/>
                  </a:cubicBezTo>
                  <a:cubicBezTo>
                    <a:pt x="48" y="2065"/>
                    <a:pt x="624" y="2630"/>
                    <a:pt x="1330" y="2630"/>
                  </a:cubicBezTo>
                  <a:cubicBezTo>
                    <a:pt x="1349" y="2630"/>
                    <a:pt x="1368" y="2630"/>
                    <a:pt x="1387" y="2629"/>
                  </a:cubicBezTo>
                  <a:cubicBezTo>
                    <a:pt x="2554" y="2598"/>
                    <a:pt x="3099" y="1166"/>
                    <a:pt x="2243" y="357"/>
                  </a:cubicBezTo>
                  <a:cubicBezTo>
                    <a:pt x="1978" y="111"/>
                    <a:pt x="1660" y="1"/>
                    <a:pt x="1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896806" y="4470574"/>
              <a:ext cx="119477" cy="100936"/>
            </a:xfrm>
            <a:custGeom>
              <a:avLst/>
              <a:gdLst/>
              <a:ahLst/>
              <a:cxnLst/>
              <a:rect l="l" t="t" r="r" b="b"/>
              <a:pathLst>
                <a:path w="1843" h="1557" extrusionOk="0">
                  <a:moveTo>
                    <a:pt x="805" y="0"/>
                  </a:moveTo>
                  <a:cubicBezTo>
                    <a:pt x="391" y="0"/>
                    <a:pt x="0" y="327"/>
                    <a:pt x="22" y="809"/>
                  </a:cubicBezTo>
                  <a:cubicBezTo>
                    <a:pt x="53" y="1230"/>
                    <a:pt x="395" y="1556"/>
                    <a:pt x="800" y="1556"/>
                  </a:cubicBezTo>
                  <a:cubicBezTo>
                    <a:pt x="1500" y="1556"/>
                    <a:pt x="1843" y="700"/>
                    <a:pt x="1345" y="218"/>
                  </a:cubicBezTo>
                  <a:cubicBezTo>
                    <a:pt x="1184" y="67"/>
                    <a:pt x="992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7908605" y="4482697"/>
              <a:ext cx="91536" cy="77728"/>
            </a:xfrm>
            <a:custGeom>
              <a:avLst/>
              <a:gdLst/>
              <a:ahLst/>
              <a:cxnLst/>
              <a:rect l="l" t="t" r="r" b="b"/>
              <a:pathLst>
                <a:path w="1412" h="1199" extrusionOk="0">
                  <a:moveTo>
                    <a:pt x="608" y="0"/>
                  </a:moveTo>
                  <a:cubicBezTo>
                    <a:pt x="296" y="0"/>
                    <a:pt x="0" y="249"/>
                    <a:pt x="11" y="622"/>
                  </a:cubicBezTo>
                  <a:cubicBezTo>
                    <a:pt x="11" y="940"/>
                    <a:pt x="275" y="1199"/>
                    <a:pt x="590" y="1199"/>
                  </a:cubicBezTo>
                  <a:cubicBezTo>
                    <a:pt x="599" y="1199"/>
                    <a:pt x="609" y="1199"/>
                    <a:pt x="618" y="1198"/>
                  </a:cubicBezTo>
                  <a:cubicBezTo>
                    <a:pt x="1163" y="1183"/>
                    <a:pt x="1412" y="529"/>
                    <a:pt x="1022" y="171"/>
                  </a:cubicBezTo>
                  <a:cubicBezTo>
                    <a:pt x="900" y="53"/>
                    <a:pt x="752" y="0"/>
                    <a:pt x="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7915606" y="4490217"/>
              <a:ext cx="74422" cy="63142"/>
            </a:xfrm>
            <a:custGeom>
              <a:avLst/>
              <a:gdLst/>
              <a:ahLst/>
              <a:cxnLst/>
              <a:rect l="l" t="t" r="r" b="b"/>
              <a:pathLst>
                <a:path w="1148" h="974" extrusionOk="0">
                  <a:moveTo>
                    <a:pt x="508" y="1"/>
                  </a:moveTo>
                  <a:cubicBezTo>
                    <a:pt x="250" y="1"/>
                    <a:pt x="1" y="205"/>
                    <a:pt x="12" y="506"/>
                  </a:cubicBezTo>
                  <a:cubicBezTo>
                    <a:pt x="12" y="762"/>
                    <a:pt x="230" y="974"/>
                    <a:pt x="483" y="974"/>
                  </a:cubicBezTo>
                  <a:cubicBezTo>
                    <a:pt x="492" y="974"/>
                    <a:pt x="501" y="974"/>
                    <a:pt x="510" y="973"/>
                  </a:cubicBezTo>
                  <a:cubicBezTo>
                    <a:pt x="946" y="958"/>
                    <a:pt x="1148" y="428"/>
                    <a:pt x="837" y="133"/>
                  </a:cubicBezTo>
                  <a:cubicBezTo>
                    <a:pt x="741" y="41"/>
                    <a:pt x="624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4000300" y="3503875"/>
              <a:ext cx="4736362" cy="770018"/>
            </a:xfrm>
            <a:custGeom>
              <a:avLst/>
              <a:gdLst/>
              <a:ahLst/>
              <a:cxnLst/>
              <a:rect l="l" t="t" r="r" b="b"/>
              <a:pathLst>
                <a:path w="73061" h="11974" extrusionOk="0">
                  <a:moveTo>
                    <a:pt x="1751" y="1"/>
                  </a:moveTo>
                  <a:cubicBezTo>
                    <a:pt x="766" y="1"/>
                    <a:pt x="1" y="975"/>
                    <a:pt x="140" y="2086"/>
                  </a:cubicBezTo>
                  <a:cubicBezTo>
                    <a:pt x="186" y="2460"/>
                    <a:pt x="327" y="2802"/>
                    <a:pt x="544" y="3083"/>
                  </a:cubicBezTo>
                  <a:cubicBezTo>
                    <a:pt x="762" y="3347"/>
                    <a:pt x="1043" y="3550"/>
                    <a:pt x="1369" y="3643"/>
                  </a:cubicBez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890" y="9713"/>
                    <a:pt x="73061" y="7052"/>
                    <a:pt x="71442" y="6164"/>
                  </a:cubicBezTo>
                  <a:lnTo>
                    <a:pt x="71022" y="5947"/>
                  </a:lnTo>
                  <a:lnTo>
                    <a:pt x="70353" y="5589"/>
                  </a:lnTo>
                  <a:lnTo>
                    <a:pt x="70213" y="5464"/>
                  </a:lnTo>
                  <a:lnTo>
                    <a:pt x="68563" y="4141"/>
                  </a:lnTo>
                  <a:lnTo>
                    <a:pt x="67489" y="3285"/>
                  </a:lnTo>
                  <a:lnTo>
                    <a:pt x="67458" y="3254"/>
                  </a:lnTo>
                  <a:cubicBezTo>
                    <a:pt x="66057" y="2118"/>
                    <a:pt x="64314" y="1464"/>
                    <a:pt x="62524" y="1402"/>
                  </a:cubicBezTo>
                  <a:lnTo>
                    <a:pt x="19736" y="234"/>
                  </a:lnTo>
                  <a:lnTo>
                    <a:pt x="1774" y="1"/>
                  </a:lnTo>
                  <a:cubicBezTo>
                    <a:pt x="1766" y="1"/>
                    <a:pt x="1758" y="1"/>
                    <a:pt x="1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4000300" y="3503867"/>
              <a:ext cx="4734352" cy="776244"/>
            </a:xfrm>
            <a:custGeom>
              <a:avLst/>
              <a:gdLst/>
              <a:ahLst/>
              <a:cxnLst/>
              <a:rect l="l" t="t" r="r" b="b"/>
              <a:pathLst>
                <a:path w="73030" h="11974" extrusionOk="0">
                  <a:moveTo>
                    <a:pt x="1735" y="1"/>
                  </a:moveTo>
                  <a:cubicBezTo>
                    <a:pt x="750" y="1"/>
                    <a:pt x="1" y="975"/>
                    <a:pt x="140" y="2086"/>
                  </a:cubicBezTo>
                  <a:cubicBezTo>
                    <a:pt x="202" y="2818"/>
                    <a:pt x="685" y="3425"/>
                    <a:pt x="1369" y="3643"/>
                  </a:cubicBezTo>
                  <a:lnTo>
                    <a:pt x="1509" y="3690"/>
                  </a:lnTo>
                  <a:lnTo>
                    <a:pt x="25868" y="10632"/>
                  </a:lnTo>
                  <a:cubicBezTo>
                    <a:pt x="27020" y="10958"/>
                    <a:pt x="28219" y="11145"/>
                    <a:pt x="29417" y="11176"/>
                  </a:cubicBezTo>
                  <a:lnTo>
                    <a:pt x="63924" y="11970"/>
                  </a:lnTo>
                  <a:cubicBezTo>
                    <a:pt x="64012" y="11972"/>
                    <a:pt x="64100" y="11973"/>
                    <a:pt x="64188" y="11973"/>
                  </a:cubicBezTo>
                  <a:cubicBezTo>
                    <a:pt x="65499" y="11973"/>
                    <a:pt x="66794" y="11756"/>
                    <a:pt x="68033" y="11348"/>
                  </a:cubicBezTo>
                  <a:lnTo>
                    <a:pt x="71162" y="10289"/>
                  </a:lnTo>
                  <a:cubicBezTo>
                    <a:pt x="72781" y="9760"/>
                    <a:pt x="73030" y="7363"/>
                    <a:pt x="71707" y="6351"/>
                  </a:cubicBezTo>
                  <a:lnTo>
                    <a:pt x="44499" y="5822"/>
                  </a:lnTo>
                  <a:cubicBezTo>
                    <a:pt x="42243" y="5775"/>
                    <a:pt x="39986" y="5495"/>
                    <a:pt x="37776" y="4997"/>
                  </a:cubicBezTo>
                  <a:cubicBezTo>
                    <a:pt x="33682" y="4048"/>
                    <a:pt x="26117" y="2118"/>
                    <a:pt x="18895" y="219"/>
                  </a:cubicBez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357305" y="4156679"/>
              <a:ext cx="56530" cy="302809"/>
            </a:xfrm>
            <a:custGeom>
              <a:avLst/>
              <a:gdLst/>
              <a:ahLst/>
              <a:cxnLst/>
              <a:rect l="l" t="t" r="r" b="b"/>
              <a:pathLst>
                <a:path w="872" h="4671" extrusionOk="0">
                  <a:moveTo>
                    <a:pt x="330" y="0"/>
                  </a:moveTo>
                  <a:cubicBezTo>
                    <a:pt x="319" y="0"/>
                    <a:pt x="308" y="1"/>
                    <a:pt x="297" y="1"/>
                  </a:cubicBezTo>
                  <a:lnTo>
                    <a:pt x="1" y="4671"/>
                  </a:lnTo>
                  <a:lnTo>
                    <a:pt x="16" y="4671"/>
                  </a:lnTo>
                  <a:cubicBezTo>
                    <a:pt x="250" y="4671"/>
                    <a:pt x="452" y="4499"/>
                    <a:pt x="514" y="4282"/>
                  </a:cubicBezTo>
                  <a:lnTo>
                    <a:pt x="841" y="437"/>
                  </a:lnTo>
                  <a:cubicBezTo>
                    <a:pt x="871" y="197"/>
                    <a:pt x="627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557129" y="4220275"/>
              <a:ext cx="217042" cy="176655"/>
            </a:xfrm>
            <a:custGeom>
              <a:avLst/>
              <a:gdLst/>
              <a:ahLst/>
              <a:cxnLst/>
              <a:rect l="l" t="t" r="r" b="b"/>
              <a:pathLst>
                <a:path w="3348" h="2725" extrusionOk="0">
                  <a:moveTo>
                    <a:pt x="3270" y="1"/>
                  </a:moveTo>
                  <a:lnTo>
                    <a:pt x="374" y="483"/>
                  </a:lnTo>
                  <a:cubicBezTo>
                    <a:pt x="157" y="514"/>
                    <a:pt x="1" y="701"/>
                    <a:pt x="17" y="935"/>
                  </a:cubicBezTo>
                  <a:lnTo>
                    <a:pt x="32" y="1775"/>
                  </a:lnTo>
                  <a:cubicBezTo>
                    <a:pt x="48" y="1978"/>
                    <a:pt x="188" y="2149"/>
                    <a:pt x="406" y="2195"/>
                  </a:cubicBezTo>
                  <a:lnTo>
                    <a:pt x="3347" y="2725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743835" y="4220275"/>
              <a:ext cx="30339" cy="176655"/>
            </a:xfrm>
            <a:custGeom>
              <a:avLst/>
              <a:gdLst/>
              <a:ahLst/>
              <a:cxnLst/>
              <a:rect l="l" t="t" r="r" b="b"/>
              <a:pathLst>
                <a:path w="468" h="2725" extrusionOk="0">
                  <a:moveTo>
                    <a:pt x="390" y="1"/>
                  </a:moveTo>
                  <a:lnTo>
                    <a:pt x="0" y="63"/>
                  </a:lnTo>
                  <a:lnTo>
                    <a:pt x="63" y="2507"/>
                  </a:lnTo>
                  <a:cubicBezTo>
                    <a:pt x="63" y="2569"/>
                    <a:pt x="78" y="2616"/>
                    <a:pt x="94" y="2662"/>
                  </a:cubicBezTo>
                  <a:lnTo>
                    <a:pt x="467" y="2725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761014" y="4189028"/>
              <a:ext cx="59576" cy="220025"/>
            </a:xfrm>
            <a:custGeom>
              <a:avLst/>
              <a:gdLst/>
              <a:ahLst/>
              <a:cxnLst/>
              <a:rect l="l" t="t" r="r" b="b"/>
              <a:pathLst>
                <a:path w="919" h="3394" extrusionOk="0">
                  <a:moveTo>
                    <a:pt x="420" y="0"/>
                  </a:moveTo>
                  <a:cubicBezTo>
                    <a:pt x="187" y="0"/>
                    <a:pt x="0" y="218"/>
                    <a:pt x="16" y="452"/>
                  </a:cubicBezTo>
                  <a:lnTo>
                    <a:pt x="78" y="2989"/>
                  </a:lnTo>
                  <a:cubicBezTo>
                    <a:pt x="93" y="3222"/>
                    <a:pt x="296" y="3393"/>
                    <a:pt x="529" y="3393"/>
                  </a:cubicBezTo>
                  <a:lnTo>
                    <a:pt x="918" y="337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6796281" y="4189028"/>
              <a:ext cx="24310" cy="220025"/>
            </a:xfrm>
            <a:custGeom>
              <a:avLst/>
              <a:gdLst/>
              <a:ahLst/>
              <a:cxnLst/>
              <a:rect l="l" t="t" r="r" b="b"/>
              <a:pathLst>
                <a:path w="375" h="3394" extrusionOk="0">
                  <a:moveTo>
                    <a:pt x="1" y="0"/>
                  </a:moveTo>
                  <a:lnTo>
                    <a:pt x="94" y="3393"/>
                  </a:lnTo>
                  <a:lnTo>
                    <a:pt x="374" y="337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356332" y="4156291"/>
              <a:ext cx="32349" cy="304235"/>
            </a:xfrm>
            <a:custGeom>
              <a:avLst/>
              <a:gdLst/>
              <a:ahLst/>
              <a:cxnLst/>
              <a:rect l="l" t="t" r="r" b="b"/>
              <a:pathLst>
                <a:path w="499" h="4693" extrusionOk="0">
                  <a:moveTo>
                    <a:pt x="366" y="1"/>
                  </a:moveTo>
                  <a:cubicBezTo>
                    <a:pt x="348" y="1"/>
                    <a:pt x="330" y="3"/>
                    <a:pt x="312" y="7"/>
                  </a:cubicBezTo>
                  <a:lnTo>
                    <a:pt x="0" y="4677"/>
                  </a:lnTo>
                  <a:lnTo>
                    <a:pt x="16" y="4677"/>
                  </a:lnTo>
                  <a:cubicBezTo>
                    <a:pt x="34" y="4688"/>
                    <a:pt x="54" y="4693"/>
                    <a:pt x="72" y="4693"/>
                  </a:cubicBezTo>
                  <a:cubicBezTo>
                    <a:pt x="131" y="4693"/>
                    <a:pt x="180" y="4643"/>
                    <a:pt x="156" y="4583"/>
                  </a:cubicBezTo>
                  <a:lnTo>
                    <a:pt x="498" y="101"/>
                  </a:lnTo>
                  <a:cubicBezTo>
                    <a:pt x="498" y="69"/>
                    <a:pt x="498" y="54"/>
                    <a:pt x="498" y="23"/>
                  </a:cubicBezTo>
                  <a:cubicBezTo>
                    <a:pt x="454" y="12"/>
                    <a:pt x="410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6813460" y="4122451"/>
              <a:ext cx="569121" cy="364331"/>
            </a:xfrm>
            <a:custGeom>
              <a:avLst/>
              <a:gdLst/>
              <a:ahLst/>
              <a:cxnLst/>
              <a:rect l="l" t="t" r="r" b="b"/>
              <a:pathLst>
                <a:path w="8779" h="5620" extrusionOk="0">
                  <a:moveTo>
                    <a:pt x="8172" y="0"/>
                  </a:moveTo>
                  <a:lnTo>
                    <a:pt x="561" y="171"/>
                  </a:lnTo>
                  <a:cubicBezTo>
                    <a:pt x="249" y="171"/>
                    <a:pt x="0" y="436"/>
                    <a:pt x="0" y="747"/>
                  </a:cubicBezTo>
                  <a:lnTo>
                    <a:pt x="109" y="4701"/>
                  </a:lnTo>
                  <a:cubicBezTo>
                    <a:pt x="125" y="4996"/>
                    <a:pt x="358" y="5245"/>
                    <a:pt x="670" y="5261"/>
                  </a:cubicBezTo>
                  <a:lnTo>
                    <a:pt x="7814" y="5619"/>
                  </a:lnTo>
                  <a:cubicBezTo>
                    <a:pt x="7824" y="5619"/>
                    <a:pt x="7834" y="5620"/>
                    <a:pt x="7843" y="5620"/>
                  </a:cubicBezTo>
                  <a:cubicBezTo>
                    <a:pt x="8142" y="5620"/>
                    <a:pt x="8391" y="5391"/>
                    <a:pt x="8421" y="5090"/>
                  </a:cubicBezTo>
                  <a:lnTo>
                    <a:pt x="8748" y="623"/>
                  </a:lnTo>
                  <a:cubicBezTo>
                    <a:pt x="8779" y="280"/>
                    <a:pt x="8499" y="0"/>
                    <a:pt x="8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5134407" y="3751119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0"/>
                  </a:moveTo>
                  <a:cubicBezTo>
                    <a:pt x="172" y="0"/>
                    <a:pt x="1" y="171"/>
                    <a:pt x="1" y="389"/>
                  </a:cubicBezTo>
                  <a:lnTo>
                    <a:pt x="1" y="872"/>
                  </a:lnTo>
                  <a:cubicBezTo>
                    <a:pt x="1" y="1080"/>
                    <a:pt x="158" y="1246"/>
                    <a:pt x="362" y="1246"/>
                  </a:cubicBezTo>
                  <a:cubicBezTo>
                    <a:pt x="371" y="1246"/>
                    <a:pt x="380" y="1246"/>
                    <a:pt x="390" y="1245"/>
                  </a:cubicBezTo>
                  <a:cubicBezTo>
                    <a:pt x="592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228278" y="3751119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5322085" y="375008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87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5416929" y="3750017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366" y="1"/>
                    <a:pt x="358" y="1"/>
                    <a:pt x="351" y="1"/>
                  </a:cubicBezTo>
                  <a:cubicBezTo>
                    <a:pt x="159" y="1"/>
                    <a:pt x="1" y="181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608" y="1247"/>
                    <a:pt x="779" y="1060"/>
                    <a:pt x="763" y="858"/>
                  </a:cubicBezTo>
                  <a:lnTo>
                    <a:pt x="763" y="375"/>
                  </a:lnTo>
                  <a:cubicBezTo>
                    <a:pt x="763" y="166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5510800" y="374910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605644" y="3749044"/>
              <a:ext cx="49463" cy="80840"/>
            </a:xfrm>
            <a:custGeom>
              <a:avLst/>
              <a:gdLst/>
              <a:ahLst/>
              <a:cxnLst/>
              <a:rect l="l" t="t" r="r" b="b"/>
              <a:pathLst>
                <a:path w="763" h="1247" extrusionOk="0">
                  <a:moveTo>
                    <a:pt x="401" y="0"/>
                  </a:moveTo>
                  <a:cubicBezTo>
                    <a:pt x="392" y="0"/>
                    <a:pt x="383" y="0"/>
                    <a:pt x="374" y="1"/>
                  </a:cubicBez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0" y="1075"/>
                    <a:pt x="172" y="1246"/>
                    <a:pt x="389" y="1246"/>
                  </a:cubicBezTo>
                  <a:cubicBezTo>
                    <a:pt x="592" y="1231"/>
                    <a:pt x="763" y="1059"/>
                    <a:pt x="763" y="857"/>
                  </a:cubicBezTo>
                  <a:lnTo>
                    <a:pt x="763" y="375"/>
                  </a:lnTo>
                  <a:cubicBezTo>
                    <a:pt x="763" y="166"/>
                    <a:pt x="606" y="0"/>
                    <a:pt x="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699450" y="3748007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416" y="0"/>
                  </a:moveTo>
                  <a:cubicBezTo>
                    <a:pt x="407" y="0"/>
                    <a:pt x="399" y="1"/>
                    <a:pt x="390" y="1"/>
                  </a:cubicBezTo>
                  <a:cubicBezTo>
                    <a:pt x="172" y="1"/>
                    <a:pt x="1" y="173"/>
                    <a:pt x="1" y="391"/>
                  </a:cubicBezTo>
                  <a:lnTo>
                    <a:pt x="1" y="873"/>
                  </a:lnTo>
                  <a:cubicBezTo>
                    <a:pt x="1" y="1075"/>
                    <a:pt x="188" y="1247"/>
                    <a:pt x="390" y="1247"/>
                  </a:cubicBezTo>
                  <a:cubicBezTo>
                    <a:pt x="608" y="1247"/>
                    <a:pt x="779" y="1060"/>
                    <a:pt x="779" y="858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794294" y="3747035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374" y="1"/>
                  </a:moveTo>
                  <a:cubicBezTo>
                    <a:pt x="157" y="16"/>
                    <a:pt x="1" y="188"/>
                    <a:pt x="1" y="390"/>
                  </a:cubicBezTo>
                  <a:lnTo>
                    <a:pt x="1" y="873"/>
                  </a:lnTo>
                  <a:cubicBezTo>
                    <a:pt x="1" y="1090"/>
                    <a:pt x="172" y="1246"/>
                    <a:pt x="390" y="1246"/>
                  </a:cubicBezTo>
                  <a:cubicBezTo>
                    <a:pt x="592" y="1246"/>
                    <a:pt x="764" y="1075"/>
                    <a:pt x="764" y="857"/>
                  </a:cubicBezTo>
                  <a:lnTo>
                    <a:pt x="764" y="390"/>
                  </a:lnTo>
                  <a:cubicBezTo>
                    <a:pt x="764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5888166" y="3747035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"/>
                    <a:pt x="0" y="172"/>
                    <a:pt x="0" y="390"/>
                  </a:cubicBezTo>
                  <a:lnTo>
                    <a:pt x="0" y="857"/>
                  </a:lnTo>
                  <a:cubicBezTo>
                    <a:pt x="16" y="1075"/>
                    <a:pt x="187" y="1246"/>
                    <a:pt x="390" y="1246"/>
                  </a:cubicBezTo>
                  <a:cubicBezTo>
                    <a:pt x="607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79" y="157"/>
                    <a:pt x="607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5981972" y="3747035"/>
              <a:ext cx="50565" cy="80840"/>
            </a:xfrm>
            <a:custGeom>
              <a:avLst/>
              <a:gdLst/>
              <a:ahLst/>
              <a:cxnLst/>
              <a:rect l="l" t="t" r="r" b="b"/>
              <a:pathLst>
                <a:path w="780" h="1247" extrusionOk="0">
                  <a:moveTo>
                    <a:pt x="390" y="1"/>
                  </a:moveTo>
                  <a:cubicBezTo>
                    <a:pt x="172" y="1"/>
                    <a:pt x="1" y="172"/>
                    <a:pt x="17" y="390"/>
                  </a:cubicBezTo>
                  <a:lnTo>
                    <a:pt x="17" y="857"/>
                  </a:lnTo>
                  <a:cubicBezTo>
                    <a:pt x="17" y="1075"/>
                    <a:pt x="188" y="1246"/>
                    <a:pt x="406" y="1246"/>
                  </a:cubicBezTo>
                  <a:cubicBezTo>
                    <a:pt x="608" y="1246"/>
                    <a:pt x="779" y="1059"/>
                    <a:pt x="779" y="857"/>
                  </a:cubicBezTo>
                  <a:lnTo>
                    <a:pt x="779" y="374"/>
                  </a:lnTo>
                  <a:cubicBezTo>
                    <a:pt x="764" y="157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6076881" y="3746062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6"/>
                    <a:pt x="389" y="1246"/>
                  </a:cubicBezTo>
                  <a:cubicBezTo>
                    <a:pt x="592" y="1230"/>
                    <a:pt x="763" y="1074"/>
                    <a:pt x="778" y="872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6170687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6265531" y="3745025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1"/>
                  </a:move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56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359403" y="374405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89" y="1245"/>
                  </a:cubicBezTo>
                  <a:cubicBezTo>
                    <a:pt x="607" y="1245"/>
                    <a:pt x="778" y="1074"/>
                    <a:pt x="778" y="856"/>
                  </a:cubicBezTo>
                  <a:lnTo>
                    <a:pt x="778" y="389"/>
                  </a:lnTo>
                  <a:cubicBezTo>
                    <a:pt x="763" y="171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6454246" y="3744053"/>
              <a:ext cx="49463" cy="80775"/>
            </a:xfrm>
            <a:custGeom>
              <a:avLst/>
              <a:gdLst/>
              <a:ahLst/>
              <a:cxnLst/>
              <a:rect l="l" t="t" r="r" b="b"/>
              <a:pathLst>
                <a:path w="763" h="1246" extrusionOk="0">
                  <a:moveTo>
                    <a:pt x="374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5"/>
                    <a:pt x="389" y="1245"/>
                  </a:cubicBezTo>
                  <a:cubicBezTo>
                    <a:pt x="592" y="1230"/>
                    <a:pt x="763" y="1059"/>
                    <a:pt x="763" y="856"/>
                  </a:cubicBezTo>
                  <a:lnTo>
                    <a:pt x="763" y="374"/>
                  </a:lnTo>
                  <a:cubicBezTo>
                    <a:pt x="763" y="156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6548053" y="3743015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"/>
                    <a:pt x="1" y="172"/>
                    <a:pt x="16" y="390"/>
                  </a:cubicBezTo>
                  <a:lnTo>
                    <a:pt x="16" y="872"/>
                  </a:lnTo>
                  <a:cubicBezTo>
                    <a:pt x="16" y="1075"/>
                    <a:pt x="188" y="1246"/>
                    <a:pt x="406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74"/>
                  </a:lnTo>
                  <a:cubicBezTo>
                    <a:pt x="779" y="172"/>
                    <a:pt x="6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6642897" y="3742951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6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736768" y="3742043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90" y="0"/>
                  </a:moveTo>
                  <a:cubicBezTo>
                    <a:pt x="172" y="0"/>
                    <a:pt x="0" y="171"/>
                    <a:pt x="0" y="389"/>
                  </a:cubicBezTo>
                  <a:lnTo>
                    <a:pt x="0" y="872"/>
                  </a:lnTo>
                  <a:cubicBezTo>
                    <a:pt x="0" y="1074"/>
                    <a:pt x="187" y="1245"/>
                    <a:pt x="390" y="1245"/>
                  </a:cubicBezTo>
                  <a:cubicBezTo>
                    <a:pt x="607" y="1245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79" y="171"/>
                    <a:pt x="607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830575" y="3741006"/>
              <a:ext cx="50565" cy="81812"/>
            </a:xfrm>
            <a:custGeom>
              <a:avLst/>
              <a:gdLst/>
              <a:ahLst/>
              <a:cxnLst/>
              <a:rect l="l" t="t" r="r" b="b"/>
              <a:pathLst>
                <a:path w="780" h="1262" extrusionOk="0">
                  <a:moveTo>
                    <a:pt x="390" y="0"/>
                  </a:moveTo>
                  <a:cubicBezTo>
                    <a:pt x="172" y="0"/>
                    <a:pt x="1" y="187"/>
                    <a:pt x="17" y="390"/>
                  </a:cubicBezTo>
                  <a:lnTo>
                    <a:pt x="17" y="872"/>
                  </a:lnTo>
                  <a:cubicBezTo>
                    <a:pt x="17" y="1090"/>
                    <a:pt x="188" y="1261"/>
                    <a:pt x="406" y="1261"/>
                  </a:cubicBezTo>
                  <a:cubicBezTo>
                    <a:pt x="608" y="1246"/>
                    <a:pt x="779" y="1074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925483" y="374100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4"/>
                    <a:pt x="171" y="1246"/>
                    <a:pt x="389" y="1246"/>
                  </a:cubicBezTo>
                  <a:cubicBezTo>
                    <a:pt x="607" y="1246"/>
                    <a:pt x="778" y="1074"/>
                    <a:pt x="778" y="857"/>
                  </a:cubicBezTo>
                  <a:lnTo>
                    <a:pt x="778" y="374"/>
                  </a:lnTo>
                  <a:cubicBezTo>
                    <a:pt x="778" y="172"/>
                    <a:pt x="607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019290" y="3739968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390" y="1"/>
                  </a:moveTo>
                  <a:cubicBezTo>
                    <a:pt x="172" y="16"/>
                    <a:pt x="1" y="188"/>
                    <a:pt x="16" y="390"/>
                  </a:cubicBezTo>
                  <a:lnTo>
                    <a:pt x="16" y="873"/>
                  </a:lnTo>
                  <a:cubicBezTo>
                    <a:pt x="16" y="1090"/>
                    <a:pt x="187" y="1246"/>
                    <a:pt x="405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3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114134" y="3739904"/>
              <a:ext cx="49528" cy="80905"/>
            </a:xfrm>
            <a:custGeom>
              <a:avLst/>
              <a:gdLst/>
              <a:ahLst/>
              <a:cxnLst/>
              <a:rect l="l" t="t" r="r" b="b"/>
              <a:pathLst>
                <a:path w="764" h="1248" extrusionOk="0">
                  <a:moveTo>
                    <a:pt x="402" y="1"/>
                  </a:moveTo>
                  <a:cubicBezTo>
                    <a:pt x="393" y="1"/>
                    <a:pt x="383" y="1"/>
                    <a:pt x="374" y="2"/>
                  </a:cubicBezTo>
                  <a:cubicBezTo>
                    <a:pt x="172" y="2"/>
                    <a:pt x="1" y="173"/>
                    <a:pt x="1" y="391"/>
                  </a:cubicBezTo>
                  <a:lnTo>
                    <a:pt x="1" y="874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47"/>
                    <a:pt x="763" y="1060"/>
                    <a:pt x="763" y="858"/>
                  </a:cubicBezTo>
                  <a:lnTo>
                    <a:pt x="763" y="375"/>
                  </a:lnTo>
                  <a:cubicBezTo>
                    <a:pt x="763" y="167"/>
                    <a:pt x="606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7208005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1" y="0"/>
                    <a:pt x="0" y="172"/>
                    <a:pt x="0" y="389"/>
                  </a:cubicBezTo>
                  <a:lnTo>
                    <a:pt x="0" y="872"/>
                  </a:lnTo>
                  <a:cubicBezTo>
                    <a:pt x="16" y="1090"/>
                    <a:pt x="187" y="1246"/>
                    <a:pt x="389" y="1246"/>
                  </a:cubicBezTo>
                  <a:cubicBezTo>
                    <a:pt x="607" y="1246"/>
                    <a:pt x="778" y="1074"/>
                    <a:pt x="778" y="856"/>
                  </a:cubicBezTo>
                  <a:lnTo>
                    <a:pt x="778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7302849" y="3738996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89" y="0"/>
                  </a:moveTo>
                  <a:cubicBezTo>
                    <a:pt x="172" y="0"/>
                    <a:pt x="0" y="172"/>
                    <a:pt x="0" y="389"/>
                  </a:cubicBezTo>
                  <a:lnTo>
                    <a:pt x="0" y="856"/>
                  </a:lnTo>
                  <a:cubicBezTo>
                    <a:pt x="0" y="1074"/>
                    <a:pt x="172" y="1246"/>
                    <a:pt x="389" y="1246"/>
                  </a:cubicBezTo>
                  <a:cubicBezTo>
                    <a:pt x="607" y="1246"/>
                    <a:pt x="779" y="1074"/>
                    <a:pt x="779" y="856"/>
                  </a:cubicBezTo>
                  <a:lnTo>
                    <a:pt x="779" y="374"/>
                  </a:lnTo>
                  <a:cubicBezTo>
                    <a:pt x="763" y="172"/>
                    <a:pt x="592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396656" y="3737959"/>
              <a:ext cx="50565" cy="80775"/>
            </a:xfrm>
            <a:custGeom>
              <a:avLst/>
              <a:gdLst/>
              <a:ahLst/>
              <a:cxnLst/>
              <a:rect l="l" t="t" r="r" b="b"/>
              <a:pathLst>
                <a:path w="780" h="1246" extrusionOk="0">
                  <a:moveTo>
                    <a:pt x="390" y="1"/>
                  </a:moveTo>
                  <a:cubicBezTo>
                    <a:pt x="172" y="16"/>
                    <a:pt x="1" y="188"/>
                    <a:pt x="1" y="390"/>
                  </a:cubicBezTo>
                  <a:lnTo>
                    <a:pt x="1" y="872"/>
                  </a:lnTo>
                  <a:cubicBezTo>
                    <a:pt x="16" y="1075"/>
                    <a:pt x="188" y="1246"/>
                    <a:pt x="390" y="1246"/>
                  </a:cubicBezTo>
                  <a:cubicBezTo>
                    <a:pt x="608" y="1246"/>
                    <a:pt x="779" y="1075"/>
                    <a:pt x="779" y="857"/>
                  </a:cubicBezTo>
                  <a:lnTo>
                    <a:pt x="779" y="390"/>
                  </a:lnTo>
                  <a:cubicBezTo>
                    <a:pt x="764" y="172"/>
                    <a:pt x="592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91499" y="3737894"/>
              <a:ext cx="49528" cy="80840"/>
            </a:xfrm>
            <a:custGeom>
              <a:avLst/>
              <a:gdLst/>
              <a:ahLst/>
              <a:cxnLst/>
              <a:rect l="l" t="t" r="r" b="b"/>
              <a:pathLst>
                <a:path w="764" h="1247" extrusionOk="0">
                  <a:moveTo>
                    <a:pt x="402" y="1"/>
                  </a:moveTo>
                  <a:cubicBezTo>
                    <a:pt x="393" y="1"/>
                    <a:pt x="384" y="1"/>
                    <a:pt x="375" y="2"/>
                  </a:cubicBezTo>
                  <a:cubicBezTo>
                    <a:pt x="157" y="2"/>
                    <a:pt x="1" y="173"/>
                    <a:pt x="1" y="391"/>
                  </a:cubicBezTo>
                  <a:lnTo>
                    <a:pt x="1" y="858"/>
                  </a:lnTo>
                  <a:cubicBezTo>
                    <a:pt x="1" y="1076"/>
                    <a:pt x="172" y="1247"/>
                    <a:pt x="390" y="1247"/>
                  </a:cubicBezTo>
                  <a:cubicBezTo>
                    <a:pt x="592" y="1231"/>
                    <a:pt x="764" y="1060"/>
                    <a:pt x="764" y="858"/>
                  </a:cubicBezTo>
                  <a:lnTo>
                    <a:pt x="764" y="375"/>
                  </a:lnTo>
                  <a:cubicBezTo>
                    <a:pt x="764" y="167"/>
                    <a:pt x="607" y="1"/>
                    <a:pt x="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585371" y="3736986"/>
              <a:ext cx="49528" cy="80775"/>
            </a:xfrm>
            <a:custGeom>
              <a:avLst/>
              <a:gdLst/>
              <a:ahLst/>
              <a:cxnLst/>
              <a:rect l="l" t="t" r="r" b="b"/>
              <a:pathLst>
                <a:path w="764" h="1246" extrusionOk="0">
                  <a:moveTo>
                    <a:pt x="374" y="0"/>
                  </a:moveTo>
                  <a:cubicBezTo>
                    <a:pt x="172" y="16"/>
                    <a:pt x="0" y="187"/>
                    <a:pt x="0" y="389"/>
                  </a:cubicBezTo>
                  <a:lnTo>
                    <a:pt x="0" y="872"/>
                  </a:lnTo>
                  <a:cubicBezTo>
                    <a:pt x="16" y="1074"/>
                    <a:pt x="187" y="1245"/>
                    <a:pt x="390" y="1245"/>
                  </a:cubicBezTo>
                  <a:cubicBezTo>
                    <a:pt x="608" y="1245"/>
                    <a:pt x="763" y="1074"/>
                    <a:pt x="763" y="856"/>
                  </a:cubicBezTo>
                  <a:lnTo>
                    <a:pt x="763" y="389"/>
                  </a:lnTo>
                  <a:cubicBezTo>
                    <a:pt x="763" y="171"/>
                    <a:pt x="592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680215" y="3736922"/>
              <a:ext cx="50501" cy="80840"/>
            </a:xfrm>
            <a:custGeom>
              <a:avLst/>
              <a:gdLst/>
              <a:ahLst/>
              <a:cxnLst/>
              <a:rect l="l" t="t" r="r" b="b"/>
              <a:pathLst>
                <a:path w="779" h="1247" extrusionOk="0">
                  <a:moveTo>
                    <a:pt x="415" y="0"/>
                  </a:moveTo>
                  <a:cubicBezTo>
                    <a:pt x="407" y="0"/>
                    <a:pt x="398" y="1"/>
                    <a:pt x="390" y="1"/>
                  </a:cubicBezTo>
                  <a:cubicBezTo>
                    <a:pt x="172" y="1"/>
                    <a:pt x="1" y="172"/>
                    <a:pt x="1" y="390"/>
                  </a:cubicBezTo>
                  <a:lnTo>
                    <a:pt x="1" y="857"/>
                  </a:lnTo>
                  <a:cubicBezTo>
                    <a:pt x="1" y="1075"/>
                    <a:pt x="172" y="1246"/>
                    <a:pt x="390" y="1246"/>
                  </a:cubicBezTo>
                  <a:cubicBezTo>
                    <a:pt x="592" y="1246"/>
                    <a:pt x="779" y="1060"/>
                    <a:pt x="779" y="857"/>
                  </a:cubicBezTo>
                  <a:lnTo>
                    <a:pt x="779" y="375"/>
                  </a:lnTo>
                  <a:cubicBezTo>
                    <a:pt x="779" y="166"/>
                    <a:pt x="608" y="0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774086" y="3735949"/>
              <a:ext cx="50501" cy="80775"/>
            </a:xfrm>
            <a:custGeom>
              <a:avLst/>
              <a:gdLst/>
              <a:ahLst/>
              <a:cxnLst/>
              <a:rect l="l" t="t" r="r" b="b"/>
              <a:pathLst>
                <a:path w="779" h="1246" extrusionOk="0">
                  <a:moveTo>
                    <a:pt x="374" y="1"/>
                  </a:moveTo>
                  <a:cubicBezTo>
                    <a:pt x="171" y="1"/>
                    <a:pt x="0" y="172"/>
                    <a:pt x="0" y="390"/>
                  </a:cubicBezTo>
                  <a:lnTo>
                    <a:pt x="0" y="872"/>
                  </a:lnTo>
                  <a:cubicBezTo>
                    <a:pt x="0" y="1075"/>
                    <a:pt x="171" y="1246"/>
                    <a:pt x="389" y="1246"/>
                  </a:cubicBezTo>
                  <a:cubicBezTo>
                    <a:pt x="607" y="1246"/>
                    <a:pt x="778" y="1075"/>
                    <a:pt x="763" y="857"/>
                  </a:cubicBezTo>
                  <a:lnTo>
                    <a:pt x="763" y="374"/>
                  </a:lnTo>
                  <a:cubicBezTo>
                    <a:pt x="763" y="172"/>
                    <a:pt x="592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4000300" y="3503867"/>
              <a:ext cx="128164" cy="239213"/>
            </a:xfrm>
            <a:custGeom>
              <a:avLst/>
              <a:gdLst/>
              <a:ahLst/>
              <a:cxnLst/>
              <a:rect l="l" t="t" r="r" b="b"/>
              <a:pathLst>
                <a:path w="1977" h="3690" extrusionOk="0">
                  <a:moveTo>
                    <a:pt x="1735" y="1"/>
                  </a:moveTo>
                  <a:cubicBezTo>
                    <a:pt x="751" y="1"/>
                    <a:pt x="1" y="990"/>
                    <a:pt x="140" y="2102"/>
                  </a:cubicBezTo>
                  <a:cubicBezTo>
                    <a:pt x="202" y="2818"/>
                    <a:pt x="685" y="3425"/>
                    <a:pt x="1369" y="3658"/>
                  </a:cubicBezTo>
                  <a:lnTo>
                    <a:pt x="1509" y="3690"/>
                  </a:lnTo>
                  <a:lnTo>
                    <a:pt x="1976" y="1"/>
                  </a:lnTo>
                  <a:lnTo>
                    <a:pt x="1759" y="1"/>
                  </a:lnTo>
                  <a:cubicBezTo>
                    <a:pt x="1751" y="1"/>
                    <a:pt x="1743" y="1"/>
                    <a:pt x="1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6820526" y="441605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3B889E"/>
              </a:solidFill>
              <a:prstDash val="solid"/>
              <a:miter lim="155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4407876" y="3127543"/>
              <a:ext cx="780069" cy="205892"/>
            </a:xfrm>
            <a:custGeom>
              <a:avLst/>
              <a:gdLst/>
              <a:ahLst/>
              <a:cxnLst/>
              <a:rect l="l" t="t" r="r" b="b"/>
              <a:pathLst>
                <a:path w="12033" h="3176" extrusionOk="0">
                  <a:moveTo>
                    <a:pt x="9464" y="0"/>
                  </a:moveTo>
                  <a:lnTo>
                    <a:pt x="1" y="280"/>
                  </a:lnTo>
                  <a:lnTo>
                    <a:pt x="732" y="3175"/>
                  </a:lnTo>
                  <a:lnTo>
                    <a:pt x="12032" y="2864"/>
                  </a:lnTo>
                  <a:lnTo>
                    <a:pt x="9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4373582" y="2993286"/>
              <a:ext cx="610545" cy="110077"/>
            </a:xfrm>
            <a:custGeom>
              <a:avLst/>
              <a:gdLst/>
              <a:ahLst/>
              <a:cxnLst/>
              <a:rect l="l" t="t" r="r" b="b"/>
              <a:pathLst>
                <a:path w="9418" h="1698" extrusionOk="0">
                  <a:moveTo>
                    <a:pt x="8141" y="1"/>
                  </a:moveTo>
                  <a:lnTo>
                    <a:pt x="1" y="234"/>
                  </a:lnTo>
                  <a:lnTo>
                    <a:pt x="359" y="1697"/>
                  </a:lnTo>
                  <a:lnTo>
                    <a:pt x="9417" y="1433"/>
                  </a:lnTo>
                  <a:lnTo>
                    <a:pt x="8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959801" y="3993249"/>
              <a:ext cx="960679" cy="53548"/>
            </a:xfrm>
            <a:custGeom>
              <a:avLst/>
              <a:gdLst/>
              <a:ahLst/>
              <a:cxnLst/>
              <a:rect l="l" t="t" r="r" b="b"/>
              <a:pathLst>
                <a:path w="14819" h="826" extrusionOk="0">
                  <a:moveTo>
                    <a:pt x="14071" y="1"/>
                  </a:moveTo>
                  <a:lnTo>
                    <a:pt x="732" y="79"/>
                  </a:lnTo>
                  <a:cubicBezTo>
                    <a:pt x="327" y="79"/>
                    <a:pt x="1" y="421"/>
                    <a:pt x="16" y="826"/>
                  </a:cubicBezTo>
                  <a:lnTo>
                    <a:pt x="14818" y="732"/>
                  </a:lnTo>
                  <a:cubicBezTo>
                    <a:pt x="14818" y="328"/>
                    <a:pt x="14476" y="1"/>
                    <a:pt x="14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960838" y="4039826"/>
              <a:ext cx="959641" cy="81812"/>
            </a:xfrm>
            <a:custGeom>
              <a:avLst/>
              <a:gdLst/>
              <a:ahLst/>
              <a:cxnLst/>
              <a:rect l="l" t="t" r="r" b="b"/>
              <a:pathLst>
                <a:path w="14803" h="1262" extrusionOk="0">
                  <a:moveTo>
                    <a:pt x="14802" y="0"/>
                  </a:moveTo>
                  <a:lnTo>
                    <a:pt x="0" y="94"/>
                  </a:lnTo>
                  <a:lnTo>
                    <a:pt x="3113" y="1261"/>
                  </a:lnTo>
                  <a:lnTo>
                    <a:pt x="9790" y="1245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231126" y="3717797"/>
              <a:ext cx="319924" cy="150400"/>
            </a:xfrm>
            <a:custGeom>
              <a:avLst/>
              <a:gdLst/>
              <a:ahLst/>
              <a:cxnLst/>
              <a:rect l="l" t="t" r="r" b="b"/>
              <a:pathLst>
                <a:path w="4935" h="2320" extrusionOk="0">
                  <a:moveTo>
                    <a:pt x="2227" y="0"/>
                  </a:moveTo>
                  <a:cubicBezTo>
                    <a:pt x="982" y="32"/>
                    <a:pt x="1" y="1074"/>
                    <a:pt x="48" y="2320"/>
                  </a:cubicBezTo>
                  <a:lnTo>
                    <a:pt x="4935" y="2180"/>
                  </a:lnTo>
                  <a:lnTo>
                    <a:pt x="3285" y="85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 txBox="1">
            <a:spLocks noGrp="1"/>
          </p:cNvSpPr>
          <p:nvPr>
            <p:ph type="title"/>
          </p:nvPr>
        </p:nvSpPr>
        <p:spPr>
          <a:xfrm>
            <a:off x="3289766" y="-92991"/>
            <a:ext cx="3851642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3200" b="1">
                <a:latin typeface="Arial"/>
                <a:ea typeface="Arial"/>
                <a:cs typeface="Arial"/>
                <a:sym typeface="Arial"/>
              </a:rPr>
              <a:t>Modello Logico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8"/>
          <p:cNvSpPr txBox="1">
            <a:spLocks noGrp="1"/>
          </p:cNvSpPr>
          <p:nvPr>
            <p:ph type="subTitle" idx="1"/>
          </p:nvPr>
        </p:nvSpPr>
        <p:spPr>
          <a:xfrm>
            <a:off x="1118187" y="2518578"/>
            <a:ext cx="40974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it-IT"/>
            </a:br>
            <a:endParaRPr/>
          </a:p>
        </p:txBody>
      </p:sp>
      <p:sp>
        <p:nvSpPr>
          <p:cNvPr id="341" name="Google Shape;341;p8"/>
          <p:cNvSpPr txBox="1"/>
          <p:nvPr/>
        </p:nvSpPr>
        <p:spPr>
          <a:xfrm>
            <a:off x="711432" y="537589"/>
            <a:ext cx="4447308" cy="406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Aereo (</a:t>
            </a:r>
            <a:r>
              <a:rPr lang="it-IT" sz="11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D_CompagniaAerea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ID_Documentazione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nome, stato, *note)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Aereo(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ID_CompagniaAerea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</a:t>
            </a:r>
            <a:r>
              <a:rPr lang="it-IT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CompagniaAerea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(ID),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Aereo(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ID_Documantazione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</a:t>
            </a:r>
            <a:r>
              <a:rPr lang="it-IT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Documentazione(ID);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Strumento (</a:t>
            </a:r>
            <a:r>
              <a:rPr lang="it-IT" sz="11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ID_TipoStrumenti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nr, *note)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Strumento(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ID_TipoStrumenti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</a:t>
            </a:r>
            <a:r>
              <a:rPr lang="it-IT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TipoStrumenti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(ID);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Hangar (</a:t>
            </a:r>
            <a:r>
              <a:rPr lang="it-IT" sz="11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ID_Zona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nome, stato,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num_Aerei_Max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larghezza, lunghezza, altezza,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num_Personale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data_Costruzione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*note)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Hangar(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ID_Zona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</a:t>
            </a:r>
            <a:r>
              <a:rPr lang="it-IT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Zona(ID);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TorreDiControllo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11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ID_Zona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nome, stato,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frequenza_Radio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larghezza, lunghezza, altezza,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num_Personale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data_Costruzione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*note)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TorreDiControllo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ID_Zona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</a:t>
            </a:r>
            <a:r>
              <a:rPr lang="it-IT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Zona(ID);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Pista (</a:t>
            </a:r>
            <a:r>
              <a:rPr lang="it-IT" sz="11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ID_Zona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nome, stato,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tipo_Superficie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larghezza ,lunghezza,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num_Personale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data_Costruzione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*note)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Pista(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ID_Zona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</a:t>
            </a:r>
            <a:r>
              <a:rPr lang="it-IT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Zona(ID);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 (</a:t>
            </a:r>
            <a:r>
              <a:rPr lang="it-IT" sz="11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ID_Zona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nome, stato, larghezza, lunghezza, altezza,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num_Personale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data_Costruzione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*note)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Gate(</a:t>
            </a:r>
            <a:r>
              <a:rPr lang="it-IT" sz="11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ID_Zona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it-IT" sz="1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</a:t>
            </a:r>
            <a:r>
              <a:rPr lang="it-IT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it-IT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Zona(ID);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"/>
          <p:cNvSpPr txBox="1"/>
          <p:nvPr/>
        </p:nvSpPr>
        <p:spPr>
          <a:xfrm>
            <a:off x="5158750" y="702875"/>
            <a:ext cx="39852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RegistroHangar (</a:t>
            </a:r>
            <a:r>
              <a:rPr lang="it-IT" sz="11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Hangar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ID_Aereo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data_Inizio, data_Fine, tempo_Utilizzo, *note)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RegistroHangar(ID_Hangar)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v.i.r. 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Hangar(ID),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RegsitroHangar(ID_Aereo)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v.i.r.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Aereo(ID);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RegistroGate (</a:t>
            </a:r>
            <a:r>
              <a:rPr lang="it-IT" sz="11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ID_Gate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ID_CompagniaAerea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data_Inizio, data_fine, tempo_utilizzo, *note)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RegistroGate(ID_Gate)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v.i.r.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Gate(ID),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RegistroGate(ID_CompagniaAerea)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v.i.r.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CompagniaAerea(ID);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RegistroStrumenti (</a:t>
            </a:r>
            <a:r>
              <a:rPr lang="it-IT" sz="11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ID_Gate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ID_Strumento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data_Inizio, data_Fine, tempo_Utilizzo, *note)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RegistroStrumenti(ID_Gate)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v.i.r. 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Gate(ID),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RegistroStrumenti(ID_Strumento)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v.i.r. 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Strumento(ID);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Volo (</a:t>
            </a:r>
            <a:r>
              <a:rPr lang="it-IT" sz="11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ID_Aereo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ID_TorreDiControllo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ID_Pista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ID_Gate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i="0" strike="noStrike" cap="none">
                <a:solidFill>
                  <a:schemeClr val="dk1"/>
                </a:solidFill>
              </a:rPr>
              <a:t>data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t-IT" sz="1100" i="0" strike="noStrike" cap="none">
                <a:solidFill>
                  <a:schemeClr val="dk1"/>
                </a:solidFill>
              </a:rPr>
              <a:t>orario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tipo, *note)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Volo(ID_Aereo)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v.i.r.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Aereo(ID),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Volo(ID_TorreDiControllo)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v.i.r.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TorreDiControllo(ID),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Volo(ID_Pista)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v.i.r.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Pista(ID),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Volo(ID_Gate) </a:t>
            </a:r>
            <a:r>
              <a:rPr lang="it-IT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v.i.r.</a:t>
            </a:r>
            <a:r>
              <a:rPr lang="it-IT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Gate(ID);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8"/>
          <p:cNvCxnSpPr/>
          <p:nvPr/>
        </p:nvCxnSpPr>
        <p:spPr>
          <a:xfrm>
            <a:off x="5158740" y="537589"/>
            <a:ext cx="0" cy="4068320"/>
          </a:xfrm>
          <a:prstGeom prst="straightConnector1">
            <a:avLst/>
          </a:prstGeom>
          <a:noFill/>
          <a:ln w="9525" cap="flat" cmpd="sng">
            <a:solidFill>
              <a:srgbClr val="1413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" name="Google Shape;344;p8">
            <a:hlinkClick r:id="rId3" action="ppaction://hlinksldjump"/>
          </p:cNvPr>
          <p:cNvSpPr/>
          <p:nvPr/>
        </p:nvSpPr>
        <p:spPr>
          <a:xfrm flipH="1">
            <a:off x="0" y="0"/>
            <a:ext cx="650700" cy="542700"/>
          </a:xfrm>
          <a:prstGeom prst="stripedRightArrow">
            <a:avLst>
              <a:gd name="adj1" fmla="val 50000"/>
              <a:gd name="adj2" fmla="val 5721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"/>
          <p:cNvSpPr txBox="1">
            <a:spLocks noGrp="1"/>
          </p:cNvSpPr>
          <p:nvPr>
            <p:ph type="title"/>
          </p:nvPr>
        </p:nvSpPr>
        <p:spPr>
          <a:xfrm>
            <a:off x="913371" y="301199"/>
            <a:ext cx="2625180" cy="163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4000" b="1">
                <a:latin typeface="Arial"/>
                <a:ea typeface="Arial"/>
                <a:cs typeface="Arial"/>
                <a:sym typeface="Arial"/>
              </a:rPr>
              <a:t>Grazie per la visione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9"/>
          <p:cNvGrpSpPr/>
          <p:nvPr/>
        </p:nvGrpSpPr>
        <p:grpSpPr>
          <a:xfrm>
            <a:off x="4928274" y="684870"/>
            <a:ext cx="4215726" cy="3665481"/>
            <a:chOff x="4941021" y="677250"/>
            <a:chExt cx="4215726" cy="3665481"/>
          </a:xfrm>
        </p:grpSpPr>
        <p:sp>
          <p:nvSpPr>
            <p:cNvPr id="351" name="Google Shape;351;p9"/>
            <p:cNvSpPr/>
            <p:nvPr/>
          </p:nvSpPr>
          <p:spPr>
            <a:xfrm flipH="1">
              <a:off x="8605215" y="677250"/>
              <a:ext cx="551532" cy="3665481"/>
            </a:xfrm>
            <a:custGeom>
              <a:avLst/>
              <a:gdLst/>
              <a:ahLst/>
              <a:cxnLst/>
              <a:rect l="l" t="t" r="r" b="b"/>
              <a:pathLst>
                <a:path w="7892" h="54165" extrusionOk="0">
                  <a:moveTo>
                    <a:pt x="0" y="1"/>
                  </a:moveTo>
                  <a:lnTo>
                    <a:pt x="0" y="54164"/>
                  </a:lnTo>
                  <a:lnTo>
                    <a:pt x="7891" y="54164"/>
                  </a:lnTo>
                  <a:lnTo>
                    <a:pt x="78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 flipH="1">
              <a:off x="4941026" y="677250"/>
              <a:ext cx="3680640" cy="3665481"/>
            </a:xfrm>
            <a:custGeom>
              <a:avLst/>
              <a:gdLst/>
              <a:ahLst/>
              <a:cxnLst/>
              <a:rect l="l" t="t" r="r" b="b"/>
              <a:pathLst>
                <a:path w="54389" h="54165" extrusionOk="0">
                  <a:moveTo>
                    <a:pt x="1" y="1"/>
                  </a:moveTo>
                  <a:lnTo>
                    <a:pt x="1" y="54164"/>
                  </a:lnTo>
                  <a:cubicBezTo>
                    <a:pt x="1" y="54164"/>
                    <a:pt x="8872" y="54084"/>
                    <a:pt x="20203" y="50725"/>
                  </a:cubicBezTo>
                  <a:cubicBezTo>
                    <a:pt x="26777" y="48780"/>
                    <a:pt x="37208" y="44585"/>
                    <a:pt x="44826" y="40246"/>
                  </a:cubicBezTo>
                  <a:cubicBezTo>
                    <a:pt x="50339" y="37080"/>
                    <a:pt x="54389" y="33849"/>
                    <a:pt x="54389" y="31310"/>
                  </a:cubicBezTo>
                  <a:cubicBezTo>
                    <a:pt x="54373" y="30699"/>
                    <a:pt x="54244" y="30104"/>
                    <a:pt x="54019" y="29542"/>
                  </a:cubicBezTo>
                  <a:cubicBezTo>
                    <a:pt x="53007" y="27050"/>
                    <a:pt x="49937" y="24752"/>
                    <a:pt x="45919" y="21988"/>
                  </a:cubicBezTo>
                  <a:cubicBezTo>
                    <a:pt x="41579" y="18998"/>
                    <a:pt x="36131" y="15478"/>
                    <a:pt x="31004" y="10592"/>
                  </a:cubicBezTo>
                  <a:cubicBezTo>
                    <a:pt x="20026" y="14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 flipH="1">
              <a:off x="5774148" y="1344022"/>
              <a:ext cx="2099201" cy="643904"/>
            </a:xfrm>
            <a:custGeom>
              <a:avLst/>
              <a:gdLst/>
              <a:ahLst/>
              <a:cxnLst/>
              <a:rect l="l" t="t" r="r" b="b"/>
              <a:pathLst>
                <a:path w="31020" h="9515" extrusionOk="0">
                  <a:moveTo>
                    <a:pt x="2234" y="0"/>
                  </a:moveTo>
                  <a:lnTo>
                    <a:pt x="0" y="4291"/>
                  </a:lnTo>
                  <a:lnTo>
                    <a:pt x="0" y="9515"/>
                  </a:lnTo>
                  <a:lnTo>
                    <a:pt x="31020" y="9515"/>
                  </a:lnTo>
                  <a:cubicBezTo>
                    <a:pt x="27516" y="7088"/>
                    <a:pt x="23658" y="4259"/>
                    <a:pt x="19946" y="756"/>
                  </a:cubicBezTo>
                  <a:cubicBezTo>
                    <a:pt x="19673" y="498"/>
                    <a:pt x="19383" y="241"/>
                    <a:pt x="1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 flipH="1">
              <a:off x="6015614" y="1398362"/>
              <a:ext cx="658115" cy="529740"/>
            </a:xfrm>
            <a:custGeom>
              <a:avLst/>
              <a:gdLst/>
              <a:ahLst/>
              <a:cxnLst/>
              <a:rect l="l" t="t" r="r" b="b"/>
              <a:pathLst>
                <a:path w="9725" h="7828" extrusionOk="0">
                  <a:moveTo>
                    <a:pt x="1" y="1"/>
                  </a:moveTo>
                  <a:lnTo>
                    <a:pt x="371" y="997"/>
                  </a:lnTo>
                  <a:lnTo>
                    <a:pt x="2155" y="5964"/>
                  </a:lnTo>
                  <a:lnTo>
                    <a:pt x="2830" y="7828"/>
                  </a:lnTo>
                  <a:lnTo>
                    <a:pt x="9725" y="7828"/>
                  </a:lnTo>
                  <a:lnTo>
                    <a:pt x="7812" y="5964"/>
                  </a:lnTo>
                  <a:lnTo>
                    <a:pt x="2765" y="997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 flipH="1">
              <a:off x="6580066" y="1377722"/>
              <a:ext cx="575487" cy="550380"/>
            </a:xfrm>
            <a:custGeom>
              <a:avLst/>
              <a:gdLst/>
              <a:ahLst/>
              <a:cxnLst/>
              <a:rect l="l" t="t" r="r" b="b"/>
              <a:pathLst>
                <a:path w="8504" h="8133" extrusionOk="0">
                  <a:moveTo>
                    <a:pt x="1" y="0"/>
                  </a:moveTo>
                  <a:lnTo>
                    <a:pt x="1" y="8133"/>
                  </a:lnTo>
                  <a:lnTo>
                    <a:pt x="8503" y="8133"/>
                  </a:lnTo>
                  <a:lnTo>
                    <a:pt x="7973" y="6269"/>
                  </a:lnTo>
                  <a:lnTo>
                    <a:pt x="6574" y="1302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 flipH="1">
              <a:off x="7243522" y="1370075"/>
              <a:ext cx="551531" cy="558027"/>
            </a:xfrm>
            <a:custGeom>
              <a:avLst/>
              <a:gdLst/>
              <a:ahLst/>
              <a:cxnLst/>
              <a:rect l="l" t="t" r="r" b="b"/>
              <a:pathLst>
                <a:path w="8150" h="8246" extrusionOk="0">
                  <a:moveTo>
                    <a:pt x="1784" y="1"/>
                  </a:moveTo>
                  <a:lnTo>
                    <a:pt x="1045" y="1415"/>
                  </a:lnTo>
                  <a:lnTo>
                    <a:pt x="0" y="3408"/>
                  </a:lnTo>
                  <a:lnTo>
                    <a:pt x="0" y="8246"/>
                  </a:lnTo>
                  <a:lnTo>
                    <a:pt x="8149" y="8246"/>
                  </a:lnTo>
                  <a:lnTo>
                    <a:pt x="8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 flipH="1">
              <a:off x="7243522" y="1465831"/>
              <a:ext cx="551531" cy="336129"/>
            </a:xfrm>
            <a:custGeom>
              <a:avLst/>
              <a:gdLst/>
              <a:ahLst/>
              <a:cxnLst/>
              <a:rect l="l" t="t" r="r" b="b"/>
              <a:pathLst>
                <a:path w="8150" h="4967" extrusionOk="0">
                  <a:moveTo>
                    <a:pt x="1045" y="0"/>
                  </a:moveTo>
                  <a:lnTo>
                    <a:pt x="0" y="1993"/>
                  </a:lnTo>
                  <a:lnTo>
                    <a:pt x="0" y="4967"/>
                  </a:lnTo>
                  <a:lnTo>
                    <a:pt x="8149" y="4967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 flipH="1">
              <a:off x="6616000" y="1465831"/>
              <a:ext cx="539553" cy="336129"/>
            </a:xfrm>
            <a:custGeom>
              <a:avLst/>
              <a:gdLst/>
              <a:ahLst/>
              <a:cxnLst/>
              <a:rect l="l" t="t" r="r" b="b"/>
              <a:pathLst>
                <a:path w="7973" h="4967" extrusionOk="0">
                  <a:moveTo>
                    <a:pt x="1" y="0"/>
                  </a:moveTo>
                  <a:lnTo>
                    <a:pt x="1" y="4967"/>
                  </a:lnTo>
                  <a:lnTo>
                    <a:pt x="7973" y="4967"/>
                  </a:lnTo>
                  <a:lnTo>
                    <a:pt x="6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 flipH="1">
              <a:off x="6145071" y="1465831"/>
              <a:ext cx="503619" cy="336129"/>
            </a:xfrm>
            <a:custGeom>
              <a:avLst/>
              <a:gdLst/>
              <a:ahLst/>
              <a:cxnLst/>
              <a:rect l="l" t="t" r="r" b="b"/>
              <a:pathLst>
                <a:path w="7442" h="4967" extrusionOk="0">
                  <a:moveTo>
                    <a:pt x="1" y="0"/>
                  </a:moveTo>
                  <a:lnTo>
                    <a:pt x="1785" y="4967"/>
                  </a:lnTo>
                  <a:lnTo>
                    <a:pt x="7442" y="4967"/>
                  </a:lnTo>
                  <a:lnTo>
                    <a:pt x="2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 flipH="1">
              <a:off x="4985644" y="2157573"/>
              <a:ext cx="1049600" cy="1254107"/>
            </a:xfrm>
            <a:custGeom>
              <a:avLst/>
              <a:gdLst/>
              <a:ahLst/>
              <a:cxnLst/>
              <a:rect l="l" t="t" r="r" b="b"/>
              <a:pathLst>
                <a:path w="15510" h="18532" extrusionOk="0">
                  <a:moveTo>
                    <a:pt x="7506" y="0"/>
                  </a:moveTo>
                  <a:cubicBezTo>
                    <a:pt x="3440" y="1222"/>
                    <a:pt x="0" y="5047"/>
                    <a:pt x="0" y="9435"/>
                  </a:cubicBezTo>
                  <a:cubicBezTo>
                    <a:pt x="0" y="13421"/>
                    <a:pt x="2797" y="17021"/>
                    <a:pt x="6301" y="18531"/>
                  </a:cubicBezTo>
                  <a:cubicBezTo>
                    <a:pt x="11813" y="15381"/>
                    <a:pt x="15510" y="11974"/>
                    <a:pt x="15510" y="9435"/>
                  </a:cubicBezTo>
                  <a:cubicBezTo>
                    <a:pt x="15510" y="8824"/>
                    <a:pt x="15381" y="8229"/>
                    <a:pt x="15140" y="7667"/>
                  </a:cubicBezTo>
                  <a:cubicBezTo>
                    <a:pt x="14128" y="5192"/>
                    <a:pt x="11524" y="2765"/>
                    <a:pt x="7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 flipH="1">
              <a:off x="4942131" y="2165153"/>
              <a:ext cx="1049600" cy="1235632"/>
            </a:xfrm>
            <a:custGeom>
              <a:avLst/>
              <a:gdLst/>
              <a:ahLst/>
              <a:cxnLst/>
              <a:rect l="l" t="t" r="r" b="b"/>
              <a:pathLst>
                <a:path w="15510" h="18259" extrusionOk="0">
                  <a:moveTo>
                    <a:pt x="7040" y="1"/>
                  </a:moveTo>
                  <a:cubicBezTo>
                    <a:pt x="2973" y="1222"/>
                    <a:pt x="0" y="4935"/>
                    <a:pt x="0" y="9323"/>
                  </a:cubicBezTo>
                  <a:cubicBezTo>
                    <a:pt x="16" y="13228"/>
                    <a:pt x="2363" y="16732"/>
                    <a:pt x="5947" y="18259"/>
                  </a:cubicBezTo>
                  <a:cubicBezTo>
                    <a:pt x="9242" y="16362"/>
                    <a:pt x="12022" y="14466"/>
                    <a:pt x="13710" y="12682"/>
                  </a:cubicBezTo>
                  <a:lnTo>
                    <a:pt x="13935" y="12441"/>
                  </a:lnTo>
                  <a:cubicBezTo>
                    <a:pt x="14931" y="11332"/>
                    <a:pt x="15510" y="10287"/>
                    <a:pt x="15510" y="9323"/>
                  </a:cubicBezTo>
                  <a:cubicBezTo>
                    <a:pt x="15510" y="8712"/>
                    <a:pt x="15381" y="8117"/>
                    <a:pt x="15140" y="7555"/>
                  </a:cubicBezTo>
                  <a:cubicBezTo>
                    <a:pt x="14947" y="7072"/>
                    <a:pt x="14674" y="6606"/>
                    <a:pt x="14369" y="6189"/>
                  </a:cubicBezTo>
                  <a:cubicBezTo>
                    <a:pt x="14304" y="6092"/>
                    <a:pt x="14240" y="6012"/>
                    <a:pt x="14176" y="5915"/>
                  </a:cubicBezTo>
                  <a:cubicBezTo>
                    <a:pt x="12713" y="4019"/>
                    <a:pt x="10158" y="2154"/>
                    <a:pt x="7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 flipH="1">
              <a:off x="5006604" y="2565432"/>
              <a:ext cx="256749" cy="457940"/>
            </a:xfrm>
            <a:custGeom>
              <a:avLst/>
              <a:gdLst/>
              <a:ahLst/>
              <a:cxnLst/>
              <a:rect l="l" t="t" r="r" b="b"/>
              <a:pathLst>
                <a:path w="3794" h="6767" extrusionOk="0">
                  <a:moveTo>
                    <a:pt x="3601" y="0"/>
                  </a:moveTo>
                  <a:cubicBezTo>
                    <a:pt x="1592" y="129"/>
                    <a:pt x="1" y="1608"/>
                    <a:pt x="1" y="3408"/>
                  </a:cubicBezTo>
                  <a:cubicBezTo>
                    <a:pt x="1" y="5063"/>
                    <a:pt x="1351" y="6461"/>
                    <a:pt x="3135" y="6767"/>
                  </a:cubicBezTo>
                  <a:lnTo>
                    <a:pt x="3360" y="6526"/>
                  </a:lnTo>
                  <a:cubicBezTo>
                    <a:pt x="1608" y="6301"/>
                    <a:pt x="274" y="4999"/>
                    <a:pt x="274" y="3408"/>
                  </a:cubicBezTo>
                  <a:cubicBezTo>
                    <a:pt x="274" y="1704"/>
                    <a:pt x="1849" y="306"/>
                    <a:pt x="3794" y="274"/>
                  </a:cubicBezTo>
                  <a:cubicBezTo>
                    <a:pt x="3729" y="177"/>
                    <a:pt x="3665" y="97"/>
                    <a:pt x="3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 flipH="1">
              <a:off x="4941021" y="677250"/>
              <a:ext cx="4214643" cy="2118826"/>
            </a:xfrm>
            <a:custGeom>
              <a:avLst/>
              <a:gdLst/>
              <a:ahLst/>
              <a:cxnLst/>
              <a:rect l="l" t="t" r="r" b="b"/>
              <a:pathLst>
                <a:path w="62280" h="31310" extrusionOk="0">
                  <a:moveTo>
                    <a:pt x="0" y="1"/>
                  </a:moveTo>
                  <a:lnTo>
                    <a:pt x="0" y="1705"/>
                  </a:lnTo>
                  <a:lnTo>
                    <a:pt x="7892" y="1705"/>
                  </a:lnTo>
                  <a:cubicBezTo>
                    <a:pt x="7892" y="1705"/>
                    <a:pt x="19624" y="2010"/>
                    <a:pt x="29557" y="6157"/>
                  </a:cubicBezTo>
                  <a:cubicBezTo>
                    <a:pt x="40598" y="10769"/>
                    <a:pt x="44199" y="17680"/>
                    <a:pt x="50403" y="21747"/>
                  </a:cubicBezTo>
                  <a:cubicBezTo>
                    <a:pt x="56606" y="25829"/>
                    <a:pt x="61830" y="27243"/>
                    <a:pt x="62280" y="31310"/>
                  </a:cubicBezTo>
                  <a:cubicBezTo>
                    <a:pt x="62280" y="25299"/>
                    <a:pt x="49872" y="21039"/>
                    <a:pt x="38895" y="10592"/>
                  </a:cubicBezTo>
                  <a:cubicBezTo>
                    <a:pt x="27917" y="146"/>
                    <a:pt x="7875" y="1"/>
                    <a:pt x="7875" y="1"/>
                  </a:cubicBezTo>
                  <a:close/>
                </a:path>
              </a:pathLst>
            </a:custGeom>
            <a:solidFill>
              <a:srgbClr val="161519">
                <a:alpha val="1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"/>
          <p:cNvSpPr txBox="1">
            <a:spLocks noGrp="1"/>
          </p:cNvSpPr>
          <p:nvPr>
            <p:ph type="subTitle" idx="1"/>
          </p:nvPr>
        </p:nvSpPr>
        <p:spPr>
          <a:xfrm>
            <a:off x="720300" y="543375"/>
            <a:ext cx="8423700" cy="48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vuole realizzare una base di dati di un </a:t>
            </a:r>
            <a:r>
              <a:rPr lang="it-IT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Aeroporto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che gestisce i suoi edifici, i voli effettuati e gli aerei custoditi. Ogni </a:t>
            </a:r>
            <a:r>
              <a:rPr lang="it-IT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Edificio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è individuato da un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ed è caratterizzato da un</a:t>
            </a:r>
            <a:r>
              <a:rPr lang="it-IT" sz="1100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nome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uno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stato(disponibile/indisponibile)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una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lunghezza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una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larghezza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una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di costruzione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, ed</a:t>
            </a:r>
            <a:r>
              <a:rPr lang="it-IT" sz="1100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eventuali note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Ogni edificio deve essere solo di una tipologia tra le seguenti (ognuna con ulteriori caratteristiche): </a:t>
            </a:r>
            <a:r>
              <a:rPr lang="it-IT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Hangar</a:t>
            </a:r>
            <a:r>
              <a:rPr lang="it-IT" sz="14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Torre di controllo</a:t>
            </a:r>
            <a:r>
              <a:rPr lang="it-IT" sz="14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Pista</a:t>
            </a:r>
            <a:r>
              <a:rPr lang="it-IT" sz="14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400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Se è un Hangar dovrà specificare anche il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numero di aerei massimo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che si può custodire e un’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altezza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 se è una torre di controllo dovrà specificare anche la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frequenza radio utilizzata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 un’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altezza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 se è una pista dovrà specificare anche il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tipo della superficie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 infine, se è un gate, dovrà specificare anche un’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altezza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Ogni Edificio deve appartenere ad una </a:t>
            </a:r>
            <a:r>
              <a:rPr lang="it-IT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Zona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nome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eventuali note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 </a:t>
            </a: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 gli edifici elencati, il gate può gestire diversi </a:t>
            </a:r>
            <a:r>
              <a:rPr lang="it-IT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Strumenti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(id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tipo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nr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eventuali note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ognuno di una tipologia, mentre uno strumento può essere gestito da diversi gate(un gate alla volta). </a:t>
            </a:r>
            <a:r>
              <a:rPr lang="it-IT" sz="1200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vuole tener traccia di ogni gate a cui uno strumento è stato assegnato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specificando una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di inizio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 fine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il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di utilizzo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ed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eventuali note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Allo stesso modo, un gate può essere assegnato a più  </a:t>
            </a:r>
            <a:r>
              <a:rPr lang="it-IT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Compagnie aeree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nome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nazionalità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eventuali note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una compagnia aerea alla volta, mentre una compagnia può essere assegnata a più gate. </a:t>
            </a:r>
            <a:r>
              <a:rPr lang="it-IT" sz="1200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vuole tener traccia, per ogni gate, di tutte le compagnie aeree che gli sono state assegnate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specificando una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di inizio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 fine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il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di utilizzo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ed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eventuali note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2800"/>
              <a:buNone/>
            </a:pPr>
            <a:endParaRPr sz="11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 txBox="1"/>
          <p:nvPr/>
        </p:nvSpPr>
        <p:spPr>
          <a:xfrm>
            <a:off x="4070090" y="10160"/>
            <a:ext cx="3735386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</a:pPr>
            <a:r>
              <a:rPr lang="it-IT" sz="3200" b="1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Traccia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62a1d68ee_0_0"/>
          <p:cNvSpPr txBox="1">
            <a:spLocks noGrp="1"/>
          </p:cNvSpPr>
          <p:nvPr>
            <p:ph type="subTitle" idx="1"/>
          </p:nvPr>
        </p:nvSpPr>
        <p:spPr>
          <a:xfrm>
            <a:off x="720300" y="543375"/>
            <a:ext cx="8423700" cy="48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Inoltre, si vuole memorizzare ogni </a:t>
            </a:r>
            <a:r>
              <a:rPr lang="it-IT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Aereo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che è passato per l'aeroporto, ognuno dei quali identificato da un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associato ad una compagnia aerea e avente una documentazione(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nome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stato(disponibile/indisponibile)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altezza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lunghezza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larghezza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peso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carico_Max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num_Passeggeri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num_Equipaggio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num_Motori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data_Costruzione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luogo_Costruzione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eventuali note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 Ogni aereo deve essere stato custodito almeno una volta in un hangar, anche quelli solo di passaggio costretti a fare rifornimento. Quindi un aereo può essere stato custodito in diversi hangar, mentre un hangar può custodire più aerei. </a:t>
            </a:r>
            <a:r>
              <a:rPr lang="it-IT" sz="1200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vuole tener traccia di tutti gli hangar in cui è stato custodito un aereo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specificando una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di inizio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 fine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il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di utilizzo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ed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eventuali note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Infine si vogliono gestire i </a:t>
            </a:r>
            <a:r>
              <a:rPr lang="it-IT" b="1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Voli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e per voli intendiamo la semplice partenza o arrivo di un aereo e non una tappa (quindi non ad esempio roma-milano). Ogni volo è caratterizzato da una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un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orario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il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tipo(in partenza/in arrivo)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un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luogo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delle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eventuali note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ed è gestito da un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gate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una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pista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 una </a:t>
            </a:r>
            <a:r>
              <a:rPr lang="it-IT" sz="1100" b="1" u="sng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torre di controllo</a:t>
            </a:r>
            <a:r>
              <a:rPr lang="it-IT" sz="1100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Ogni volo viene identificato dalla pista, il gate, la data e l’orario. Un aereo può essere custodito in aeroporto senza mai aver effettuato voli.</a:t>
            </a: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endParaRPr sz="1100">
              <a:solidFill>
                <a:srgbClr val="37415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2800"/>
              <a:buNone/>
            </a:pPr>
            <a:endParaRPr sz="11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b62a1d68ee_0_0"/>
          <p:cNvSpPr txBox="1"/>
          <p:nvPr/>
        </p:nvSpPr>
        <p:spPr>
          <a:xfrm>
            <a:off x="4070090" y="10160"/>
            <a:ext cx="37353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</a:pPr>
            <a:r>
              <a:rPr lang="it-IT" sz="3200" b="1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Traccia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/>
        </p:nvSpPr>
        <p:spPr>
          <a:xfrm>
            <a:off x="2911475" y="4605040"/>
            <a:ext cx="231584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-IT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Modello ER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>
            <a:hlinkClick r:id="rId3" action="ppaction://hlinksldjump"/>
          </p:cNvPr>
          <p:cNvSpPr/>
          <p:nvPr/>
        </p:nvSpPr>
        <p:spPr>
          <a:xfrm>
            <a:off x="8514375" y="0"/>
            <a:ext cx="629400" cy="6510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34" name="Google Shape;23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409777" cy="460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 idx="4294967295"/>
          </p:nvPr>
        </p:nvSpPr>
        <p:spPr>
          <a:xfrm>
            <a:off x="2426058" y="-49052"/>
            <a:ext cx="7255698" cy="51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</a:pPr>
            <a:r>
              <a:rPr lang="it-IT" b="1">
                <a:latin typeface="Arial"/>
                <a:ea typeface="Arial"/>
                <a:cs typeface="Arial"/>
                <a:sym typeface="Arial"/>
              </a:rPr>
              <a:t>Dizionario dei dati (entità)</a:t>
            </a:r>
            <a:endParaRPr/>
          </a:p>
        </p:txBody>
      </p:sp>
      <p:graphicFrame>
        <p:nvGraphicFramePr>
          <p:cNvPr id="240" name="Google Shape;240;p25"/>
          <p:cNvGraphicFramePr/>
          <p:nvPr/>
        </p:nvGraphicFramePr>
        <p:xfrm>
          <a:off x="0" y="505156"/>
          <a:ext cx="9144000" cy="463835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chemeClr val="accent5"/>
                    </a:gs>
                    <a:gs pos="35000">
                      <a:schemeClr val="accent5"/>
                    </a:gs>
                    <a:gs pos="100000">
                      <a:schemeClr val="accent5"/>
                    </a:gs>
                  </a:gsLst>
                  <a:lin ang="16200000" scaled="0"/>
                </a:gradFill>
                <a:tableStyleId>{B778E0DB-0483-4398-B255-E6D6A7933A92}</a:tableStyleId>
              </a:tblPr>
              <a:tblGrid>
                <a:gridCol w="171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Entità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Descrizione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Attributi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Identificatore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TipoStrumenti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Tipologia degli strumenti usati dai gate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ID, nome, descrizione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CompagniaAerea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Compagnia a</a:t>
                      </a:r>
                      <a:r>
                        <a:rPr lang="it-IT" sz="1400" u="none" strike="noStrike" cap="none"/>
                        <a:t>r</a:t>
                      </a: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ee che collaborano con </a:t>
                      </a:r>
                      <a:r>
                        <a:rPr lang="it-IT" sz="1400" u="none" strike="noStrike" cap="none"/>
                        <a:t>l'aeroporto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ID, nome, nazionalità,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Documentazione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Scheda tecnica degli aerei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ID, altezza, lunghezza, larghezza, peso, carico_Max, num_Passeggeri, num_Equipaggio, num_Motori, data_Costruzione,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Zona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Aree che caratterizzano </a:t>
                      </a:r>
                      <a:r>
                        <a:rPr lang="it-IT" sz="1400" u="none" strike="noStrike" cap="none"/>
                        <a:t>l'aeroporto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ID, nome,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Aereo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Aerei passati per </a:t>
                      </a:r>
                      <a:r>
                        <a:rPr lang="it-IT" sz="1400" u="none" strike="noStrike" cap="none"/>
                        <a:t>l'aeroporto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ID, nome, stato,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Strumento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Strumenti usati dai gate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ID, nr,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 idx="4294967295"/>
          </p:nvPr>
        </p:nvSpPr>
        <p:spPr>
          <a:xfrm>
            <a:off x="2426058" y="-49052"/>
            <a:ext cx="7255698" cy="51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</a:pPr>
            <a:r>
              <a:rPr lang="it-IT" b="1">
                <a:latin typeface="Arial"/>
                <a:ea typeface="Arial"/>
                <a:cs typeface="Arial"/>
                <a:sym typeface="Arial"/>
              </a:rPr>
              <a:t>Dizionario dei dati (entità)</a:t>
            </a:r>
            <a:endParaRPr/>
          </a:p>
        </p:txBody>
      </p:sp>
      <p:graphicFrame>
        <p:nvGraphicFramePr>
          <p:cNvPr id="246" name="Google Shape;246;p26"/>
          <p:cNvGraphicFramePr/>
          <p:nvPr/>
        </p:nvGraphicFramePr>
        <p:xfrm>
          <a:off x="0" y="505157"/>
          <a:ext cx="9117950" cy="4638375"/>
        </p:xfrm>
        <a:graphic>
          <a:graphicData uri="http://schemas.openxmlformats.org/drawingml/2006/table">
            <a:tbl>
              <a:tblPr firstRow="1" bandRow="1">
                <a:noFill/>
                <a:tableStyleId>{B778E0DB-0483-4398-B255-E6D6A7933A92}</a:tableStyleId>
              </a:tblPr>
              <a:tblGrid>
                <a:gridCol w="16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Entità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Descrizione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Attributi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Identificatore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Hangar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Hangar presenti in </a:t>
                      </a:r>
                      <a:r>
                        <a:rPr lang="it-IT" sz="1400" u="none" strike="noStrike" cap="none"/>
                        <a:t>aeroporto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ID, nome, stato, num_Aerei_Max, larghezza, lunghezza, altezza, num_Personale, data_Costruzione,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8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TorreDiControllo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Torri di controllo presenti in </a:t>
                      </a:r>
                      <a:r>
                        <a:rPr lang="it-IT" sz="1400" u="none" strike="noStrike" cap="none"/>
                        <a:t>aeroporto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ID, nome, stato, frequenza_Radio, larghezza, lunghezza, altezza, num_Personale, data_Costruzione,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Pista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Piste presenti in </a:t>
                      </a:r>
                      <a:r>
                        <a:rPr lang="it-IT" sz="1400" u="none" strike="noStrike" cap="none"/>
                        <a:t>aeroporto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ID, nome, stato, superficie, larghezza, lunghezza, num_Personale, data_Costruzione,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Gate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Gate presenti in </a:t>
                      </a:r>
                      <a:r>
                        <a:rPr lang="it-IT" sz="1400" u="none" strike="noStrike" cap="none"/>
                        <a:t>aeroporto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ID, nome, stato, larghezza, lunghezza, altezza, num_Personale, data_Costruzione,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title" idx="4294967295"/>
          </p:nvPr>
        </p:nvSpPr>
        <p:spPr>
          <a:xfrm>
            <a:off x="2426058" y="-49052"/>
            <a:ext cx="7255698" cy="51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</a:pPr>
            <a:r>
              <a:rPr lang="it-IT" b="1">
                <a:latin typeface="Arial"/>
                <a:ea typeface="Arial"/>
                <a:cs typeface="Arial"/>
                <a:sym typeface="Arial"/>
              </a:rPr>
              <a:t>Dizionario dei dati (entità)</a:t>
            </a:r>
            <a:endParaRPr/>
          </a:p>
        </p:txBody>
      </p:sp>
      <p:graphicFrame>
        <p:nvGraphicFramePr>
          <p:cNvPr id="252" name="Google Shape;252;p27"/>
          <p:cNvGraphicFramePr/>
          <p:nvPr/>
        </p:nvGraphicFramePr>
        <p:xfrm>
          <a:off x="0" y="496910"/>
          <a:ext cx="9144000" cy="4646575"/>
        </p:xfrm>
        <a:graphic>
          <a:graphicData uri="http://schemas.openxmlformats.org/drawingml/2006/table">
            <a:tbl>
              <a:tblPr firstRow="1" bandRow="1">
                <a:noFill/>
                <a:tableStyleId>{B778E0DB-0483-4398-B255-E6D6A7933A92}</a:tableStyleId>
              </a:tblPr>
              <a:tblGrid>
                <a:gridCol w="17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Entità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Descrizione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Attributi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Identificatore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RegistroHangar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Registro che indica un aereo in quale hangar è stato custodito e per quanto 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data_Fine, tempo_Utilizzo,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Aereo, Hangar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RegistroGate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Registro che indica un gate a quale compagnia è stato associato e per quanto 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data_Fine, tempo_Utilizzo, </a:t>
                      </a:r>
                      <a:r>
                        <a:rPr lang="it-IT" sz="1400" u="none" strike="noStrike" cap="none"/>
                        <a:t>*</a:t>
                      </a: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Gate, CompagniaAerea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RegistroStrumenti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Registro che indica uno strumento da quale gate è stato utilizzato e per quanto 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data_Fine, tempo_Utilizzo,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Gate, Strumento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Volo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Le partenze e gli arrivi degli aerei in </a:t>
                      </a:r>
                      <a:r>
                        <a:rPr lang="it-IT" sz="1400" u="none" strike="noStrike" cap="none"/>
                        <a:t>aeroporto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data, orario, tipo,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data, orario, Pista, Gate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 idx="4294967295"/>
          </p:nvPr>
        </p:nvSpPr>
        <p:spPr>
          <a:xfrm>
            <a:off x="2426058" y="-49052"/>
            <a:ext cx="7255698" cy="51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</a:pPr>
            <a:r>
              <a:rPr lang="it-IT" b="1">
                <a:latin typeface="Arial"/>
                <a:ea typeface="Arial"/>
                <a:cs typeface="Arial"/>
                <a:sym typeface="Arial"/>
              </a:rPr>
              <a:t>Dizionario dei dati (relazioni)</a:t>
            </a:r>
            <a:endParaRPr/>
          </a:p>
        </p:txBody>
      </p:sp>
      <p:graphicFrame>
        <p:nvGraphicFramePr>
          <p:cNvPr id="258" name="Google Shape;258;p28"/>
          <p:cNvGraphicFramePr/>
          <p:nvPr/>
        </p:nvGraphicFramePr>
        <p:xfrm>
          <a:off x="0" y="505156"/>
          <a:ext cx="9144000" cy="4638275"/>
        </p:xfrm>
        <a:graphic>
          <a:graphicData uri="http://schemas.openxmlformats.org/drawingml/2006/table">
            <a:tbl>
              <a:tblPr firstRow="1" bandRow="1">
                <a:noFill/>
                <a:tableStyleId>{B778E0DB-0483-4398-B255-E6D6A7933A92}</a:tableStyleId>
              </a:tblPr>
              <a:tblGrid>
                <a:gridCol w="190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Relazione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Descrizione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Componenti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Attributi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Possedimento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Possedimento di una documentazione (Scheda tecnica)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Documentazione, Aereo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Appartenenza</a:t>
                      </a:r>
                      <a:r>
                        <a:rPr lang="it-IT" b="1"/>
                        <a:t> A-C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Appartenenza ad una compagnia aerea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Aereo, CompagniaAerea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Effettuazione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Effettuazione di un volo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Aereo, Volo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Registrazione</a:t>
                      </a:r>
                      <a:r>
                        <a:rPr lang="it-IT" b="1"/>
                        <a:t> R-A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Registrazione di un aereo nel registro degli hangar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Aereo, RegistroHangar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data_Fine, tempo_Utilizzo,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Registrazione</a:t>
                      </a:r>
                      <a:r>
                        <a:rPr lang="it-IT" b="1"/>
                        <a:t> R-H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Registrazione di un hangar nel registro degli hangar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Hangar, RegistroHangar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data_Fine, tempo_Utilizzo,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Appartenenza</a:t>
                      </a:r>
                      <a:r>
                        <a:rPr lang="it-IT" b="1"/>
                        <a:t> Z-H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Appartenenza ad una zona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Hangar, Zona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Appartenenza</a:t>
                      </a:r>
                      <a:r>
                        <a:rPr lang="it-IT" b="1"/>
                        <a:t> Z-T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Appartenenza ad una zona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TorreDiControllo, Zona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Appartenenza</a:t>
                      </a:r>
                      <a:r>
                        <a:rPr lang="it-IT" b="1"/>
                        <a:t> Z-P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Appartenenza ad una zona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Pista, Zona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Appartenenza</a:t>
                      </a:r>
                      <a:r>
                        <a:rPr lang="it-IT" b="1"/>
                        <a:t> Z-G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Appartenenza ad una zona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Gate, Zona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Gestione</a:t>
                      </a:r>
                      <a:r>
                        <a:rPr lang="it-IT" b="1"/>
                        <a:t> V-T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Gestione di un volo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TorreDiControllo, Volo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 idx="4294967295"/>
          </p:nvPr>
        </p:nvSpPr>
        <p:spPr>
          <a:xfrm>
            <a:off x="2426058" y="-49052"/>
            <a:ext cx="7255698" cy="51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ExtraBold"/>
              <a:buNone/>
            </a:pPr>
            <a:r>
              <a:rPr lang="it-IT" b="1">
                <a:latin typeface="Arial"/>
                <a:ea typeface="Arial"/>
                <a:cs typeface="Arial"/>
                <a:sym typeface="Arial"/>
              </a:rPr>
              <a:t>Dizionario dei dati (relazioni)</a:t>
            </a:r>
            <a:endParaRPr/>
          </a:p>
        </p:txBody>
      </p:sp>
      <p:graphicFrame>
        <p:nvGraphicFramePr>
          <p:cNvPr id="264" name="Google Shape;264;p29"/>
          <p:cNvGraphicFramePr/>
          <p:nvPr/>
        </p:nvGraphicFramePr>
        <p:xfrm>
          <a:off x="0" y="505157"/>
          <a:ext cx="9144000" cy="4666005"/>
        </p:xfrm>
        <a:graphic>
          <a:graphicData uri="http://schemas.openxmlformats.org/drawingml/2006/table">
            <a:tbl>
              <a:tblPr firstRow="1" bandRow="1">
                <a:noFill/>
                <a:tableStyleId>{B778E0DB-0483-4398-B255-E6D6A7933A92}</a:tableStyleId>
              </a:tblPr>
              <a:tblGrid>
                <a:gridCol w="18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Relazione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Descrizione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Componenti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strike="noStrike" cap="none">
                          <a:solidFill>
                            <a:schemeClr val="dk1"/>
                          </a:solidFill>
                        </a:rPr>
                        <a:t>Attributi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Gestione</a:t>
                      </a:r>
                      <a:r>
                        <a:rPr lang="it-IT" b="1"/>
                        <a:t> V-P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Gestione di un volo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Pista, Volo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Gestione</a:t>
                      </a:r>
                      <a:r>
                        <a:rPr lang="it-IT" b="1"/>
                        <a:t> V-G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Gestione di un volo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Gate, Volo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Registrazione</a:t>
                      </a:r>
                      <a:r>
                        <a:rPr lang="it-IT" b="1"/>
                        <a:t> R-C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Registrazione di una compagnia aerea nel registro dei gate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CompagniaAerea, RegistroGate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data_Fine, tempo_Utilizzo,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Registrazione</a:t>
                      </a:r>
                      <a:r>
                        <a:rPr lang="it-IT" b="1"/>
                        <a:t> R-G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Registrazione di un gate nel registro dei gate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Gate, RegistroGate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data_Fine, tempo_Utilizzo,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Registrazione</a:t>
                      </a:r>
                      <a:r>
                        <a:rPr lang="it-IT" b="1"/>
                        <a:t> R-S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Registrazione di uno strumento nel registro degli strumenti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Strumento, RegistroStrumenti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data_Fine, tempo_Utilizzo, *note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Registrazione</a:t>
                      </a:r>
                      <a:r>
                        <a:rPr lang="it-IT" b="1"/>
                        <a:t> R-S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Registrazione di un gate nel registro degli strumenti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Gate, RegistroStrumenti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data_Inizio, data_Fine, tempo_Utilizzo, </a:t>
                      </a:r>
                      <a:r>
                        <a:rPr lang="it-IT" sz="1400" u="none" strike="noStrike" cap="none"/>
                        <a:t>*</a:t>
                      </a: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note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b="1" u="none" strike="noStrike" cap="none">
                          <a:solidFill>
                            <a:schemeClr val="dk1"/>
                          </a:solidFill>
                        </a:rPr>
                        <a:t>Appartenenza</a:t>
                      </a:r>
                      <a:r>
                        <a:rPr lang="it-IT" b="1"/>
                        <a:t> S-T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Appartenenza ad una tipologia di strumento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Strumento, RegistroStrumenti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avigating Airports and Connections App Pitch Deck by Slidesgo">
  <a:themeElements>
    <a:clrScheme name="Simple Light">
      <a:dk1>
        <a:srgbClr val="161519"/>
      </a:dk1>
      <a:lt1>
        <a:srgbClr val="E6EBE9"/>
      </a:lt1>
      <a:dk2>
        <a:srgbClr val="B0CBCE"/>
      </a:dk2>
      <a:lt2>
        <a:srgbClr val="4E909E"/>
      </a:lt2>
      <a:accent1>
        <a:srgbClr val="80C8D8"/>
      </a:accent1>
      <a:accent2>
        <a:srgbClr val="918F8F"/>
      </a:accent2>
      <a:accent3>
        <a:srgbClr val="736871"/>
      </a:accent3>
      <a:accent4>
        <a:srgbClr val="F7AC3B"/>
      </a:accent4>
      <a:accent5>
        <a:srgbClr val="FFFFFF"/>
      </a:accent5>
      <a:accent6>
        <a:srgbClr val="FFFFFF"/>
      </a:accent6>
      <a:hlink>
        <a:srgbClr val="1615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2147</Words>
  <Application>Microsoft Office PowerPoint</Application>
  <PresentationFormat>Presentazione su schermo (16:9)</PresentationFormat>
  <Paragraphs>221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Quattrocento Sans</vt:lpstr>
      <vt:lpstr>Archivo ExtraBold</vt:lpstr>
      <vt:lpstr>Roboto Condensed Light</vt:lpstr>
      <vt:lpstr>Assistant</vt:lpstr>
      <vt:lpstr>Arimo</vt:lpstr>
      <vt:lpstr>Arial</vt:lpstr>
      <vt:lpstr>Navigating Airports and Connections App Pitch Deck by Slidesgo</vt:lpstr>
      <vt:lpstr>Realtà rappresentata: Aeroporto</vt:lpstr>
      <vt:lpstr>Presentazione standard di PowerPoint</vt:lpstr>
      <vt:lpstr>Presentazione standard di PowerPoint</vt:lpstr>
      <vt:lpstr>Presentazione standard di PowerPoint</vt:lpstr>
      <vt:lpstr>Dizionario dei dati (entità)</vt:lpstr>
      <vt:lpstr>Dizionario dei dati (entità)</vt:lpstr>
      <vt:lpstr>Dizionario dei dati (entità)</vt:lpstr>
      <vt:lpstr>Dizionario dei dati (relazioni)</vt:lpstr>
      <vt:lpstr>Dizionario dei dati (relazioni)</vt:lpstr>
      <vt:lpstr>Presentazione standard di PowerPoint</vt:lpstr>
      <vt:lpstr>Modello Logico</vt:lpstr>
      <vt:lpstr>Modello Logico</vt:lpstr>
      <vt:lpstr>Grazie per la visione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Realtà rappresentata: Aeroporto</dc:title>
  <dc:creator>Francesco Vaiano</dc:creator>
  <cp:lastModifiedBy>Daniel Battaglia</cp:lastModifiedBy>
  <cp:revision>3</cp:revision>
  <dcterms:modified xsi:type="dcterms:W3CDTF">2024-02-21T15:44:42Z</dcterms:modified>
</cp:coreProperties>
</file>