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8" r:id="rId6"/>
    <p:sldId id="288" r:id="rId7"/>
    <p:sldId id="289" r:id="rId8"/>
    <p:sldId id="290" r:id="rId9"/>
    <p:sldId id="293" r:id="rId10"/>
    <p:sldId id="280" r:id="rId11"/>
    <p:sldId id="294" r:id="rId12"/>
    <p:sldId id="295" r:id="rId13"/>
    <p:sldId id="296" r:id="rId14"/>
    <p:sldId id="297" r:id="rId15"/>
    <p:sldId id="298" r:id="rId16"/>
    <p:sldId id="285" r:id="rId17"/>
    <p:sldId id="292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52" autoAdjust="0"/>
  </p:normalViewPr>
  <p:slideViewPr>
    <p:cSldViewPr snapToGrid="0" showGuides="1">
      <p:cViewPr varScale="1">
        <p:scale>
          <a:sx n="106" d="100"/>
          <a:sy n="106" d="100"/>
        </p:scale>
        <p:origin x="183" y="51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63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61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6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7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6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2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5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7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9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8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hkshield-project.azurewebsites.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BHKShield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5400" b="1" dirty="0">
                <a:solidFill>
                  <a:schemeClr val="bg1"/>
                </a:solidFill>
              </a:rPr>
              <a:t>Project in Ransomware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71286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BHKShield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3233217E-3BD0-42F1-888D-162856B28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5628A418-F903-4511-AC74-C286AFFEA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6B67CD-C51F-4F71-8686-58E7C61AC142}"/>
              </a:ext>
            </a:extLst>
          </p:cNvPr>
          <p:cNvSpPr/>
          <p:nvPr/>
        </p:nvSpPr>
        <p:spPr>
          <a:xfrm>
            <a:off x="1076604" y="342900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Entropy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7A2D2-BB63-4B46-8420-67051B8157B2}"/>
              </a:ext>
            </a:extLst>
          </p:cNvPr>
          <p:cNvSpPr txBox="1"/>
          <p:nvPr/>
        </p:nvSpPr>
        <p:spPr>
          <a:xfrm>
            <a:off x="3734174" y="2490281"/>
            <a:ext cx="5639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Entropy threshold = 7.99</a:t>
            </a:r>
          </a:p>
          <a:p>
            <a:endParaRPr lang="en-US" sz="2800" dirty="0"/>
          </a:p>
          <a:p>
            <a:r>
              <a:rPr lang="en-US" sz="2800" b="1" dirty="0"/>
              <a:t>Compressed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Entropy threshold = 7.998</a:t>
            </a:r>
          </a:p>
        </p:txBody>
      </p:sp>
    </p:spTree>
    <p:extLst>
      <p:ext uri="{BB962C8B-B14F-4D97-AF65-F5344CB8AC3E}">
        <p14:creationId xmlns:p14="http://schemas.microsoft.com/office/powerpoint/2010/main" val="189592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BHKShield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86B67CD-C51F-4F71-8686-58E7C61AC142}"/>
              </a:ext>
            </a:extLst>
          </p:cNvPr>
          <p:cNvSpPr/>
          <p:nvPr/>
        </p:nvSpPr>
        <p:spPr>
          <a:xfrm>
            <a:off x="1076604" y="342900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1D6E6-FE77-4ECB-B853-79B03CE30B63}"/>
              </a:ext>
            </a:extLst>
          </p:cNvPr>
          <p:cNvSpPr txBox="1"/>
          <p:nvPr/>
        </p:nvSpPr>
        <p:spPr>
          <a:xfrm>
            <a:off x="3634237" y="1842461"/>
            <a:ext cx="72935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New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 extension blacklist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 content blacklist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 entropy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u="sng" dirty="0"/>
              <a:t>Existing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 extension blacklist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 content blacklist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 changed entropy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Maintain counter of suspicious files and total entropy change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31A1DE6-EB0E-46FC-9A65-A78BC0F93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07811" y="25590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8E54C2-9A48-4F4E-B883-302F4A25C18F}"/>
              </a:ext>
            </a:extLst>
          </p:cNvPr>
          <p:cNvSpPr/>
          <p:nvPr/>
        </p:nvSpPr>
        <p:spPr>
          <a:xfrm>
            <a:off x="1112546" y="3059668"/>
            <a:ext cx="149542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File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Inspection</a:t>
            </a:r>
          </a:p>
        </p:txBody>
      </p:sp>
    </p:spTree>
    <p:extLst>
      <p:ext uri="{BB962C8B-B14F-4D97-AF65-F5344CB8AC3E}">
        <p14:creationId xmlns:p14="http://schemas.microsoft.com/office/powerpoint/2010/main" val="41285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BHKShield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3233217E-3BD0-42F1-888D-162856B28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5628A418-F903-4511-AC74-C286AFFEA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6B67CD-C51F-4F71-8686-58E7C61AC142}"/>
              </a:ext>
            </a:extLst>
          </p:cNvPr>
          <p:cNvSpPr/>
          <p:nvPr/>
        </p:nvSpPr>
        <p:spPr>
          <a:xfrm>
            <a:off x="1065320" y="3051628"/>
            <a:ext cx="139416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Bugs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Drawbacks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901A8-0E1B-4696-95FE-92EA985815CC}"/>
              </a:ext>
            </a:extLst>
          </p:cNvPr>
          <p:cNvSpPr txBox="1"/>
          <p:nvPr/>
        </p:nvSpPr>
        <p:spPr>
          <a:xfrm>
            <a:off x="3616219" y="1741318"/>
            <a:ext cx="729351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Bugs</a:t>
            </a:r>
            <a:endParaRPr lang="en-US" sz="2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Realistically, user can change the honeypots and it will lead to false-positive.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honeypots files are not removed when the user deactivates the service.</a:t>
            </a:r>
            <a:br>
              <a:rPr lang="en-US" sz="2000" dirty="0"/>
            </a:br>
            <a:endParaRPr lang="en-US" sz="3200" b="1" dirty="0"/>
          </a:p>
          <a:p>
            <a:r>
              <a:rPr lang="en-US" sz="2400" b="1" u="sng" dirty="0"/>
              <a:t>Drawbacks</a:t>
            </a:r>
            <a:endParaRPr lang="en-US" sz="16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content of the honeypots is fixed.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Honeypots do not spread dynamically. When user create a new folder/deletes honeypots, honeypots do not spread there.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Size of file does not come into consideration.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58478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Video demonstration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Questions?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1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2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BHKShield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3233217E-3BD0-42F1-888D-162856B28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5628A418-F903-4511-AC74-C286AFFEA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6B67CD-C51F-4F71-8686-58E7C61AC142}"/>
              </a:ext>
            </a:extLst>
          </p:cNvPr>
          <p:cNvSpPr/>
          <p:nvPr/>
        </p:nvSpPr>
        <p:spPr>
          <a:xfrm>
            <a:off x="1076604" y="342900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1D6E6-FE77-4ECB-B853-79B03CE30B63}"/>
              </a:ext>
            </a:extLst>
          </p:cNvPr>
          <p:cNvSpPr txBox="1"/>
          <p:nvPr/>
        </p:nvSpPr>
        <p:spPr>
          <a:xfrm>
            <a:off x="3445938" y="1234028"/>
            <a:ext cx="71485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• </a:t>
            </a:r>
            <a:r>
              <a:rPr lang="en-US" sz="2000" b="1" u="sng" dirty="0"/>
              <a:t>Front-end service: </a:t>
            </a:r>
          </a:p>
          <a:p>
            <a:pPr lvl="1"/>
            <a:r>
              <a:rPr lang="en-US" sz="2000" dirty="0"/>
              <a:t>• Enabling the user to configure the service, user credentials and cloud storage provider </a:t>
            </a:r>
          </a:p>
          <a:p>
            <a:pPr lvl="1"/>
            <a:r>
              <a:rPr lang="en-US" sz="2000" dirty="0"/>
              <a:t>• Notifies the user when needed </a:t>
            </a:r>
          </a:p>
          <a:p>
            <a:r>
              <a:rPr lang="en-US" sz="2000" b="1" dirty="0"/>
              <a:t>• </a:t>
            </a:r>
            <a:r>
              <a:rPr lang="en-US" sz="2000" b="1" u="sng" dirty="0"/>
              <a:t>Back-end service:</a:t>
            </a:r>
          </a:p>
          <a:p>
            <a:pPr lvl="1"/>
            <a:r>
              <a:rPr lang="en-US" sz="2000" dirty="0"/>
              <a:t>• Manage multiple users and their credentials </a:t>
            </a:r>
          </a:p>
          <a:p>
            <a:pPr lvl="1"/>
            <a:r>
              <a:rPr lang="en-US" sz="2000" dirty="0"/>
              <a:t>• Register for notifications from the cloud storage API </a:t>
            </a:r>
          </a:p>
          <a:p>
            <a:pPr lvl="1"/>
            <a:r>
              <a:rPr lang="en-US" sz="2000" dirty="0"/>
              <a:t>• Process the events and detect </a:t>
            </a:r>
          </a:p>
          <a:p>
            <a:pPr lvl="1"/>
            <a:r>
              <a:rPr lang="en-US" sz="2000" dirty="0"/>
              <a:t>• Remediate when needed </a:t>
            </a:r>
          </a:p>
          <a:p>
            <a:pPr lvl="1"/>
            <a:r>
              <a:rPr lang="en-US" sz="2000" dirty="0"/>
              <a:t>• Notify </a:t>
            </a:r>
          </a:p>
          <a:p>
            <a:r>
              <a:rPr lang="en-US" sz="2000" dirty="0"/>
              <a:t>• </a:t>
            </a:r>
            <a:r>
              <a:rPr lang="en-US" sz="2000" b="1" u="sng" dirty="0"/>
              <a:t>Bonus points:</a:t>
            </a:r>
          </a:p>
          <a:p>
            <a:pPr lvl="1"/>
            <a:r>
              <a:rPr lang="en-US" sz="2000" dirty="0"/>
              <a:t>• Detection accuracy </a:t>
            </a:r>
          </a:p>
          <a:p>
            <a:pPr lvl="1"/>
            <a:r>
              <a:rPr lang="en-US" sz="2000" dirty="0"/>
              <a:t>• Manage multiple cloud storage providers </a:t>
            </a:r>
          </a:p>
          <a:p>
            <a:pPr lvl="1"/>
            <a:r>
              <a:rPr lang="en-US" sz="2000" dirty="0"/>
              <a:t>• Add Windows 10 toast notifications</a:t>
            </a:r>
          </a:p>
          <a:p>
            <a:pPr lvl="1"/>
            <a:r>
              <a:rPr lang="en-US" sz="2000" dirty="0"/>
              <a:t>• Add rollback function for the user </a:t>
            </a:r>
          </a:p>
          <a:p>
            <a:pPr lvl="1"/>
            <a:r>
              <a:rPr lang="en-US" sz="2000" dirty="0"/>
              <a:t>• Protect SharePoint and OneDrive for Business</a:t>
            </a:r>
            <a:endParaRPr lang="en-US" sz="2000" b="1" dirty="0"/>
          </a:p>
        </p:txBody>
      </p:sp>
      <p:pic>
        <p:nvPicPr>
          <p:cNvPr id="44" name="תמונה 24">
            <a:extLst>
              <a:ext uri="{FF2B5EF4-FFF2-40B4-BE49-F238E27FC236}">
                <a16:creationId xmlns:a16="http://schemas.microsoft.com/office/drawing/2014/main" id="{F377BC4D-DD5C-4D9B-ADE4-FF80B32F0C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77431" y="1890065"/>
            <a:ext cx="265726" cy="285120"/>
          </a:xfrm>
          <a:prstGeom prst="rect">
            <a:avLst/>
          </a:prstGeom>
        </p:spPr>
      </p:pic>
      <p:pic>
        <p:nvPicPr>
          <p:cNvPr id="45" name="תמונה 24">
            <a:extLst>
              <a:ext uri="{FF2B5EF4-FFF2-40B4-BE49-F238E27FC236}">
                <a16:creationId xmlns:a16="http://schemas.microsoft.com/office/drawing/2014/main" id="{F377BC4D-DD5C-4D9B-ADE4-FF80B32F0C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69782" y="2239615"/>
            <a:ext cx="265726" cy="285120"/>
          </a:xfrm>
          <a:prstGeom prst="rect">
            <a:avLst/>
          </a:prstGeom>
        </p:spPr>
      </p:pic>
      <p:pic>
        <p:nvPicPr>
          <p:cNvPr id="46" name="תמונה 24">
            <a:extLst>
              <a:ext uri="{FF2B5EF4-FFF2-40B4-BE49-F238E27FC236}">
                <a16:creationId xmlns:a16="http://schemas.microsoft.com/office/drawing/2014/main" id="{2ECB0C78-0875-4108-A99C-691A5F5623A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951703" y="2807868"/>
            <a:ext cx="265726" cy="285120"/>
          </a:xfrm>
          <a:prstGeom prst="rect">
            <a:avLst/>
          </a:prstGeom>
        </p:spPr>
      </p:pic>
      <p:pic>
        <p:nvPicPr>
          <p:cNvPr id="47" name="תמונה 24">
            <a:extLst>
              <a:ext uri="{FF2B5EF4-FFF2-40B4-BE49-F238E27FC236}">
                <a16:creationId xmlns:a16="http://schemas.microsoft.com/office/drawing/2014/main" id="{A2544030-CBC2-467E-8C36-2D00883646D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773088" y="3092988"/>
            <a:ext cx="265726" cy="285120"/>
          </a:xfrm>
          <a:prstGeom prst="rect">
            <a:avLst/>
          </a:prstGeom>
        </p:spPr>
      </p:pic>
      <p:pic>
        <p:nvPicPr>
          <p:cNvPr id="48" name="תמונה 24">
            <a:extLst>
              <a:ext uri="{FF2B5EF4-FFF2-40B4-BE49-F238E27FC236}">
                <a16:creationId xmlns:a16="http://schemas.microsoft.com/office/drawing/2014/main" id="{6311591E-4E5F-4F9D-B515-DCF57FA784F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50461" y="3429831"/>
            <a:ext cx="265726" cy="285120"/>
          </a:xfrm>
          <a:prstGeom prst="rect">
            <a:avLst/>
          </a:prstGeom>
        </p:spPr>
      </p:pic>
      <p:pic>
        <p:nvPicPr>
          <p:cNvPr id="49" name="תמונה 24">
            <a:extLst>
              <a:ext uri="{FF2B5EF4-FFF2-40B4-BE49-F238E27FC236}">
                <a16:creationId xmlns:a16="http://schemas.microsoft.com/office/drawing/2014/main" id="{BF8CC321-DAD9-4AEE-81EC-3C9208C1AA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8694" y="4060451"/>
            <a:ext cx="265726" cy="285120"/>
          </a:xfrm>
          <a:prstGeom prst="rect">
            <a:avLst/>
          </a:prstGeom>
        </p:spPr>
      </p:pic>
      <p:pic>
        <p:nvPicPr>
          <p:cNvPr id="50" name="תמונה 24">
            <a:extLst>
              <a:ext uri="{FF2B5EF4-FFF2-40B4-BE49-F238E27FC236}">
                <a16:creationId xmlns:a16="http://schemas.microsoft.com/office/drawing/2014/main" id="{16904EEE-9963-4F00-B3F1-DD410C6FA8D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60" y="4667798"/>
            <a:ext cx="265726" cy="285120"/>
          </a:xfrm>
          <a:prstGeom prst="rect">
            <a:avLst/>
          </a:prstGeom>
        </p:spPr>
      </p:pic>
      <p:pic>
        <p:nvPicPr>
          <p:cNvPr id="51" name="תמונה 24">
            <a:extLst>
              <a:ext uri="{FF2B5EF4-FFF2-40B4-BE49-F238E27FC236}">
                <a16:creationId xmlns:a16="http://schemas.microsoft.com/office/drawing/2014/main" id="{E87BCB7E-E471-470A-B448-526395195AB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084566" y="5840042"/>
            <a:ext cx="265726" cy="2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BHKShield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86B67CD-C51F-4F71-8686-58E7C61AC142}"/>
              </a:ext>
            </a:extLst>
          </p:cNvPr>
          <p:cNvSpPr/>
          <p:nvPr/>
        </p:nvSpPr>
        <p:spPr>
          <a:xfrm>
            <a:off x="1076604" y="342900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1D6E6-FE77-4ECB-B853-79B03CE30B63}"/>
              </a:ext>
            </a:extLst>
          </p:cNvPr>
          <p:cNvSpPr txBox="1"/>
          <p:nvPr/>
        </p:nvSpPr>
        <p:spPr>
          <a:xfrm>
            <a:off x="4412186" y="2662416"/>
            <a:ext cx="7148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• </a:t>
            </a:r>
            <a:r>
              <a:rPr lang="en-US" sz="2800" dirty="0"/>
              <a:t>Extension black list</a:t>
            </a:r>
          </a:p>
          <a:p>
            <a:r>
              <a:rPr lang="en-US" sz="2800" b="1" dirty="0"/>
              <a:t>• </a:t>
            </a:r>
            <a:r>
              <a:rPr lang="en-US" sz="2800" dirty="0"/>
              <a:t>Content blacklist</a:t>
            </a:r>
          </a:p>
          <a:p>
            <a:r>
              <a:rPr lang="en-US" sz="2800" dirty="0"/>
              <a:t>• Honeypots </a:t>
            </a:r>
          </a:p>
          <a:p>
            <a:r>
              <a:rPr lang="en-US" sz="2800" dirty="0"/>
              <a:t>• Entropy</a:t>
            </a:r>
            <a:endParaRPr lang="en-US" sz="2800" b="1" dirty="0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31A1DE6-EB0E-46FC-9A65-A78BC0F93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07811" y="25590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8E54C2-9A48-4F4E-B883-302F4A25C18F}"/>
              </a:ext>
            </a:extLst>
          </p:cNvPr>
          <p:cNvSpPr/>
          <p:nvPr/>
        </p:nvSpPr>
        <p:spPr>
          <a:xfrm>
            <a:off x="1107290" y="3038272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Detection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69128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BHKShield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3233217E-3BD0-42F1-888D-162856B28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5628A418-F903-4511-AC74-C286AFFEA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6B67CD-C51F-4F71-8686-58E7C61AC142}"/>
              </a:ext>
            </a:extLst>
          </p:cNvPr>
          <p:cNvSpPr/>
          <p:nvPr/>
        </p:nvSpPr>
        <p:spPr>
          <a:xfrm>
            <a:off x="1076604" y="342900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Front-end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A11D6-D9AA-4F5F-9922-63EF10D3C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290" y="1977557"/>
            <a:ext cx="5273477" cy="3641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6C9F3A-9911-490B-8BA7-D1AEF9ADB1E8}"/>
              </a:ext>
            </a:extLst>
          </p:cNvPr>
          <p:cNvSpPr txBox="1"/>
          <p:nvPr/>
        </p:nvSpPr>
        <p:spPr>
          <a:xfrm>
            <a:off x="8419630" y="1925984"/>
            <a:ext cx="3772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python web application that uses Django framework.</a:t>
            </a:r>
          </a:p>
          <a:p>
            <a:r>
              <a:rPr lang="en-US" sz="1600" b="1" dirty="0"/>
              <a:t>The web app enables the user to subscribe to our service and deactivate the service as well.</a:t>
            </a:r>
          </a:p>
          <a:p>
            <a:r>
              <a:rPr lang="en-US" sz="1600" b="1" dirty="0"/>
              <a:t>Login is processed via Microsoft OAuth 2.0 API.</a:t>
            </a:r>
          </a:p>
          <a:p>
            <a:endParaRPr lang="en-US" sz="1600" b="1" dirty="0"/>
          </a:p>
          <a:p>
            <a:r>
              <a:rPr lang="en-US" sz="1600" b="1" u="sng" dirty="0"/>
              <a:t>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Handles un/subscription.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Handles inserting user files into our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Handles spreading honeypots into user's Drive.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41CCC-438F-44E0-8C7B-8FC3505F3F44}"/>
              </a:ext>
            </a:extLst>
          </p:cNvPr>
          <p:cNvSpPr/>
          <p:nvPr/>
        </p:nvSpPr>
        <p:spPr>
          <a:xfrm>
            <a:off x="3399309" y="5619107"/>
            <a:ext cx="4405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https://bhkshield-project.azurewebsites.net/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8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BHKShield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86B67CD-C51F-4F71-8686-58E7C61AC142}"/>
              </a:ext>
            </a:extLst>
          </p:cNvPr>
          <p:cNvSpPr/>
          <p:nvPr/>
        </p:nvSpPr>
        <p:spPr>
          <a:xfrm>
            <a:off x="1076604" y="342900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1D6E6-FE77-4ECB-B853-79B03CE30B63}"/>
              </a:ext>
            </a:extLst>
          </p:cNvPr>
          <p:cNvSpPr txBox="1"/>
          <p:nvPr/>
        </p:nvSpPr>
        <p:spPr>
          <a:xfrm>
            <a:off x="3960101" y="2459504"/>
            <a:ext cx="7463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Azure Function which uses webhook notifications in order to handle the processing of the changes in user’s OneDrive to detect a ransomware attack.</a:t>
            </a:r>
          </a:p>
          <a:p>
            <a:r>
              <a:rPr lang="en-US" sz="2400" dirty="0"/>
              <a:t>When ransomware attack is occurring, the function notifies the user by e-mail.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31A1DE6-EB0E-46FC-9A65-A78BC0F93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07811" y="25590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8E54C2-9A48-4F4E-B883-302F4A25C18F}"/>
              </a:ext>
            </a:extLst>
          </p:cNvPr>
          <p:cNvSpPr/>
          <p:nvPr/>
        </p:nvSpPr>
        <p:spPr>
          <a:xfrm>
            <a:off x="1134317" y="3244334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06607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BHKShield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3233217E-3BD0-42F1-888D-162856B28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5628A418-F903-4511-AC74-C286AFFEA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6B67CD-C51F-4F71-8686-58E7C61AC142}"/>
              </a:ext>
            </a:extLst>
          </p:cNvPr>
          <p:cNvSpPr/>
          <p:nvPr/>
        </p:nvSpPr>
        <p:spPr>
          <a:xfrm>
            <a:off x="1076604" y="342900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Front-end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C9F3A-9911-490B-8BA7-D1AEF9ADB1E8}"/>
              </a:ext>
            </a:extLst>
          </p:cNvPr>
          <p:cNvSpPr txBox="1"/>
          <p:nvPr/>
        </p:nvSpPr>
        <p:spPr>
          <a:xfrm>
            <a:off x="3870150" y="2182505"/>
            <a:ext cx="6476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python web application that uses Django framework.</a:t>
            </a:r>
          </a:p>
          <a:p>
            <a:r>
              <a:rPr lang="en-US" sz="2000" b="1" dirty="0"/>
              <a:t>The web app enables the user to subscribe to our service and deactivate the service as well.</a:t>
            </a:r>
          </a:p>
          <a:p>
            <a:r>
              <a:rPr lang="en-US" sz="2000" b="1" dirty="0"/>
              <a:t>Login is processed via Microsoft OAuth 2.0 API.</a:t>
            </a:r>
          </a:p>
          <a:p>
            <a:endParaRPr lang="en-US" sz="2000" b="1" dirty="0"/>
          </a:p>
          <a:p>
            <a:r>
              <a:rPr lang="en-US" sz="2000" b="1" u="sng" dirty="0"/>
              <a:t>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Handles un/subscription.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Handles inserting user files into our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Handles spreading honeypots into user's Drive.</a:t>
            </a:r>
          </a:p>
        </p:txBody>
      </p:sp>
    </p:spTree>
    <p:extLst>
      <p:ext uri="{BB962C8B-B14F-4D97-AF65-F5344CB8AC3E}">
        <p14:creationId xmlns:p14="http://schemas.microsoft.com/office/powerpoint/2010/main" val="260779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BHKShield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848661" y="2561509"/>
            <a:ext cx="2428875" cy="2989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Black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490024" y="1581577"/>
            <a:ext cx="2428875" cy="2989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Honeypots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468860" y="2429405"/>
            <a:ext cx="2428875" cy="2872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Entropy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813332" y="5397282"/>
            <a:ext cx="3709535" cy="2872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Content Change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6324225" y="5464355"/>
            <a:ext cx="4472903" cy="2872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Extension Change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B302C-3943-486E-A3B3-F5B17E3ADEEC}"/>
              </a:ext>
            </a:extLst>
          </p:cNvPr>
          <p:cNvSpPr txBox="1"/>
          <p:nvPr/>
        </p:nvSpPr>
        <p:spPr>
          <a:xfrm>
            <a:off x="5038654" y="719191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Detection Rules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BHKShield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3233217E-3BD0-42F1-888D-162856B28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5628A418-F903-4511-AC74-C286AFFEA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6B67CD-C51F-4F71-8686-58E7C61AC142}"/>
              </a:ext>
            </a:extLst>
          </p:cNvPr>
          <p:cNvSpPr/>
          <p:nvPr/>
        </p:nvSpPr>
        <p:spPr>
          <a:xfrm>
            <a:off x="1076604" y="342900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Black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C9F3A-9911-490B-8BA7-D1AEF9ADB1E8}"/>
              </a:ext>
            </a:extLst>
          </p:cNvPr>
          <p:cNvSpPr txBox="1"/>
          <p:nvPr/>
        </p:nvSpPr>
        <p:spPr>
          <a:xfrm>
            <a:off x="3590877" y="1411106"/>
            <a:ext cx="70576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BHKShield</a:t>
            </a:r>
            <a:r>
              <a:rPr lang="en-US" sz="2400" dirty="0"/>
              <a:t> uses two kinds of blacklists:</a:t>
            </a:r>
          </a:p>
          <a:p>
            <a:endParaRPr lang="en-US" sz="2400" dirty="0"/>
          </a:p>
          <a:p>
            <a:r>
              <a:rPr lang="en-US" sz="2400" b="1" u="sng" dirty="0"/>
              <a:t>Ransomware extension blacklist</a:t>
            </a:r>
          </a:p>
          <a:p>
            <a:endParaRPr lang="en-US" sz="1600" b="1" dirty="0"/>
          </a:p>
          <a:p>
            <a:r>
              <a:rPr lang="en-US" sz="2000" dirty="0"/>
              <a:t>A list which consists of extensions that are known for ransomware attacks.</a:t>
            </a:r>
          </a:p>
          <a:p>
            <a:endParaRPr lang="en-US" sz="2000" dirty="0"/>
          </a:p>
          <a:p>
            <a:r>
              <a:rPr lang="en-US" sz="2400" b="1" u="sng" dirty="0"/>
              <a:t>Ransomware file content blacklist</a:t>
            </a:r>
          </a:p>
          <a:p>
            <a:endParaRPr lang="en-US" sz="2400" b="1" u="sng" dirty="0"/>
          </a:p>
          <a:p>
            <a:r>
              <a:rPr lang="en-US" sz="2000" dirty="0"/>
              <a:t>A list that consists of suspicious contents that might indicate of an encrypted file.</a:t>
            </a:r>
          </a:p>
        </p:txBody>
      </p:sp>
    </p:spTree>
    <p:extLst>
      <p:ext uri="{BB962C8B-B14F-4D97-AF65-F5344CB8AC3E}">
        <p14:creationId xmlns:p14="http://schemas.microsoft.com/office/powerpoint/2010/main" val="292750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BHKShield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86B67CD-C51F-4F71-8686-58E7C61AC142}"/>
              </a:ext>
            </a:extLst>
          </p:cNvPr>
          <p:cNvSpPr/>
          <p:nvPr/>
        </p:nvSpPr>
        <p:spPr>
          <a:xfrm>
            <a:off x="1076604" y="342900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1D6E6-FE77-4ECB-B853-79B03CE30B63}"/>
              </a:ext>
            </a:extLst>
          </p:cNvPr>
          <p:cNvSpPr txBox="1"/>
          <p:nvPr/>
        </p:nvSpPr>
        <p:spPr>
          <a:xfrm>
            <a:off x="3589192" y="1789209"/>
            <a:ext cx="72935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General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Honeypots name is “__BHKShield.txt”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Honeypots are stored in a different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Every folder has a honeypot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supposed to be changed by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u="sng" dirty="0"/>
              <a:t>How do we use honeypots?</a:t>
            </a:r>
          </a:p>
          <a:p>
            <a:r>
              <a:rPr lang="en-US" sz="2000" dirty="0"/>
              <a:t>Based on the assumption that the user does not change the honeypots,</a:t>
            </a:r>
          </a:p>
          <a:p>
            <a:r>
              <a:rPr lang="en-US" sz="2000" dirty="0"/>
              <a:t>when notification of a changed honeypot is received, </a:t>
            </a:r>
            <a:r>
              <a:rPr lang="en-US" sz="2000" dirty="0" err="1"/>
              <a:t>BHKShield</a:t>
            </a:r>
            <a:r>
              <a:rPr lang="en-US" sz="2000" dirty="0"/>
              <a:t> will detect it as a ransomware attack and notify user</a:t>
            </a:r>
          </a:p>
          <a:p>
            <a:endParaRPr lang="en-US" sz="2000" dirty="0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31A1DE6-EB0E-46FC-9A65-A78BC0F93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07811" y="25590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8E54C2-9A48-4F4E-B883-302F4A25C18F}"/>
              </a:ext>
            </a:extLst>
          </p:cNvPr>
          <p:cNvSpPr/>
          <p:nvPr/>
        </p:nvSpPr>
        <p:spPr>
          <a:xfrm>
            <a:off x="1076604" y="3396733"/>
            <a:ext cx="149542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Honeypots</a:t>
            </a:r>
          </a:p>
        </p:txBody>
      </p:sp>
    </p:spTree>
    <p:extLst>
      <p:ext uri="{BB962C8B-B14F-4D97-AF65-F5344CB8AC3E}">
        <p14:creationId xmlns:p14="http://schemas.microsoft.com/office/powerpoint/2010/main" val="130755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550</Words>
  <Application>Microsoft Office PowerPoint</Application>
  <PresentationFormat>Widescreen</PresentationFormat>
  <Paragraphs>144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BHKShield Project in Ransomware Presentation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6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Video demonstration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2019-06-25T09:21:50Z</dcterms:created>
  <dcterms:modified xsi:type="dcterms:W3CDTF">2019-06-25T13:12:01Z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