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59" r:id="rId4"/>
    <p:sldId id="276" r:id="rId5"/>
    <p:sldId id="261" r:id="rId6"/>
    <p:sldId id="262" r:id="rId7"/>
    <p:sldId id="273" r:id="rId8"/>
    <p:sldId id="274" r:id="rId9"/>
    <p:sldId id="263" r:id="rId10"/>
    <p:sldId id="264" r:id="rId11"/>
    <p:sldId id="265" r:id="rId12"/>
    <p:sldId id="266" r:id="rId13"/>
    <p:sldId id="267" r:id="rId14"/>
    <p:sldId id="268" r:id="rId15"/>
    <p:sldId id="269" r:id="rId16"/>
    <p:sldId id="271" r:id="rId17"/>
    <p:sldId id="270" r:id="rId18"/>
    <p:sldId id="275" r:id="rId19"/>
    <p:sldId id="272" r:id="rId2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315" autoAdjust="0"/>
  </p:normalViewPr>
  <p:slideViewPr>
    <p:cSldViewPr snapToGrid="0">
      <p:cViewPr varScale="1">
        <p:scale>
          <a:sx n="77" d="100"/>
          <a:sy n="77" d="100"/>
        </p:scale>
        <p:origin x="91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1B09EA-EE62-40AB-9A25-8699B9890015}" type="datetimeFigureOut">
              <a:rPr lang="es-CO" smtClean="0"/>
              <a:t>15/08/2019</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5ED09D-732F-4BC2-B891-9254D4DC8760}" type="slidenum">
              <a:rPr lang="es-CO" smtClean="0"/>
              <a:t>‹Nº›</a:t>
            </a:fld>
            <a:endParaRPr lang="es-CO"/>
          </a:p>
        </p:txBody>
      </p:sp>
    </p:spTree>
    <p:extLst>
      <p:ext uri="{BB962C8B-B14F-4D97-AF65-F5344CB8AC3E}">
        <p14:creationId xmlns:p14="http://schemas.microsoft.com/office/powerpoint/2010/main" val="52733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rxiv.org/search/cs?searchtype=author&amp;query=Carlile%2C+B"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arxiv.org/search/cs?searchtype=author&amp;query=Delamarter%2C+G" TargetMode="External"/><Relationship Id="rId4" Type="http://schemas.openxmlformats.org/officeDocument/2006/relationships/hyperlink" Target="https://arxiv.org/search/cs?searchtype=author&amp;query=Marti%2C+A"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b="1" dirty="0"/>
              <a:t>https://arxiv.org/abs/1712.02882</a:t>
            </a:r>
          </a:p>
          <a:p>
            <a:r>
              <a:rPr lang="es-CO" b="1" dirty="0"/>
              <a:t>Columnar </a:t>
            </a:r>
            <a:r>
              <a:rPr lang="es-CO" b="1" dirty="0" err="1"/>
              <a:t>Database</a:t>
            </a:r>
            <a:r>
              <a:rPr lang="es-CO" b="1" dirty="0"/>
              <a:t> </a:t>
            </a:r>
            <a:r>
              <a:rPr lang="es-CO" b="1" dirty="0" err="1"/>
              <a:t>Techniques</a:t>
            </a:r>
            <a:r>
              <a:rPr lang="es-CO" b="1" dirty="0"/>
              <a:t> </a:t>
            </a:r>
            <a:r>
              <a:rPr lang="es-CO" b="1" dirty="0" err="1"/>
              <a:t>for</a:t>
            </a:r>
            <a:r>
              <a:rPr lang="es-CO" b="1" dirty="0"/>
              <a:t> </a:t>
            </a:r>
            <a:r>
              <a:rPr lang="es-CO" b="1" dirty="0" err="1"/>
              <a:t>Creating</a:t>
            </a:r>
            <a:r>
              <a:rPr lang="es-CO" b="1" dirty="0"/>
              <a:t> AI </a:t>
            </a:r>
            <a:r>
              <a:rPr lang="es-CO" b="1" dirty="0" err="1"/>
              <a:t>Features</a:t>
            </a:r>
            <a:endParaRPr lang="es-CO" b="1" dirty="0"/>
          </a:p>
          <a:p>
            <a:r>
              <a:rPr lang="es-CO" dirty="0">
                <a:hlinkClick r:id="rId3"/>
              </a:rPr>
              <a:t>Brad </a:t>
            </a:r>
            <a:r>
              <a:rPr lang="es-CO" dirty="0" err="1">
                <a:hlinkClick r:id="rId3"/>
              </a:rPr>
              <a:t>Carlile</a:t>
            </a:r>
            <a:r>
              <a:rPr lang="es-CO" dirty="0"/>
              <a:t>, </a:t>
            </a:r>
            <a:r>
              <a:rPr lang="es-CO" dirty="0" err="1">
                <a:hlinkClick r:id="rId4"/>
              </a:rPr>
              <a:t>Akiko</a:t>
            </a:r>
            <a:r>
              <a:rPr lang="es-CO" dirty="0">
                <a:hlinkClick r:id="rId4"/>
              </a:rPr>
              <a:t> </a:t>
            </a:r>
            <a:r>
              <a:rPr lang="es-CO" dirty="0" err="1">
                <a:hlinkClick r:id="rId4"/>
              </a:rPr>
              <a:t>Marti</a:t>
            </a:r>
            <a:r>
              <a:rPr lang="es-CO" dirty="0"/>
              <a:t>, </a:t>
            </a:r>
            <a:r>
              <a:rPr lang="es-CO" dirty="0">
                <a:hlinkClick r:id="rId5"/>
              </a:rPr>
              <a:t>Guy </a:t>
            </a:r>
            <a:r>
              <a:rPr lang="es-CO" dirty="0" err="1">
                <a:hlinkClick r:id="rId5"/>
              </a:rPr>
              <a:t>Delamarter</a:t>
            </a:r>
            <a:endParaRPr lang="es-CO" dirty="0"/>
          </a:p>
          <a:p>
            <a:r>
              <a:rPr lang="es-CO" dirty="0"/>
              <a:t>(</a:t>
            </a:r>
            <a:r>
              <a:rPr lang="es-CO" dirty="0" err="1"/>
              <a:t>Submitted</a:t>
            </a:r>
            <a:r>
              <a:rPr lang="es-CO" dirty="0"/>
              <a:t> </a:t>
            </a:r>
            <a:r>
              <a:rPr lang="es-CO" dirty="0" err="1"/>
              <a:t>on</a:t>
            </a:r>
            <a:r>
              <a:rPr lang="es-CO" dirty="0"/>
              <a:t> 7 </a:t>
            </a:r>
            <a:r>
              <a:rPr lang="es-CO" dirty="0" err="1"/>
              <a:t>Dec</a:t>
            </a:r>
            <a:r>
              <a:rPr lang="es-CO" dirty="0"/>
              <a:t> 2017)</a:t>
            </a:r>
          </a:p>
        </p:txBody>
      </p:sp>
      <p:sp>
        <p:nvSpPr>
          <p:cNvPr id="4" name="Marcador de número de diapositiva 3"/>
          <p:cNvSpPr>
            <a:spLocks noGrp="1"/>
          </p:cNvSpPr>
          <p:nvPr>
            <p:ph type="sldNum" sz="quarter" idx="5"/>
          </p:nvPr>
        </p:nvSpPr>
        <p:spPr/>
        <p:txBody>
          <a:bodyPr/>
          <a:lstStyle/>
          <a:p>
            <a:fld id="{FB5ED09D-732F-4BC2-B891-9254D4DC8760}" type="slidenum">
              <a:rPr lang="es-CO" smtClean="0"/>
              <a:t>1</a:t>
            </a:fld>
            <a:endParaRPr lang="es-CO"/>
          </a:p>
        </p:txBody>
      </p:sp>
    </p:spTree>
    <p:extLst>
      <p:ext uri="{BB962C8B-B14F-4D97-AF65-F5344CB8AC3E}">
        <p14:creationId xmlns:p14="http://schemas.microsoft.com/office/powerpoint/2010/main" val="156181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https://eng.uber.com/aresdb/</a:t>
            </a:r>
          </a:p>
        </p:txBody>
      </p:sp>
      <p:sp>
        <p:nvSpPr>
          <p:cNvPr id="4" name="Marcador de número de diapositiva 3"/>
          <p:cNvSpPr>
            <a:spLocks noGrp="1"/>
          </p:cNvSpPr>
          <p:nvPr>
            <p:ph type="sldNum" sz="quarter" idx="5"/>
          </p:nvPr>
        </p:nvSpPr>
        <p:spPr/>
        <p:txBody>
          <a:bodyPr/>
          <a:lstStyle/>
          <a:p>
            <a:fld id="{FB5ED09D-732F-4BC2-B891-9254D4DC8760}" type="slidenum">
              <a:rPr lang="es-CO" smtClean="0"/>
              <a:t>5</a:t>
            </a:fld>
            <a:endParaRPr lang="es-CO"/>
          </a:p>
        </p:txBody>
      </p:sp>
    </p:spTree>
    <p:extLst>
      <p:ext uri="{BB962C8B-B14F-4D97-AF65-F5344CB8AC3E}">
        <p14:creationId xmlns:p14="http://schemas.microsoft.com/office/powerpoint/2010/main" val="654644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b="1" dirty="0"/>
              <a:t>GFLOP  Gigha floating point operations per second</a:t>
            </a:r>
            <a:r>
              <a:rPr lang="en-US" dirty="0"/>
              <a:t> (</a:t>
            </a:r>
            <a:r>
              <a:rPr lang="en-US" b="1" dirty="0"/>
              <a:t>FLOPS</a:t>
            </a:r>
            <a:r>
              <a:rPr lang="en-US" dirty="0"/>
              <a:t>, </a:t>
            </a:r>
            <a:r>
              <a:rPr lang="en-US" b="1" dirty="0"/>
              <a:t>flops</a:t>
            </a:r>
            <a:r>
              <a:rPr lang="en-US" dirty="0"/>
              <a:t> or </a:t>
            </a:r>
            <a:r>
              <a:rPr lang="en-US" b="1" dirty="0"/>
              <a:t>flop/s</a:t>
            </a:r>
            <a:r>
              <a:rPr lang="en-US" dirty="0"/>
              <a:t>)</a:t>
            </a:r>
            <a:endParaRPr lang="es-CO" dirty="0"/>
          </a:p>
        </p:txBody>
      </p:sp>
      <p:sp>
        <p:nvSpPr>
          <p:cNvPr id="4" name="Marcador de número de diapositiva 3"/>
          <p:cNvSpPr>
            <a:spLocks noGrp="1"/>
          </p:cNvSpPr>
          <p:nvPr>
            <p:ph type="sldNum" sz="quarter" idx="5"/>
          </p:nvPr>
        </p:nvSpPr>
        <p:spPr/>
        <p:txBody>
          <a:bodyPr/>
          <a:lstStyle/>
          <a:p>
            <a:fld id="{FB5ED09D-732F-4BC2-B891-9254D4DC8760}" type="slidenum">
              <a:rPr lang="es-CO" smtClean="0"/>
              <a:t>6</a:t>
            </a:fld>
            <a:endParaRPr lang="es-CO"/>
          </a:p>
        </p:txBody>
      </p:sp>
    </p:spTree>
    <p:extLst>
      <p:ext uri="{BB962C8B-B14F-4D97-AF65-F5344CB8AC3E}">
        <p14:creationId xmlns:p14="http://schemas.microsoft.com/office/powerpoint/2010/main" val="3231659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B5ED09D-732F-4BC2-B891-9254D4DC8760}" type="slidenum">
              <a:rPr lang="es-CO" smtClean="0"/>
              <a:t>11</a:t>
            </a:fld>
            <a:endParaRPr lang="es-CO"/>
          </a:p>
        </p:txBody>
      </p:sp>
    </p:spTree>
    <p:extLst>
      <p:ext uri="{BB962C8B-B14F-4D97-AF65-F5344CB8AC3E}">
        <p14:creationId xmlns:p14="http://schemas.microsoft.com/office/powerpoint/2010/main" val="3249409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C25D39-B27B-4F0E-BBDB-1BE948865D7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53B30498-9603-488B-AEC3-3C0B7DC7B5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14EEE091-8999-4471-972A-5C6D921429EF}"/>
              </a:ext>
            </a:extLst>
          </p:cNvPr>
          <p:cNvSpPr>
            <a:spLocks noGrp="1"/>
          </p:cNvSpPr>
          <p:nvPr>
            <p:ph type="dt" sz="half" idx="10"/>
          </p:nvPr>
        </p:nvSpPr>
        <p:spPr/>
        <p:txBody>
          <a:bodyPr/>
          <a:lstStyle/>
          <a:p>
            <a:fld id="{A05AC5C3-8B82-4637-9069-89A2C7611294}" type="datetimeFigureOut">
              <a:rPr lang="es-CO" smtClean="0"/>
              <a:t>15/08/2019</a:t>
            </a:fld>
            <a:endParaRPr lang="es-CO"/>
          </a:p>
        </p:txBody>
      </p:sp>
      <p:sp>
        <p:nvSpPr>
          <p:cNvPr id="5" name="Marcador de pie de página 4">
            <a:extLst>
              <a:ext uri="{FF2B5EF4-FFF2-40B4-BE49-F238E27FC236}">
                <a16:creationId xmlns:a16="http://schemas.microsoft.com/office/drawing/2014/main" id="{9E9B6F90-0F13-403B-AD1B-197E0371672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B77DDB5-563F-4568-8F62-2196386A523B}"/>
              </a:ext>
            </a:extLst>
          </p:cNvPr>
          <p:cNvSpPr>
            <a:spLocks noGrp="1"/>
          </p:cNvSpPr>
          <p:nvPr>
            <p:ph type="sldNum" sz="quarter" idx="12"/>
          </p:nvPr>
        </p:nvSpPr>
        <p:spPr/>
        <p:txBody>
          <a:bodyPr/>
          <a:lstStyle/>
          <a:p>
            <a:fld id="{3A43C26A-0D3F-4590-8D0B-B7A4AFB02D87}" type="slidenum">
              <a:rPr lang="es-CO" smtClean="0"/>
              <a:t>‹Nº›</a:t>
            </a:fld>
            <a:endParaRPr lang="es-CO"/>
          </a:p>
        </p:txBody>
      </p:sp>
    </p:spTree>
    <p:extLst>
      <p:ext uri="{BB962C8B-B14F-4D97-AF65-F5344CB8AC3E}">
        <p14:creationId xmlns:p14="http://schemas.microsoft.com/office/powerpoint/2010/main" val="2238722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F6EB67-2EE8-4901-8384-2560ABE680A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F4DC1CB-2282-4BBE-868C-5D797AA3E0D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5CAB7E5-F789-418E-A246-96AB46BA814A}"/>
              </a:ext>
            </a:extLst>
          </p:cNvPr>
          <p:cNvSpPr>
            <a:spLocks noGrp="1"/>
          </p:cNvSpPr>
          <p:nvPr>
            <p:ph type="dt" sz="half" idx="10"/>
          </p:nvPr>
        </p:nvSpPr>
        <p:spPr/>
        <p:txBody>
          <a:bodyPr/>
          <a:lstStyle/>
          <a:p>
            <a:fld id="{A05AC5C3-8B82-4637-9069-89A2C7611294}" type="datetimeFigureOut">
              <a:rPr lang="es-CO" smtClean="0"/>
              <a:t>15/08/2019</a:t>
            </a:fld>
            <a:endParaRPr lang="es-CO"/>
          </a:p>
        </p:txBody>
      </p:sp>
      <p:sp>
        <p:nvSpPr>
          <p:cNvPr id="5" name="Marcador de pie de página 4">
            <a:extLst>
              <a:ext uri="{FF2B5EF4-FFF2-40B4-BE49-F238E27FC236}">
                <a16:creationId xmlns:a16="http://schemas.microsoft.com/office/drawing/2014/main" id="{2009085B-CA99-47F0-9306-D5F4A7638A8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3744B4C-B7E8-45D7-A18D-4A31E8CE1618}"/>
              </a:ext>
            </a:extLst>
          </p:cNvPr>
          <p:cNvSpPr>
            <a:spLocks noGrp="1"/>
          </p:cNvSpPr>
          <p:nvPr>
            <p:ph type="sldNum" sz="quarter" idx="12"/>
          </p:nvPr>
        </p:nvSpPr>
        <p:spPr/>
        <p:txBody>
          <a:bodyPr/>
          <a:lstStyle/>
          <a:p>
            <a:fld id="{3A43C26A-0D3F-4590-8D0B-B7A4AFB02D87}" type="slidenum">
              <a:rPr lang="es-CO" smtClean="0"/>
              <a:t>‹Nº›</a:t>
            </a:fld>
            <a:endParaRPr lang="es-CO"/>
          </a:p>
        </p:txBody>
      </p:sp>
    </p:spTree>
    <p:extLst>
      <p:ext uri="{BB962C8B-B14F-4D97-AF65-F5344CB8AC3E}">
        <p14:creationId xmlns:p14="http://schemas.microsoft.com/office/powerpoint/2010/main" val="58949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4A13FA1-79D9-4BCC-9770-A76B132E876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8973A65E-5305-4DC4-A840-504A92A3746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DEF43F3-3477-45FF-ACAD-D7C473EA4022}"/>
              </a:ext>
            </a:extLst>
          </p:cNvPr>
          <p:cNvSpPr>
            <a:spLocks noGrp="1"/>
          </p:cNvSpPr>
          <p:nvPr>
            <p:ph type="dt" sz="half" idx="10"/>
          </p:nvPr>
        </p:nvSpPr>
        <p:spPr/>
        <p:txBody>
          <a:bodyPr/>
          <a:lstStyle/>
          <a:p>
            <a:fld id="{A05AC5C3-8B82-4637-9069-89A2C7611294}" type="datetimeFigureOut">
              <a:rPr lang="es-CO" smtClean="0"/>
              <a:t>15/08/2019</a:t>
            </a:fld>
            <a:endParaRPr lang="es-CO"/>
          </a:p>
        </p:txBody>
      </p:sp>
      <p:sp>
        <p:nvSpPr>
          <p:cNvPr id="5" name="Marcador de pie de página 4">
            <a:extLst>
              <a:ext uri="{FF2B5EF4-FFF2-40B4-BE49-F238E27FC236}">
                <a16:creationId xmlns:a16="http://schemas.microsoft.com/office/drawing/2014/main" id="{C540F6A7-147E-4A3A-AAE8-0C2759CCA58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75ECC8A-1A39-4B13-8C42-8E532AF05BA6}"/>
              </a:ext>
            </a:extLst>
          </p:cNvPr>
          <p:cNvSpPr>
            <a:spLocks noGrp="1"/>
          </p:cNvSpPr>
          <p:nvPr>
            <p:ph type="sldNum" sz="quarter" idx="12"/>
          </p:nvPr>
        </p:nvSpPr>
        <p:spPr/>
        <p:txBody>
          <a:bodyPr/>
          <a:lstStyle/>
          <a:p>
            <a:fld id="{3A43C26A-0D3F-4590-8D0B-B7A4AFB02D87}" type="slidenum">
              <a:rPr lang="es-CO" smtClean="0"/>
              <a:t>‹Nº›</a:t>
            </a:fld>
            <a:endParaRPr lang="es-CO"/>
          </a:p>
        </p:txBody>
      </p:sp>
    </p:spTree>
    <p:extLst>
      <p:ext uri="{BB962C8B-B14F-4D97-AF65-F5344CB8AC3E}">
        <p14:creationId xmlns:p14="http://schemas.microsoft.com/office/powerpoint/2010/main" val="3121832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E47865-B6CB-48B7-9EF4-2651784F12C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F966F7E-5F12-4BB3-8C40-FB2BC3D9C73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34560B2-F5A5-4D09-AD63-FDC02DB86C46}"/>
              </a:ext>
            </a:extLst>
          </p:cNvPr>
          <p:cNvSpPr>
            <a:spLocks noGrp="1"/>
          </p:cNvSpPr>
          <p:nvPr>
            <p:ph type="dt" sz="half" idx="10"/>
          </p:nvPr>
        </p:nvSpPr>
        <p:spPr/>
        <p:txBody>
          <a:bodyPr/>
          <a:lstStyle/>
          <a:p>
            <a:fld id="{A05AC5C3-8B82-4637-9069-89A2C7611294}" type="datetimeFigureOut">
              <a:rPr lang="es-CO" smtClean="0"/>
              <a:t>15/08/2019</a:t>
            </a:fld>
            <a:endParaRPr lang="es-CO"/>
          </a:p>
        </p:txBody>
      </p:sp>
      <p:sp>
        <p:nvSpPr>
          <p:cNvPr id="5" name="Marcador de pie de página 4">
            <a:extLst>
              <a:ext uri="{FF2B5EF4-FFF2-40B4-BE49-F238E27FC236}">
                <a16:creationId xmlns:a16="http://schemas.microsoft.com/office/drawing/2014/main" id="{A1B26814-CFD1-4398-94D0-5D98D7F912C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63F88A4-2479-4503-8777-40CC0FDC94B2}"/>
              </a:ext>
            </a:extLst>
          </p:cNvPr>
          <p:cNvSpPr>
            <a:spLocks noGrp="1"/>
          </p:cNvSpPr>
          <p:nvPr>
            <p:ph type="sldNum" sz="quarter" idx="12"/>
          </p:nvPr>
        </p:nvSpPr>
        <p:spPr/>
        <p:txBody>
          <a:bodyPr/>
          <a:lstStyle/>
          <a:p>
            <a:fld id="{3A43C26A-0D3F-4590-8D0B-B7A4AFB02D87}" type="slidenum">
              <a:rPr lang="es-CO" smtClean="0"/>
              <a:t>‹Nº›</a:t>
            </a:fld>
            <a:endParaRPr lang="es-CO"/>
          </a:p>
        </p:txBody>
      </p:sp>
    </p:spTree>
    <p:extLst>
      <p:ext uri="{BB962C8B-B14F-4D97-AF65-F5344CB8AC3E}">
        <p14:creationId xmlns:p14="http://schemas.microsoft.com/office/powerpoint/2010/main" val="67809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43402-293F-4366-9410-9C900EA6D80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E7CFD34-A473-4925-A315-A94F0E7376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AEB41CC-D9CE-4772-AF4A-4C2904FA4175}"/>
              </a:ext>
            </a:extLst>
          </p:cNvPr>
          <p:cNvSpPr>
            <a:spLocks noGrp="1"/>
          </p:cNvSpPr>
          <p:nvPr>
            <p:ph type="dt" sz="half" idx="10"/>
          </p:nvPr>
        </p:nvSpPr>
        <p:spPr/>
        <p:txBody>
          <a:bodyPr/>
          <a:lstStyle/>
          <a:p>
            <a:fld id="{A05AC5C3-8B82-4637-9069-89A2C7611294}" type="datetimeFigureOut">
              <a:rPr lang="es-CO" smtClean="0"/>
              <a:t>15/08/2019</a:t>
            </a:fld>
            <a:endParaRPr lang="es-CO"/>
          </a:p>
        </p:txBody>
      </p:sp>
      <p:sp>
        <p:nvSpPr>
          <p:cNvPr id="5" name="Marcador de pie de página 4">
            <a:extLst>
              <a:ext uri="{FF2B5EF4-FFF2-40B4-BE49-F238E27FC236}">
                <a16:creationId xmlns:a16="http://schemas.microsoft.com/office/drawing/2014/main" id="{40BDC2C7-2941-49E4-989D-19A28115A5B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CB893C0-6282-4BDD-94B8-F4FAF4380A2E}"/>
              </a:ext>
            </a:extLst>
          </p:cNvPr>
          <p:cNvSpPr>
            <a:spLocks noGrp="1"/>
          </p:cNvSpPr>
          <p:nvPr>
            <p:ph type="sldNum" sz="quarter" idx="12"/>
          </p:nvPr>
        </p:nvSpPr>
        <p:spPr/>
        <p:txBody>
          <a:bodyPr/>
          <a:lstStyle/>
          <a:p>
            <a:fld id="{3A43C26A-0D3F-4590-8D0B-B7A4AFB02D87}" type="slidenum">
              <a:rPr lang="es-CO" smtClean="0"/>
              <a:t>‹Nº›</a:t>
            </a:fld>
            <a:endParaRPr lang="es-CO"/>
          </a:p>
        </p:txBody>
      </p:sp>
    </p:spTree>
    <p:extLst>
      <p:ext uri="{BB962C8B-B14F-4D97-AF65-F5344CB8AC3E}">
        <p14:creationId xmlns:p14="http://schemas.microsoft.com/office/powerpoint/2010/main" val="294611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36A803-1B0C-49B5-A685-5F7ED9B2B53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3A8F483-C531-43EB-A0E5-C5A35DBF73F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AD10B9FE-A4BB-42E7-AAB2-72908745AE8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1812AE2-4AE0-4AE5-A22F-73244749E899}"/>
              </a:ext>
            </a:extLst>
          </p:cNvPr>
          <p:cNvSpPr>
            <a:spLocks noGrp="1"/>
          </p:cNvSpPr>
          <p:nvPr>
            <p:ph type="dt" sz="half" idx="10"/>
          </p:nvPr>
        </p:nvSpPr>
        <p:spPr/>
        <p:txBody>
          <a:bodyPr/>
          <a:lstStyle/>
          <a:p>
            <a:fld id="{A05AC5C3-8B82-4637-9069-89A2C7611294}" type="datetimeFigureOut">
              <a:rPr lang="es-CO" smtClean="0"/>
              <a:t>15/08/2019</a:t>
            </a:fld>
            <a:endParaRPr lang="es-CO"/>
          </a:p>
        </p:txBody>
      </p:sp>
      <p:sp>
        <p:nvSpPr>
          <p:cNvPr id="6" name="Marcador de pie de página 5">
            <a:extLst>
              <a:ext uri="{FF2B5EF4-FFF2-40B4-BE49-F238E27FC236}">
                <a16:creationId xmlns:a16="http://schemas.microsoft.com/office/drawing/2014/main" id="{1872F250-BC99-4DEA-9C7D-C7E7BC52914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3277077-E099-4759-AE67-E40368D5D5D0}"/>
              </a:ext>
            </a:extLst>
          </p:cNvPr>
          <p:cNvSpPr>
            <a:spLocks noGrp="1"/>
          </p:cNvSpPr>
          <p:nvPr>
            <p:ph type="sldNum" sz="quarter" idx="12"/>
          </p:nvPr>
        </p:nvSpPr>
        <p:spPr/>
        <p:txBody>
          <a:bodyPr/>
          <a:lstStyle/>
          <a:p>
            <a:fld id="{3A43C26A-0D3F-4590-8D0B-B7A4AFB02D87}" type="slidenum">
              <a:rPr lang="es-CO" smtClean="0"/>
              <a:t>‹Nº›</a:t>
            </a:fld>
            <a:endParaRPr lang="es-CO"/>
          </a:p>
        </p:txBody>
      </p:sp>
    </p:spTree>
    <p:extLst>
      <p:ext uri="{BB962C8B-B14F-4D97-AF65-F5344CB8AC3E}">
        <p14:creationId xmlns:p14="http://schemas.microsoft.com/office/powerpoint/2010/main" val="3617590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4D1378-E7BD-4694-BE01-3EB0876E147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D80B797-35AA-409D-A24F-3744581B43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D707766-8F50-4241-8CE3-4DE10978E1D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3C7AEDBE-F597-4332-91AD-2EE137C1C3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782A77D-4297-46D1-85B3-FB575D2C8D4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FF4BF3B2-A78A-4F02-AC2D-B4140E7D217D}"/>
              </a:ext>
            </a:extLst>
          </p:cNvPr>
          <p:cNvSpPr>
            <a:spLocks noGrp="1"/>
          </p:cNvSpPr>
          <p:nvPr>
            <p:ph type="dt" sz="half" idx="10"/>
          </p:nvPr>
        </p:nvSpPr>
        <p:spPr/>
        <p:txBody>
          <a:bodyPr/>
          <a:lstStyle/>
          <a:p>
            <a:fld id="{A05AC5C3-8B82-4637-9069-89A2C7611294}" type="datetimeFigureOut">
              <a:rPr lang="es-CO" smtClean="0"/>
              <a:t>15/08/2019</a:t>
            </a:fld>
            <a:endParaRPr lang="es-CO"/>
          </a:p>
        </p:txBody>
      </p:sp>
      <p:sp>
        <p:nvSpPr>
          <p:cNvPr id="8" name="Marcador de pie de página 7">
            <a:extLst>
              <a:ext uri="{FF2B5EF4-FFF2-40B4-BE49-F238E27FC236}">
                <a16:creationId xmlns:a16="http://schemas.microsoft.com/office/drawing/2014/main" id="{0A21F12F-8A17-4A65-A2CC-7A40212226DB}"/>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64C93CE0-E01B-428D-BC9B-24358BACE099}"/>
              </a:ext>
            </a:extLst>
          </p:cNvPr>
          <p:cNvSpPr>
            <a:spLocks noGrp="1"/>
          </p:cNvSpPr>
          <p:nvPr>
            <p:ph type="sldNum" sz="quarter" idx="12"/>
          </p:nvPr>
        </p:nvSpPr>
        <p:spPr/>
        <p:txBody>
          <a:bodyPr/>
          <a:lstStyle/>
          <a:p>
            <a:fld id="{3A43C26A-0D3F-4590-8D0B-B7A4AFB02D87}" type="slidenum">
              <a:rPr lang="es-CO" smtClean="0"/>
              <a:t>‹Nº›</a:t>
            </a:fld>
            <a:endParaRPr lang="es-CO"/>
          </a:p>
        </p:txBody>
      </p:sp>
    </p:spTree>
    <p:extLst>
      <p:ext uri="{BB962C8B-B14F-4D97-AF65-F5344CB8AC3E}">
        <p14:creationId xmlns:p14="http://schemas.microsoft.com/office/powerpoint/2010/main" val="525763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82DC24-4900-45D0-B3D5-02C9B1A8168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B34C7A13-1F35-4BE3-AA08-CF3AD7EF1E60}"/>
              </a:ext>
            </a:extLst>
          </p:cNvPr>
          <p:cNvSpPr>
            <a:spLocks noGrp="1"/>
          </p:cNvSpPr>
          <p:nvPr>
            <p:ph type="dt" sz="half" idx="10"/>
          </p:nvPr>
        </p:nvSpPr>
        <p:spPr/>
        <p:txBody>
          <a:bodyPr/>
          <a:lstStyle/>
          <a:p>
            <a:fld id="{A05AC5C3-8B82-4637-9069-89A2C7611294}" type="datetimeFigureOut">
              <a:rPr lang="es-CO" smtClean="0"/>
              <a:t>15/08/2019</a:t>
            </a:fld>
            <a:endParaRPr lang="es-CO"/>
          </a:p>
        </p:txBody>
      </p:sp>
      <p:sp>
        <p:nvSpPr>
          <p:cNvPr id="4" name="Marcador de pie de página 3">
            <a:extLst>
              <a:ext uri="{FF2B5EF4-FFF2-40B4-BE49-F238E27FC236}">
                <a16:creationId xmlns:a16="http://schemas.microsoft.com/office/drawing/2014/main" id="{2658B5C1-6D89-4EF7-95B7-45338A01DE8E}"/>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C5990C1E-C9E9-4944-A774-1E2A94801A32}"/>
              </a:ext>
            </a:extLst>
          </p:cNvPr>
          <p:cNvSpPr>
            <a:spLocks noGrp="1"/>
          </p:cNvSpPr>
          <p:nvPr>
            <p:ph type="sldNum" sz="quarter" idx="12"/>
          </p:nvPr>
        </p:nvSpPr>
        <p:spPr/>
        <p:txBody>
          <a:bodyPr/>
          <a:lstStyle/>
          <a:p>
            <a:fld id="{3A43C26A-0D3F-4590-8D0B-B7A4AFB02D87}" type="slidenum">
              <a:rPr lang="es-CO" smtClean="0"/>
              <a:t>‹Nº›</a:t>
            </a:fld>
            <a:endParaRPr lang="es-CO"/>
          </a:p>
        </p:txBody>
      </p:sp>
    </p:spTree>
    <p:extLst>
      <p:ext uri="{BB962C8B-B14F-4D97-AF65-F5344CB8AC3E}">
        <p14:creationId xmlns:p14="http://schemas.microsoft.com/office/powerpoint/2010/main" val="500518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1EA4CEC-A0CC-48BC-9C91-FFEECB0514B9}"/>
              </a:ext>
            </a:extLst>
          </p:cNvPr>
          <p:cNvSpPr>
            <a:spLocks noGrp="1"/>
          </p:cNvSpPr>
          <p:nvPr>
            <p:ph type="dt" sz="half" idx="10"/>
          </p:nvPr>
        </p:nvSpPr>
        <p:spPr/>
        <p:txBody>
          <a:bodyPr/>
          <a:lstStyle/>
          <a:p>
            <a:fld id="{A05AC5C3-8B82-4637-9069-89A2C7611294}" type="datetimeFigureOut">
              <a:rPr lang="es-CO" smtClean="0"/>
              <a:t>15/08/2019</a:t>
            </a:fld>
            <a:endParaRPr lang="es-CO"/>
          </a:p>
        </p:txBody>
      </p:sp>
      <p:sp>
        <p:nvSpPr>
          <p:cNvPr id="3" name="Marcador de pie de página 2">
            <a:extLst>
              <a:ext uri="{FF2B5EF4-FFF2-40B4-BE49-F238E27FC236}">
                <a16:creationId xmlns:a16="http://schemas.microsoft.com/office/drawing/2014/main" id="{ED7A4C1B-D8A8-4159-A653-26094CD9B604}"/>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960CAEB2-F8BF-4CB1-A4D3-1AFD138BD795}"/>
              </a:ext>
            </a:extLst>
          </p:cNvPr>
          <p:cNvSpPr>
            <a:spLocks noGrp="1"/>
          </p:cNvSpPr>
          <p:nvPr>
            <p:ph type="sldNum" sz="quarter" idx="12"/>
          </p:nvPr>
        </p:nvSpPr>
        <p:spPr/>
        <p:txBody>
          <a:bodyPr/>
          <a:lstStyle/>
          <a:p>
            <a:fld id="{3A43C26A-0D3F-4590-8D0B-B7A4AFB02D87}" type="slidenum">
              <a:rPr lang="es-CO" smtClean="0"/>
              <a:t>‹Nº›</a:t>
            </a:fld>
            <a:endParaRPr lang="es-CO"/>
          </a:p>
        </p:txBody>
      </p:sp>
    </p:spTree>
    <p:extLst>
      <p:ext uri="{BB962C8B-B14F-4D97-AF65-F5344CB8AC3E}">
        <p14:creationId xmlns:p14="http://schemas.microsoft.com/office/powerpoint/2010/main" val="2033490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6BD350-5C10-48EF-8719-C7C039C52D8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6A1E5F9-D4F9-4E30-A0FF-74F3BAC374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171690E8-AA4E-4B5F-8D71-23C66F104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909B77D-7D5A-496A-8AB4-593AAE97690E}"/>
              </a:ext>
            </a:extLst>
          </p:cNvPr>
          <p:cNvSpPr>
            <a:spLocks noGrp="1"/>
          </p:cNvSpPr>
          <p:nvPr>
            <p:ph type="dt" sz="half" idx="10"/>
          </p:nvPr>
        </p:nvSpPr>
        <p:spPr/>
        <p:txBody>
          <a:bodyPr/>
          <a:lstStyle/>
          <a:p>
            <a:fld id="{A05AC5C3-8B82-4637-9069-89A2C7611294}" type="datetimeFigureOut">
              <a:rPr lang="es-CO" smtClean="0"/>
              <a:t>15/08/2019</a:t>
            </a:fld>
            <a:endParaRPr lang="es-CO"/>
          </a:p>
        </p:txBody>
      </p:sp>
      <p:sp>
        <p:nvSpPr>
          <p:cNvPr id="6" name="Marcador de pie de página 5">
            <a:extLst>
              <a:ext uri="{FF2B5EF4-FFF2-40B4-BE49-F238E27FC236}">
                <a16:creationId xmlns:a16="http://schemas.microsoft.com/office/drawing/2014/main" id="{D42D9FCF-ABBB-411D-A8FE-9BB78ED4027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7C99BF6-5536-40BF-BBA6-ECA3C79774BA}"/>
              </a:ext>
            </a:extLst>
          </p:cNvPr>
          <p:cNvSpPr>
            <a:spLocks noGrp="1"/>
          </p:cNvSpPr>
          <p:nvPr>
            <p:ph type="sldNum" sz="quarter" idx="12"/>
          </p:nvPr>
        </p:nvSpPr>
        <p:spPr/>
        <p:txBody>
          <a:bodyPr/>
          <a:lstStyle/>
          <a:p>
            <a:fld id="{3A43C26A-0D3F-4590-8D0B-B7A4AFB02D87}" type="slidenum">
              <a:rPr lang="es-CO" smtClean="0"/>
              <a:t>‹Nº›</a:t>
            </a:fld>
            <a:endParaRPr lang="es-CO"/>
          </a:p>
        </p:txBody>
      </p:sp>
    </p:spTree>
    <p:extLst>
      <p:ext uri="{BB962C8B-B14F-4D97-AF65-F5344CB8AC3E}">
        <p14:creationId xmlns:p14="http://schemas.microsoft.com/office/powerpoint/2010/main" val="3691278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429853-114B-42A3-B7C6-7D926B17697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677B9102-A9C8-4D91-82AF-C10B4E4755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8C31DB43-7741-4CB4-9991-8233D09D27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AF557EB-7941-4497-BD3D-A9AAD6F492EF}"/>
              </a:ext>
            </a:extLst>
          </p:cNvPr>
          <p:cNvSpPr>
            <a:spLocks noGrp="1"/>
          </p:cNvSpPr>
          <p:nvPr>
            <p:ph type="dt" sz="half" idx="10"/>
          </p:nvPr>
        </p:nvSpPr>
        <p:spPr/>
        <p:txBody>
          <a:bodyPr/>
          <a:lstStyle/>
          <a:p>
            <a:fld id="{A05AC5C3-8B82-4637-9069-89A2C7611294}" type="datetimeFigureOut">
              <a:rPr lang="es-CO" smtClean="0"/>
              <a:t>15/08/2019</a:t>
            </a:fld>
            <a:endParaRPr lang="es-CO"/>
          </a:p>
        </p:txBody>
      </p:sp>
      <p:sp>
        <p:nvSpPr>
          <p:cNvPr id="6" name="Marcador de pie de página 5">
            <a:extLst>
              <a:ext uri="{FF2B5EF4-FFF2-40B4-BE49-F238E27FC236}">
                <a16:creationId xmlns:a16="http://schemas.microsoft.com/office/drawing/2014/main" id="{E9BB85D5-BE5F-4430-978D-F623A78E2DF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9A7A4EF-927F-4B25-B961-0193695ED255}"/>
              </a:ext>
            </a:extLst>
          </p:cNvPr>
          <p:cNvSpPr>
            <a:spLocks noGrp="1"/>
          </p:cNvSpPr>
          <p:nvPr>
            <p:ph type="sldNum" sz="quarter" idx="12"/>
          </p:nvPr>
        </p:nvSpPr>
        <p:spPr/>
        <p:txBody>
          <a:bodyPr/>
          <a:lstStyle/>
          <a:p>
            <a:fld id="{3A43C26A-0D3F-4590-8D0B-B7A4AFB02D87}" type="slidenum">
              <a:rPr lang="es-CO" smtClean="0"/>
              <a:t>‹Nº›</a:t>
            </a:fld>
            <a:endParaRPr lang="es-CO"/>
          </a:p>
        </p:txBody>
      </p:sp>
    </p:spTree>
    <p:extLst>
      <p:ext uri="{BB962C8B-B14F-4D97-AF65-F5344CB8AC3E}">
        <p14:creationId xmlns:p14="http://schemas.microsoft.com/office/powerpoint/2010/main" val="3255768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1A286C4-4EFD-4143-BB10-D47B03CCDA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3E6A67A-1883-4F9B-8B77-D57ECCAACE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2FABF45-15A9-4512-8B05-09FCDCBAE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AC5C3-8B82-4637-9069-89A2C7611294}" type="datetimeFigureOut">
              <a:rPr lang="es-CO" smtClean="0"/>
              <a:t>15/08/2019</a:t>
            </a:fld>
            <a:endParaRPr lang="es-CO"/>
          </a:p>
        </p:txBody>
      </p:sp>
      <p:sp>
        <p:nvSpPr>
          <p:cNvPr id="5" name="Marcador de pie de página 4">
            <a:extLst>
              <a:ext uri="{FF2B5EF4-FFF2-40B4-BE49-F238E27FC236}">
                <a16:creationId xmlns:a16="http://schemas.microsoft.com/office/drawing/2014/main" id="{52665D99-9553-4444-BD5E-666817BD21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1E39AFD1-4A4D-4D56-B4AD-17B3BBFBD4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43C26A-0D3F-4590-8D0B-B7A4AFB02D87}" type="slidenum">
              <a:rPr lang="es-CO" smtClean="0"/>
              <a:t>‹Nº›</a:t>
            </a:fld>
            <a:endParaRPr lang="es-CO"/>
          </a:p>
        </p:txBody>
      </p:sp>
    </p:spTree>
    <p:extLst>
      <p:ext uri="{BB962C8B-B14F-4D97-AF65-F5344CB8AC3E}">
        <p14:creationId xmlns:p14="http://schemas.microsoft.com/office/powerpoint/2010/main" val="3435718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534EF1-D6FF-4E34-BEC8-4F6222A0A8BF}"/>
              </a:ext>
            </a:extLst>
          </p:cNvPr>
          <p:cNvSpPr>
            <a:spLocks noGrp="1"/>
          </p:cNvSpPr>
          <p:nvPr>
            <p:ph type="title"/>
          </p:nvPr>
        </p:nvSpPr>
        <p:spPr/>
        <p:txBody>
          <a:bodyPr>
            <a:normAutofit/>
          </a:bodyPr>
          <a:lstStyle/>
          <a:p>
            <a:r>
              <a:rPr lang="en-US" b="1" dirty="0"/>
              <a:t>Vista traditional </a:t>
            </a:r>
            <a:r>
              <a:rPr lang="en-US" b="1" dirty="0" err="1"/>
              <a:t>en</a:t>
            </a:r>
            <a:r>
              <a:rPr lang="en-US" b="1" dirty="0"/>
              <a:t> silos de una pipeline </a:t>
            </a:r>
            <a:r>
              <a:rPr lang="en-US" b="1" dirty="0" err="1"/>
              <a:t>analitica</a:t>
            </a:r>
            <a:endParaRPr lang="es-CO" dirty="0"/>
          </a:p>
        </p:txBody>
      </p:sp>
      <p:pic>
        <p:nvPicPr>
          <p:cNvPr id="7" name="Marcador de contenido 6">
            <a:extLst>
              <a:ext uri="{FF2B5EF4-FFF2-40B4-BE49-F238E27FC236}">
                <a16:creationId xmlns:a16="http://schemas.microsoft.com/office/drawing/2014/main" id="{6A2586A4-EC8E-46FF-9C7B-4F0B559B105E}"/>
              </a:ext>
            </a:extLst>
          </p:cNvPr>
          <p:cNvPicPr>
            <a:picLocks noGrp="1" noChangeAspect="1"/>
          </p:cNvPicPr>
          <p:nvPr>
            <p:ph idx="1"/>
          </p:nvPr>
        </p:nvPicPr>
        <p:blipFill>
          <a:blip r:embed="rId3"/>
          <a:stretch>
            <a:fillRect/>
          </a:stretch>
        </p:blipFill>
        <p:spPr>
          <a:xfrm>
            <a:off x="838200" y="2269101"/>
            <a:ext cx="10515600" cy="3464386"/>
          </a:xfrm>
          <a:prstGeom prst="rect">
            <a:avLst/>
          </a:prstGeom>
        </p:spPr>
      </p:pic>
    </p:spTree>
    <p:extLst>
      <p:ext uri="{BB962C8B-B14F-4D97-AF65-F5344CB8AC3E}">
        <p14:creationId xmlns:p14="http://schemas.microsoft.com/office/powerpoint/2010/main" val="46029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AC03D6-F69F-4208-8FBA-534423BDBE58}"/>
              </a:ext>
            </a:extLst>
          </p:cNvPr>
          <p:cNvSpPr>
            <a:spLocks noGrp="1"/>
          </p:cNvSpPr>
          <p:nvPr>
            <p:ph type="title"/>
          </p:nvPr>
        </p:nvSpPr>
        <p:spPr/>
        <p:txBody>
          <a:bodyPr>
            <a:noAutofit/>
          </a:bodyPr>
          <a:lstStyle/>
          <a:p>
            <a:r>
              <a:rPr lang="es-CO" sz="3200" dirty="0"/>
              <a:t>Los valores de cada columna dentro del lote se almacenan como un vector columna, y por separado se almacena un vector de validez o no nulidad ( 0 – nulo, 1 – valido) </a:t>
            </a:r>
          </a:p>
        </p:txBody>
      </p:sp>
      <p:pic>
        <p:nvPicPr>
          <p:cNvPr id="4" name="Marcador de contenido 3">
            <a:extLst>
              <a:ext uri="{FF2B5EF4-FFF2-40B4-BE49-F238E27FC236}">
                <a16:creationId xmlns:a16="http://schemas.microsoft.com/office/drawing/2014/main" id="{7B3C7766-A9FA-4384-A3BD-5FF5CB0C2D94}"/>
              </a:ext>
            </a:extLst>
          </p:cNvPr>
          <p:cNvPicPr>
            <a:picLocks noGrp="1" noChangeAspect="1"/>
          </p:cNvPicPr>
          <p:nvPr>
            <p:ph idx="1"/>
          </p:nvPr>
        </p:nvPicPr>
        <p:blipFill>
          <a:blip r:embed="rId2"/>
          <a:stretch>
            <a:fillRect/>
          </a:stretch>
        </p:blipFill>
        <p:spPr>
          <a:xfrm>
            <a:off x="3392411" y="1825625"/>
            <a:ext cx="5407177" cy="4351338"/>
          </a:xfrm>
          <a:prstGeom prst="rect">
            <a:avLst/>
          </a:prstGeom>
        </p:spPr>
      </p:pic>
    </p:spTree>
    <p:extLst>
      <p:ext uri="{BB962C8B-B14F-4D97-AF65-F5344CB8AC3E}">
        <p14:creationId xmlns:p14="http://schemas.microsoft.com/office/powerpoint/2010/main" val="235121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135ECB-0CFF-4F9E-826F-8DFD7D382C63}"/>
              </a:ext>
            </a:extLst>
          </p:cNvPr>
          <p:cNvSpPr>
            <a:spLocks noGrp="1"/>
          </p:cNvSpPr>
          <p:nvPr>
            <p:ph type="title"/>
          </p:nvPr>
        </p:nvSpPr>
        <p:spPr/>
        <p:txBody>
          <a:bodyPr/>
          <a:lstStyle/>
          <a:p>
            <a:r>
              <a:rPr lang="es-CO" dirty="0"/>
              <a:t>Ingestión de los datos</a:t>
            </a:r>
          </a:p>
        </p:txBody>
      </p:sp>
      <p:pic>
        <p:nvPicPr>
          <p:cNvPr id="8" name="Marcador de contenido 7">
            <a:extLst>
              <a:ext uri="{FF2B5EF4-FFF2-40B4-BE49-F238E27FC236}">
                <a16:creationId xmlns:a16="http://schemas.microsoft.com/office/drawing/2014/main" id="{53D2D110-2ABA-4E95-B746-E1B604F33CF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9896" y="1589557"/>
            <a:ext cx="9034669" cy="4748597"/>
          </a:xfrm>
        </p:spPr>
      </p:pic>
    </p:spTree>
    <p:extLst>
      <p:ext uri="{BB962C8B-B14F-4D97-AF65-F5344CB8AC3E}">
        <p14:creationId xmlns:p14="http://schemas.microsoft.com/office/powerpoint/2010/main" val="2873384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FD9493-56C2-42B7-9BE6-F1D460DE5187}"/>
              </a:ext>
            </a:extLst>
          </p:cNvPr>
          <p:cNvSpPr>
            <a:spLocks noGrp="1"/>
          </p:cNvSpPr>
          <p:nvPr>
            <p:ph type="title"/>
          </p:nvPr>
        </p:nvSpPr>
        <p:spPr/>
        <p:txBody>
          <a:bodyPr/>
          <a:lstStyle/>
          <a:p>
            <a:r>
              <a:rPr lang="es-CO" dirty="0"/>
              <a:t>Se utiliza el tiempo para cortar los tiempos en vivo (real time) y los que no</a:t>
            </a:r>
          </a:p>
        </p:txBody>
      </p:sp>
      <p:pic>
        <p:nvPicPr>
          <p:cNvPr id="5" name="Marcador de contenido 4">
            <a:extLst>
              <a:ext uri="{FF2B5EF4-FFF2-40B4-BE49-F238E27FC236}">
                <a16:creationId xmlns:a16="http://schemas.microsoft.com/office/drawing/2014/main" id="{C07A456C-6E1B-4E38-9F23-833E1F5003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3725" y="1862931"/>
            <a:ext cx="5924550" cy="4276725"/>
          </a:xfrm>
        </p:spPr>
      </p:pic>
    </p:spTree>
    <p:extLst>
      <p:ext uri="{BB962C8B-B14F-4D97-AF65-F5344CB8AC3E}">
        <p14:creationId xmlns:p14="http://schemas.microsoft.com/office/powerpoint/2010/main" val="193219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4A4C4C-EA79-466A-AE9D-982278C295A9}"/>
              </a:ext>
            </a:extLst>
          </p:cNvPr>
          <p:cNvSpPr>
            <a:spLocks noGrp="1"/>
          </p:cNvSpPr>
          <p:nvPr>
            <p:ph type="title"/>
          </p:nvPr>
        </p:nvSpPr>
        <p:spPr/>
        <p:txBody>
          <a:bodyPr/>
          <a:lstStyle/>
          <a:p>
            <a:r>
              <a:rPr lang="es-CO" dirty="0"/>
              <a:t>Consultas</a:t>
            </a:r>
          </a:p>
        </p:txBody>
      </p:sp>
      <p:sp>
        <p:nvSpPr>
          <p:cNvPr id="3" name="Marcador de contenido 2">
            <a:extLst>
              <a:ext uri="{FF2B5EF4-FFF2-40B4-BE49-F238E27FC236}">
                <a16:creationId xmlns:a16="http://schemas.microsoft.com/office/drawing/2014/main" id="{42138CE7-3279-489C-8C6D-8A4CABB51D0B}"/>
              </a:ext>
            </a:extLst>
          </p:cNvPr>
          <p:cNvSpPr>
            <a:spLocks noGrp="1"/>
          </p:cNvSpPr>
          <p:nvPr>
            <p:ph idx="1"/>
          </p:nvPr>
        </p:nvSpPr>
        <p:spPr/>
        <p:txBody>
          <a:bodyPr/>
          <a:lstStyle/>
          <a:p>
            <a:r>
              <a:rPr lang="es-CO" dirty="0"/>
              <a:t>Las consultas se hacen con un lenguaje desarrollado por Uber, llamado Ares Query </a:t>
            </a:r>
            <a:r>
              <a:rPr lang="es-CO" dirty="0" err="1"/>
              <a:t>Language</a:t>
            </a:r>
            <a:r>
              <a:rPr lang="es-CO" dirty="0"/>
              <a:t> (AQL).</a:t>
            </a:r>
          </a:p>
          <a:p>
            <a:r>
              <a:rPr lang="es-CO" dirty="0"/>
              <a:t>AQL es un lenguaje de consultas para análisis analítico de series de tiempo.</a:t>
            </a:r>
          </a:p>
          <a:p>
            <a:r>
              <a:rPr lang="es-CO" dirty="0"/>
              <a:t>No sigue los estándares SQL</a:t>
            </a:r>
          </a:p>
          <a:p>
            <a:r>
              <a:rPr lang="es-CO" dirty="0"/>
              <a:t>AQL se especifica en campos estructurados que puede ser hecho con objetos JSON, YAML o </a:t>
            </a:r>
            <a:r>
              <a:rPr lang="es-CO" dirty="0" err="1"/>
              <a:t>Go</a:t>
            </a:r>
            <a:r>
              <a:rPr lang="es-CO" dirty="0"/>
              <a:t>.</a:t>
            </a:r>
          </a:p>
        </p:txBody>
      </p:sp>
    </p:spTree>
    <p:extLst>
      <p:ext uri="{BB962C8B-B14F-4D97-AF65-F5344CB8AC3E}">
        <p14:creationId xmlns:p14="http://schemas.microsoft.com/office/powerpoint/2010/main" val="2917601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28410D-9502-476E-83A1-5773AD8E921B}"/>
              </a:ext>
            </a:extLst>
          </p:cNvPr>
          <p:cNvSpPr>
            <a:spLocks noGrp="1"/>
          </p:cNvSpPr>
          <p:nvPr>
            <p:ph type="title"/>
          </p:nvPr>
        </p:nvSpPr>
        <p:spPr/>
        <p:txBody>
          <a:bodyPr/>
          <a:lstStyle/>
          <a:p>
            <a:r>
              <a:rPr lang="es-CO" dirty="0"/>
              <a:t>Esquema de ejecución de las consultas</a:t>
            </a:r>
          </a:p>
        </p:txBody>
      </p:sp>
      <p:pic>
        <p:nvPicPr>
          <p:cNvPr id="5" name="Marcador de contenido 4">
            <a:extLst>
              <a:ext uri="{FF2B5EF4-FFF2-40B4-BE49-F238E27FC236}">
                <a16:creationId xmlns:a16="http://schemas.microsoft.com/office/drawing/2014/main" id="{EF6F559C-A79F-48EB-8546-94C127F451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2014593"/>
            <a:ext cx="9717156" cy="4329118"/>
          </a:xfrm>
        </p:spPr>
      </p:pic>
    </p:spTree>
    <p:extLst>
      <p:ext uri="{BB962C8B-B14F-4D97-AF65-F5344CB8AC3E}">
        <p14:creationId xmlns:p14="http://schemas.microsoft.com/office/powerpoint/2010/main" val="2411480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85DB0D-2ACC-4B56-8E9F-1AB77476FDAC}"/>
              </a:ext>
            </a:extLst>
          </p:cNvPr>
          <p:cNvSpPr>
            <a:spLocks noGrp="1"/>
          </p:cNvSpPr>
          <p:nvPr>
            <p:ph type="title"/>
          </p:nvPr>
        </p:nvSpPr>
        <p:spPr/>
        <p:txBody>
          <a:bodyPr/>
          <a:lstStyle/>
          <a:p>
            <a:r>
              <a:rPr lang="es-CO" dirty="0" err="1"/>
              <a:t>Streams</a:t>
            </a:r>
            <a:r>
              <a:rPr lang="es-CO" dirty="0"/>
              <a:t> de </a:t>
            </a:r>
            <a:r>
              <a:rPr lang="es-CO" dirty="0" err="1"/>
              <a:t>Cuda</a:t>
            </a:r>
            <a:r>
              <a:rPr lang="es-CO" dirty="0"/>
              <a:t> para procesamiento de la información en GPU</a:t>
            </a:r>
          </a:p>
        </p:txBody>
      </p:sp>
      <p:pic>
        <p:nvPicPr>
          <p:cNvPr id="5" name="Marcador de contenido 4">
            <a:extLst>
              <a:ext uri="{FF2B5EF4-FFF2-40B4-BE49-F238E27FC236}">
                <a16:creationId xmlns:a16="http://schemas.microsoft.com/office/drawing/2014/main" id="{E9709643-70C3-4A17-805D-CA521DC2A5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943" y="2812774"/>
            <a:ext cx="10690920" cy="2286001"/>
          </a:xfrm>
        </p:spPr>
      </p:pic>
    </p:spTree>
    <p:extLst>
      <p:ext uri="{BB962C8B-B14F-4D97-AF65-F5344CB8AC3E}">
        <p14:creationId xmlns:p14="http://schemas.microsoft.com/office/powerpoint/2010/main" val="400435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AD8BFA-5533-4BB3-B391-61C51E174290}"/>
              </a:ext>
            </a:extLst>
          </p:cNvPr>
          <p:cNvSpPr>
            <a:spLocks noGrp="1"/>
          </p:cNvSpPr>
          <p:nvPr>
            <p:ph type="title"/>
          </p:nvPr>
        </p:nvSpPr>
        <p:spPr/>
        <p:txBody>
          <a:bodyPr/>
          <a:lstStyle/>
          <a:p>
            <a:r>
              <a:rPr lang="es-CO" dirty="0"/>
              <a:t>Diferentes tipos de usos en memoria</a:t>
            </a:r>
          </a:p>
        </p:txBody>
      </p:sp>
      <p:pic>
        <p:nvPicPr>
          <p:cNvPr id="4" name="Marcador de contenido 3">
            <a:extLst>
              <a:ext uri="{FF2B5EF4-FFF2-40B4-BE49-F238E27FC236}">
                <a16:creationId xmlns:a16="http://schemas.microsoft.com/office/drawing/2014/main" id="{6F2D4466-4813-4BD6-A25C-F59E0BDFD285}"/>
              </a:ext>
            </a:extLst>
          </p:cNvPr>
          <p:cNvPicPr>
            <a:picLocks noGrp="1" noChangeAspect="1"/>
          </p:cNvPicPr>
          <p:nvPr>
            <p:ph idx="1"/>
          </p:nvPr>
        </p:nvPicPr>
        <p:blipFill>
          <a:blip r:embed="rId2"/>
          <a:stretch>
            <a:fillRect/>
          </a:stretch>
        </p:blipFill>
        <p:spPr>
          <a:xfrm>
            <a:off x="2331073" y="1825625"/>
            <a:ext cx="7529854" cy="4351338"/>
          </a:xfrm>
          <a:prstGeom prst="rect">
            <a:avLst/>
          </a:prstGeom>
        </p:spPr>
      </p:pic>
    </p:spTree>
    <p:extLst>
      <p:ext uri="{BB962C8B-B14F-4D97-AF65-F5344CB8AC3E}">
        <p14:creationId xmlns:p14="http://schemas.microsoft.com/office/powerpoint/2010/main" val="1194934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D505A7-D951-42E5-9CFD-73171A05EB7D}"/>
              </a:ext>
            </a:extLst>
          </p:cNvPr>
          <p:cNvSpPr>
            <a:spLocks noGrp="1"/>
          </p:cNvSpPr>
          <p:nvPr>
            <p:ph type="title"/>
          </p:nvPr>
        </p:nvSpPr>
        <p:spPr/>
        <p:txBody>
          <a:bodyPr/>
          <a:lstStyle/>
          <a:p>
            <a:r>
              <a:rPr lang="es-CO" dirty="0"/>
              <a:t>Modelo de Memoria física de la </a:t>
            </a:r>
            <a:r>
              <a:rPr lang="es-CO" dirty="0" err="1"/>
              <a:t>bd</a:t>
            </a:r>
            <a:endParaRPr lang="es-CO" dirty="0"/>
          </a:p>
        </p:txBody>
      </p:sp>
      <p:pic>
        <p:nvPicPr>
          <p:cNvPr id="5" name="Marcador de contenido 4">
            <a:extLst>
              <a:ext uri="{FF2B5EF4-FFF2-40B4-BE49-F238E27FC236}">
                <a16:creationId xmlns:a16="http://schemas.microsoft.com/office/drawing/2014/main" id="{718D5FD0-89CB-410E-AE85-6B128F7777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4282" y="1960335"/>
            <a:ext cx="10267120" cy="4675950"/>
          </a:xfrm>
        </p:spPr>
      </p:pic>
    </p:spTree>
    <p:extLst>
      <p:ext uri="{BB962C8B-B14F-4D97-AF65-F5344CB8AC3E}">
        <p14:creationId xmlns:p14="http://schemas.microsoft.com/office/powerpoint/2010/main" val="516629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533C28-E713-40EF-98D1-5396C5C080B0}"/>
              </a:ext>
            </a:extLst>
          </p:cNvPr>
          <p:cNvSpPr>
            <a:spLocks noGrp="1"/>
          </p:cNvSpPr>
          <p:nvPr>
            <p:ph type="title"/>
          </p:nvPr>
        </p:nvSpPr>
        <p:spPr/>
        <p:txBody>
          <a:bodyPr/>
          <a:lstStyle/>
          <a:p>
            <a:r>
              <a:rPr lang="es-CO" dirty="0"/>
              <a:t>Ejemplo de tabla de hechos y de dimensiones</a:t>
            </a:r>
          </a:p>
        </p:txBody>
      </p:sp>
      <p:pic>
        <p:nvPicPr>
          <p:cNvPr id="4" name="Marcador de contenido 3">
            <a:extLst>
              <a:ext uri="{FF2B5EF4-FFF2-40B4-BE49-F238E27FC236}">
                <a16:creationId xmlns:a16="http://schemas.microsoft.com/office/drawing/2014/main" id="{6EC70FFE-1B2F-4B5B-A447-0D6269519408}"/>
              </a:ext>
            </a:extLst>
          </p:cNvPr>
          <p:cNvPicPr>
            <a:picLocks noGrp="1" noChangeAspect="1"/>
          </p:cNvPicPr>
          <p:nvPr>
            <p:ph idx="1"/>
          </p:nvPr>
        </p:nvPicPr>
        <p:blipFill>
          <a:blip r:embed="rId2"/>
          <a:stretch>
            <a:fillRect/>
          </a:stretch>
        </p:blipFill>
        <p:spPr>
          <a:xfrm>
            <a:off x="2615704" y="1825625"/>
            <a:ext cx="6960592" cy="4351338"/>
          </a:xfrm>
          <a:prstGeom prst="rect">
            <a:avLst/>
          </a:prstGeom>
        </p:spPr>
      </p:pic>
    </p:spTree>
    <p:extLst>
      <p:ext uri="{BB962C8B-B14F-4D97-AF65-F5344CB8AC3E}">
        <p14:creationId xmlns:p14="http://schemas.microsoft.com/office/powerpoint/2010/main" val="2552550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CB63C1-19C5-4121-B024-16F97C1BA013}"/>
              </a:ext>
            </a:extLst>
          </p:cNvPr>
          <p:cNvSpPr>
            <a:spLocks noGrp="1"/>
          </p:cNvSpPr>
          <p:nvPr>
            <p:ph type="title"/>
          </p:nvPr>
        </p:nvSpPr>
        <p:spPr/>
        <p:txBody>
          <a:bodyPr/>
          <a:lstStyle/>
          <a:p>
            <a:r>
              <a:rPr lang="es-CO" dirty="0"/>
              <a:t>Ejemplo de un tablero de control</a:t>
            </a:r>
          </a:p>
        </p:txBody>
      </p:sp>
      <p:pic>
        <p:nvPicPr>
          <p:cNvPr id="5" name="Marcador de contenido 4">
            <a:extLst>
              <a:ext uri="{FF2B5EF4-FFF2-40B4-BE49-F238E27FC236}">
                <a16:creationId xmlns:a16="http://schemas.microsoft.com/office/drawing/2014/main" id="{38068A86-C0C3-4B2D-87E1-4D3A2BAC4A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813038"/>
            <a:ext cx="9720469" cy="4751191"/>
          </a:xfrm>
        </p:spPr>
      </p:pic>
    </p:spTree>
    <p:extLst>
      <p:ext uri="{BB962C8B-B14F-4D97-AF65-F5344CB8AC3E}">
        <p14:creationId xmlns:p14="http://schemas.microsoft.com/office/powerpoint/2010/main" val="3095106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59B686-0D87-4F32-B3A9-71D697AE83C2}"/>
              </a:ext>
            </a:extLst>
          </p:cNvPr>
          <p:cNvSpPr>
            <a:spLocks noGrp="1"/>
          </p:cNvSpPr>
          <p:nvPr>
            <p:ph type="title"/>
          </p:nvPr>
        </p:nvSpPr>
        <p:spPr/>
        <p:txBody>
          <a:bodyPr/>
          <a:lstStyle/>
          <a:p>
            <a:r>
              <a:rPr lang="es-CO" dirty="0"/>
              <a:t>Almacenamiento en columnas</a:t>
            </a:r>
          </a:p>
        </p:txBody>
      </p:sp>
      <p:sp>
        <p:nvSpPr>
          <p:cNvPr id="3" name="Marcador de contenido 2">
            <a:extLst>
              <a:ext uri="{FF2B5EF4-FFF2-40B4-BE49-F238E27FC236}">
                <a16:creationId xmlns:a16="http://schemas.microsoft.com/office/drawing/2014/main" id="{96BFC1E0-41F9-450E-A5D5-FD4D9BD4EFC7}"/>
              </a:ext>
            </a:extLst>
          </p:cNvPr>
          <p:cNvSpPr>
            <a:spLocks noGrp="1"/>
          </p:cNvSpPr>
          <p:nvPr>
            <p:ph idx="1"/>
          </p:nvPr>
        </p:nvSpPr>
        <p:spPr/>
        <p:txBody>
          <a:bodyPr>
            <a:normAutofit/>
          </a:bodyPr>
          <a:lstStyle/>
          <a:p>
            <a:r>
              <a:rPr lang="es-CO" sz="1800" dirty="0"/>
              <a:t>Al almacenar los datos en forma de columnas, la </a:t>
            </a:r>
            <a:r>
              <a:rPr lang="es-CO" sz="1800" dirty="0" err="1"/>
              <a:t>bd</a:t>
            </a:r>
            <a:r>
              <a:rPr lang="es-CO" sz="1800" dirty="0"/>
              <a:t> solo puede acceder a los datos que necesita para ejecutar consultas sin tener </a:t>
            </a:r>
            <a:r>
              <a:rPr lang="es-CO" sz="1800" dirty="0" err="1"/>
              <a:t>aceso</a:t>
            </a:r>
            <a:r>
              <a:rPr lang="es-CO" sz="1800" dirty="0"/>
              <a:t> a datos innecesarios en el resto de la fila.</a:t>
            </a:r>
          </a:p>
          <a:p>
            <a:r>
              <a:rPr lang="es-CO" sz="1800" dirty="0"/>
              <a:t>A veces se almacena los datos en diccionarios, lo cual aumenta la velocidad de consulta de 2 a 3 veces, que a su vez es compactada con la compresión de </a:t>
            </a:r>
            <a:r>
              <a:rPr lang="es-ES" sz="1800" dirty="0"/>
              <a:t>longitud de ejecución codificada (“</a:t>
            </a:r>
            <a:r>
              <a:rPr lang="en-US" sz="1800" dirty="0"/>
              <a:t>run-length encoded (RLE) or Huffman-based compression)</a:t>
            </a:r>
          </a:p>
          <a:p>
            <a:r>
              <a:rPr lang="es-CO" sz="1800" dirty="0"/>
              <a:t>La codificación en diccionarios provee compresión de los datos y captura </a:t>
            </a:r>
            <a:r>
              <a:rPr lang="es-CO" sz="1800" dirty="0" err="1"/>
              <a:t>metadata</a:t>
            </a:r>
            <a:r>
              <a:rPr lang="es-CO" sz="1800" dirty="0"/>
              <a:t> que puede ser usada para consultas y caracterización en analítica de ML y DL</a:t>
            </a:r>
          </a:p>
          <a:p>
            <a:r>
              <a:rPr lang="es-CO" sz="1800" dirty="0"/>
              <a:t>Por ejemplo Oracle adiciona información adicional como los máximos  y los mínimos de la codificación.</a:t>
            </a:r>
          </a:p>
          <a:p>
            <a:endParaRPr lang="es-CO" sz="1800" dirty="0"/>
          </a:p>
        </p:txBody>
      </p:sp>
      <p:pic>
        <p:nvPicPr>
          <p:cNvPr id="4" name="Imagen 3">
            <a:extLst>
              <a:ext uri="{FF2B5EF4-FFF2-40B4-BE49-F238E27FC236}">
                <a16:creationId xmlns:a16="http://schemas.microsoft.com/office/drawing/2014/main" id="{1D2558F4-1ECF-4351-A135-CCE0C473462C}"/>
              </a:ext>
            </a:extLst>
          </p:cNvPr>
          <p:cNvPicPr>
            <a:picLocks noChangeAspect="1"/>
          </p:cNvPicPr>
          <p:nvPr/>
        </p:nvPicPr>
        <p:blipFill>
          <a:blip r:embed="rId2"/>
          <a:stretch>
            <a:fillRect/>
          </a:stretch>
        </p:blipFill>
        <p:spPr>
          <a:xfrm>
            <a:off x="4681537" y="4243388"/>
            <a:ext cx="2828925" cy="1933575"/>
          </a:xfrm>
          <a:prstGeom prst="rect">
            <a:avLst/>
          </a:prstGeom>
        </p:spPr>
      </p:pic>
    </p:spTree>
    <p:extLst>
      <p:ext uri="{BB962C8B-B14F-4D97-AF65-F5344CB8AC3E}">
        <p14:creationId xmlns:p14="http://schemas.microsoft.com/office/powerpoint/2010/main" val="2702291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737AAF-6FCD-4C55-AF84-30AF8A3A4106}"/>
              </a:ext>
            </a:extLst>
          </p:cNvPr>
          <p:cNvSpPr>
            <a:spLocks noGrp="1"/>
          </p:cNvSpPr>
          <p:nvPr>
            <p:ph type="title"/>
          </p:nvPr>
        </p:nvSpPr>
        <p:spPr/>
        <p:txBody>
          <a:bodyPr/>
          <a:lstStyle/>
          <a:p>
            <a:r>
              <a:rPr lang="es-CO" dirty="0"/>
              <a:t>Ingeniería de las características (</a:t>
            </a:r>
            <a:r>
              <a:rPr lang="es-CO" dirty="0" err="1"/>
              <a:t>feature</a:t>
            </a:r>
            <a:r>
              <a:rPr lang="es-CO" dirty="0"/>
              <a:t> </a:t>
            </a:r>
            <a:r>
              <a:rPr lang="es-CO" dirty="0" err="1"/>
              <a:t>engineering</a:t>
            </a:r>
            <a:r>
              <a:rPr lang="es-CO" dirty="0"/>
              <a:t>)</a:t>
            </a:r>
          </a:p>
        </p:txBody>
      </p:sp>
      <p:sp>
        <p:nvSpPr>
          <p:cNvPr id="3" name="Marcador de contenido 2">
            <a:extLst>
              <a:ext uri="{FF2B5EF4-FFF2-40B4-BE49-F238E27FC236}">
                <a16:creationId xmlns:a16="http://schemas.microsoft.com/office/drawing/2014/main" id="{B928A29A-6E5D-4602-B75B-3587C16ED4E9}"/>
              </a:ext>
            </a:extLst>
          </p:cNvPr>
          <p:cNvSpPr>
            <a:spLocks noGrp="1"/>
          </p:cNvSpPr>
          <p:nvPr>
            <p:ph idx="1"/>
          </p:nvPr>
        </p:nvSpPr>
        <p:spPr/>
        <p:txBody>
          <a:bodyPr>
            <a:normAutofit fontScale="92500" lnSpcReduction="20000"/>
          </a:bodyPr>
          <a:lstStyle/>
          <a:p>
            <a:r>
              <a:rPr lang="es-CO" dirty="0"/>
              <a:t>Una aproximación típica empleada por los científicos de datos para extraer datos de las </a:t>
            </a:r>
            <a:r>
              <a:rPr lang="es-CO" dirty="0" err="1"/>
              <a:t>bd</a:t>
            </a:r>
            <a:r>
              <a:rPr lang="es-CO" dirty="0"/>
              <a:t> y otras fuentes es convertirlos en uno o más archivos </a:t>
            </a:r>
            <a:r>
              <a:rPr lang="es-CO" dirty="0" err="1"/>
              <a:t>json</a:t>
            </a:r>
            <a:r>
              <a:rPr lang="es-CO" dirty="0"/>
              <a:t> o </a:t>
            </a:r>
            <a:r>
              <a:rPr lang="es-CO" dirty="0" err="1"/>
              <a:t>csv</a:t>
            </a:r>
            <a:r>
              <a:rPr lang="es-CO" dirty="0"/>
              <a:t>.  Lo cual implica hacer una o más copias de los datos, para posteriormente hacer la ingeniería de las características (</a:t>
            </a:r>
            <a:r>
              <a:rPr lang="es-CO" dirty="0" err="1"/>
              <a:t>feature</a:t>
            </a:r>
            <a:r>
              <a:rPr lang="es-CO" dirty="0"/>
              <a:t> </a:t>
            </a:r>
            <a:r>
              <a:rPr lang="es-CO" dirty="0" err="1"/>
              <a:t>engineering</a:t>
            </a:r>
            <a:r>
              <a:rPr lang="es-CO" dirty="0"/>
              <a:t>), proceso que es ineficiente e inseguro.</a:t>
            </a:r>
          </a:p>
          <a:p>
            <a:r>
              <a:rPr lang="es-CO" dirty="0"/>
              <a:t>Otra forma de extraer la información es emplear SQL apalancándose en las eficiencias de las bases de datos relacionales y las NoSQL. Si la caracterización (</a:t>
            </a:r>
            <a:r>
              <a:rPr lang="es-CO" dirty="0" err="1"/>
              <a:t>featurization</a:t>
            </a:r>
            <a:r>
              <a:rPr lang="es-CO" dirty="0"/>
              <a:t>) es hecha cerca de donde el dato es almacenado, las propiedades de la </a:t>
            </a:r>
            <a:r>
              <a:rPr lang="es-CO" dirty="0" err="1"/>
              <a:t>bd</a:t>
            </a:r>
            <a:r>
              <a:rPr lang="es-CO" dirty="0"/>
              <a:t> pueden ser llevadas al proceso (indexación, resúmenes, tablas intermedias </a:t>
            </a:r>
            <a:r>
              <a:rPr lang="es-CO" dirty="0" err="1"/>
              <a:t>etc</a:t>
            </a:r>
            <a:r>
              <a:rPr lang="es-CO" dirty="0"/>
              <a:t>).  Mejora la eficiencia, y evita los problemas de copias, por lo que el proceso es más seguro.</a:t>
            </a:r>
          </a:p>
          <a:p>
            <a:r>
              <a:rPr lang="es-CO" dirty="0"/>
              <a:t>Estas operaciones incluyen normalización de datos, conteos de características, </a:t>
            </a:r>
            <a:r>
              <a:rPr lang="es-CO" dirty="0" err="1"/>
              <a:t>one-hot</a:t>
            </a:r>
            <a:r>
              <a:rPr lang="es-CO" dirty="0"/>
              <a:t> </a:t>
            </a:r>
            <a:r>
              <a:rPr lang="es-CO" dirty="0" err="1"/>
              <a:t>encoding</a:t>
            </a:r>
            <a:r>
              <a:rPr lang="es-CO" dirty="0"/>
              <a:t>, conversiones binarias, particiones de clases, cuantiles, </a:t>
            </a:r>
            <a:r>
              <a:rPr lang="es-CO" dirty="0" err="1"/>
              <a:t>tokenizar</a:t>
            </a:r>
            <a:r>
              <a:rPr lang="es-CO" dirty="0"/>
              <a:t>, etc.</a:t>
            </a:r>
          </a:p>
        </p:txBody>
      </p:sp>
    </p:spTree>
    <p:extLst>
      <p:ext uri="{BB962C8B-B14F-4D97-AF65-F5344CB8AC3E}">
        <p14:creationId xmlns:p14="http://schemas.microsoft.com/office/powerpoint/2010/main" val="1322782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BACC79-B35B-4B00-8BBE-5852D92F47FA}"/>
              </a:ext>
            </a:extLst>
          </p:cNvPr>
          <p:cNvSpPr>
            <a:spLocks noGrp="1"/>
          </p:cNvSpPr>
          <p:nvPr>
            <p:ph type="title"/>
          </p:nvPr>
        </p:nvSpPr>
        <p:spPr/>
        <p:txBody>
          <a:bodyPr/>
          <a:lstStyle/>
          <a:p>
            <a:r>
              <a:rPr lang="en-US" b="1" dirty="0"/>
              <a:t>Vista traditional </a:t>
            </a:r>
            <a:r>
              <a:rPr lang="en-US" b="1" dirty="0" err="1"/>
              <a:t>en</a:t>
            </a:r>
            <a:r>
              <a:rPr lang="en-US" b="1" dirty="0"/>
              <a:t> silos de una pipeline para IA</a:t>
            </a:r>
            <a:endParaRPr lang="es-CO" dirty="0"/>
          </a:p>
        </p:txBody>
      </p:sp>
      <p:pic>
        <p:nvPicPr>
          <p:cNvPr id="4" name="Marcador de contenido 3">
            <a:extLst>
              <a:ext uri="{FF2B5EF4-FFF2-40B4-BE49-F238E27FC236}">
                <a16:creationId xmlns:a16="http://schemas.microsoft.com/office/drawing/2014/main" id="{4D9D826E-2D7E-4890-8A55-60C9E19E0456}"/>
              </a:ext>
            </a:extLst>
          </p:cNvPr>
          <p:cNvPicPr>
            <a:picLocks noGrp="1" noChangeAspect="1"/>
          </p:cNvPicPr>
          <p:nvPr>
            <p:ph idx="1"/>
          </p:nvPr>
        </p:nvPicPr>
        <p:blipFill>
          <a:blip r:embed="rId2"/>
          <a:stretch>
            <a:fillRect/>
          </a:stretch>
        </p:blipFill>
        <p:spPr>
          <a:xfrm>
            <a:off x="3414712" y="2705894"/>
            <a:ext cx="5362575" cy="2590800"/>
          </a:xfrm>
          <a:prstGeom prst="rect">
            <a:avLst/>
          </a:prstGeom>
        </p:spPr>
      </p:pic>
    </p:spTree>
    <p:extLst>
      <p:ext uri="{BB962C8B-B14F-4D97-AF65-F5344CB8AC3E}">
        <p14:creationId xmlns:p14="http://schemas.microsoft.com/office/powerpoint/2010/main" val="1304182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226C49-45CE-48BC-8C17-A1CAC5FC3224}"/>
              </a:ext>
            </a:extLst>
          </p:cNvPr>
          <p:cNvSpPr>
            <a:spLocks noGrp="1"/>
          </p:cNvSpPr>
          <p:nvPr>
            <p:ph type="title"/>
          </p:nvPr>
        </p:nvSpPr>
        <p:spPr/>
        <p:txBody>
          <a:bodyPr>
            <a:noAutofit/>
          </a:bodyPr>
          <a:lstStyle/>
          <a:p>
            <a:br>
              <a:rPr lang="es-CO" sz="3600" b="1" dirty="0"/>
            </a:br>
            <a:r>
              <a:rPr lang="es-CO" sz="3600" b="1" dirty="0"/>
              <a:t>Caso </a:t>
            </a:r>
            <a:r>
              <a:rPr lang="es-CO" sz="3600" b="1" dirty="0" err="1"/>
              <a:t>AresDB</a:t>
            </a:r>
            <a:br>
              <a:rPr lang="es-CO" sz="3600" b="1" dirty="0"/>
            </a:br>
            <a:r>
              <a:rPr lang="es-CO" sz="3600" b="1" dirty="0"/>
              <a:t>Motor de analítica en tiempo real de UBER con GPU</a:t>
            </a:r>
            <a:br>
              <a:rPr lang="es-CO" sz="3600" b="1" dirty="0"/>
            </a:br>
            <a:endParaRPr lang="es-CO" sz="3600" dirty="0"/>
          </a:p>
        </p:txBody>
      </p:sp>
      <p:sp>
        <p:nvSpPr>
          <p:cNvPr id="3" name="Marcador de contenido 2">
            <a:extLst>
              <a:ext uri="{FF2B5EF4-FFF2-40B4-BE49-F238E27FC236}">
                <a16:creationId xmlns:a16="http://schemas.microsoft.com/office/drawing/2014/main" id="{779E496E-CCC8-456B-9873-2926B23FB540}"/>
              </a:ext>
            </a:extLst>
          </p:cNvPr>
          <p:cNvSpPr>
            <a:spLocks noGrp="1"/>
          </p:cNvSpPr>
          <p:nvPr>
            <p:ph idx="1"/>
          </p:nvPr>
        </p:nvSpPr>
        <p:spPr/>
        <p:txBody>
          <a:bodyPr/>
          <a:lstStyle/>
          <a:p>
            <a:r>
              <a:rPr lang="es-CO" dirty="0" err="1"/>
              <a:t>AresDB</a:t>
            </a:r>
            <a:r>
              <a:rPr lang="es-CO" dirty="0"/>
              <a:t> es un base de datos en memoria, lanzada en el 2018 por Uber.</a:t>
            </a:r>
          </a:p>
          <a:p>
            <a:r>
              <a:rPr lang="es-CO" dirty="0"/>
              <a:t>Es de fuente abierta (open </a:t>
            </a:r>
            <a:r>
              <a:rPr lang="es-CO" dirty="0" err="1"/>
              <a:t>source</a:t>
            </a:r>
            <a:r>
              <a:rPr lang="es-CO" dirty="0"/>
              <a:t>)</a:t>
            </a:r>
          </a:p>
          <a:p>
            <a:r>
              <a:rPr lang="es-CO" dirty="0"/>
              <a:t>Concebida para apalancarse con GPU, con el objeto de hacer analítica a gran escala.</a:t>
            </a:r>
          </a:p>
          <a:p>
            <a:r>
              <a:rPr lang="es-CO" dirty="0"/>
              <a:t>Permite hacer “</a:t>
            </a:r>
            <a:r>
              <a:rPr lang="es-CO" dirty="0" err="1"/>
              <a:t>princing</a:t>
            </a:r>
            <a:r>
              <a:rPr lang="es-CO" dirty="0"/>
              <a:t>” en tiempo real y </a:t>
            </a:r>
            <a:r>
              <a:rPr lang="es-CO" dirty="0" err="1"/>
              <a:t>automatico</a:t>
            </a:r>
            <a:r>
              <a:rPr lang="es-CO" dirty="0"/>
              <a:t>.</a:t>
            </a:r>
          </a:p>
          <a:p>
            <a:r>
              <a:rPr lang="es-CO" dirty="0"/>
              <a:t>Consultas personalizadas.</a:t>
            </a:r>
          </a:p>
          <a:p>
            <a:r>
              <a:rPr lang="es-CO" dirty="0"/>
              <a:t>Tableros de control.</a:t>
            </a:r>
          </a:p>
        </p:txBody>
      </p:sp>
    </p:spTree>
    <p:extLst>
      <p:ext uri="{BB962C8B-B14F-4D97-AF65-F5344CB8AC3E}">
        <p14:creationId xmlns:p14="http://schemas.microsoft.com/office/powerpoint/2010/main" val="3461096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2DB075-3FA6-4B0D-AE05-76AC343E1927}"/>
              </a:ext>
            </a:extLst>
          </p:cNvPr>
          <p:cNvSpPr>
            <a:spLocks noGrp="1"/>
          </p:cNvSpPr>
          <p:nvPr>
            <p:ph type="title"/>
          </p:nvPr>
        </p:nvSpPr>
        <p:spPr/>
        <p:txBody>
          <a:bodyPr/>
          <a:lstStyle/>
          <a:p>
            <a:r>
              <a:rPr lang="es-CO" dirty="0"/>
              <a:t>Arquitectura</a:t>
            </a:r>
          </a:p>
        </p:txBody>
      </p:sp>
      <p:pic>
        <p:nvPicPr>
          <p:cNvPr id="7" name="Marcador de contenido 6">
            <a:extLst>
              <a:ext uri="{FF2B5EF4-FFF2-40B4-BE49-F238E27FC236}">
                <a16:creationId xmlns:a16="http://schemas.microsoft.com/office/drawing/2014/main" id="{408682C9-8BB5-4655-9E71-4FE9343B50E7}"/>
              </a:ext>
            </a:extLst>
          </p:cNvPr>
          <p:cNvPicPr>
            <a:picLocks noGrp="1" noChangeAspect="1"/>
          </p:cNvPicPr>
          <p:nvPr>
            <p:ph idx="1"/>
          </p:nvPr>
        </p:nvPicPr>
        <p:blipFill>
          <a:blip r:embed="rId3"/>
          <a:stretch>
            <a:fillRect/>
          </a:stretch>
        </p:blipFill>
        <p:spPr>
          <a:xfrm>
            <a:off x="1530625" y="1454185"/>
            <a:ext cx="9169676" cy="5052446"/>
          </a:xfrm>
          <a:prstGeom prst="rect">
            <a:avLst/>
          </a:prstGeom>
        </p:spPr>
      </p:pic>
    </p:spTree>
    <p:extLst>
      <p:ext uri="{BB962C8B-B14F-4D97-AF65-F5344CB8AC3E}">
        <p14:creationId xmlns:p14="http://schemas.microsoft.com/office/powerpoint/2010/main" val="2439147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27B717-A92C-41B2-A570-38B4313012B2}"/>
              </a:ext>
            </a:extLst>
          </p:cNvPr>
          <p:cNvSpPr>
            <a:spLocks noGrp="1"/>
          </p:cNvSpPr>
          <p:nvPr>
            <p:ph type="title"/>
          </p:nvPr>
        </p:nvSpPr>
        <p:spPr/>
        <p:txBody>
          <a:bodyPr/>
          <a:lstStyle/>
          <a:p>
            <a:r>
              <a:rPr lang="es-CO" dirty="0"/>
              <a:t>Características de la </a:t>
            </a:r>
            <a:r>
              <a:rPr lang="es-CO" dirty="0" err="1"/>
              <a:t>in-bd</a:t>
            </a:r>
            <a:endParaRPr lang="es-CO" dirty="0"/>
          </a:p>
        </p:txBody>
      </p:sp>
      <p:sp>
        <p:nvSpPr>
          <p:cNvPr id="3" name="Marcador de contenido 2">
            <a:extLst>
              <a:ext uri="{FF2B5EF4-FFF2-40B4-BE49-F238E27FC236}">
                <a16:creationId xmlns:a16="http://schemas.microsoft.com/office/drawing/2014/main" id="{6E5D71F6-0B17-4E7E-901A-9D79FD5F3A63}"/>
              </a:ext>
            </a:extLst>
          </p:cNvPr>
          <p:cNvSpPr>
            <a:spLocks noGrp="1"/>
          </p:cNvSpPr>
          <p:nvPr>
            <p:ph idx="1"/>
          </p:nvPr>
        </p:nvSpPr>
        <p:spPr/>
        <p:txBody>
          <a:bodyPr/>
          <a:lstStyle/>
          <a:p>
            <a:r>
              <a:rPr lang="es-CO" dirty="0"/>
              <a:t>No utiliza un esquema de alcance (</a:t>
            </a:r>
            <a:r>
              <a:rPr lang="es-CO" dirty="0" err="1"/>
              <a:t>scope</a:t>
            </a:r>
            <a:r>
              <a:rPr lang="es-CO" dirty="0"/>
              <a:t> </a:t>
            </a:r>
            <a:r>
              <a:rPr lang="es-CO" dirty="0" err="1"/>
              <a:t>schema</a:t>
            </a:r>
            <a:r>
              <a:rPr lang="es-CO" dirty="0"/>
              <a:t>) </a:t>
            </a:r>
          </a:p>
          <a:p>
            <a:r>
              <a:rPr lang="es-CO" dirty="0"/>
              <a:t>Los usuarios almacenan los datos en:</a:t>
            </a:r>
          </a:p>
          <a:p>
            <a:r>
              <a:rPr lang="es-CO" dirty="0"/>
              <a:t>Tablas de Hechos (</a:t>
            </a:r>
            <a:r>
              <a:rPr lang="es-CO" dirty="0" err="1"/>
              <a:t>Fact</a:t>
            </a:r>
            <a:r>
              <a:rPr lang="es-CO" dirty="0"/>
              <a:t>):  Almacena infinitos datos transmitidos de eventos de series tiempo, que pasan en tiempo real, por ejemplos un viaje es un evento, el tiempo de respuesta se designa como un evento del tiempo.</a:t>
            </a:r>
          </a:p>
          <a:p>
            <a:r>
              <a:rPr lang="es-CO" dirty="0"/>
              <a:t>Tablas de Dimensiones (</a:t>
            </a:r>
            <a:r>
              <a:rPr lang="es-CO" dirty="0" err="1"/>
              <a:t>Dimension</a:t>
            </a:r>
            <a:r>
              <a:rPr lang="es-CO" dirty="0"/>
              <a:t>):  Almacena las propiedades de las entidades como ciudades, clientes, conductores, zona de tiempo.  Son limitadas por su tamaño, por ejemplo el número de ciudades en el mundo, y no necesariamente tienen una columna especial de tiempo.</a:t>
            </a:r>
          </a:p>
          <a:p>
            <a:endParaRPr lang="es-CO" dirty="0"/>
          </a:p>
        </p:txBody>
      </p:sp>
    </p:spTree>
    <p:extLst>
      <p:ext uri="{BB962C8B-B14F-4D97-AF65-F5344CB8AC3E}">
        <p14:creationId xmlns:p14="http://schemas.microsoft.com/office/powerpoint/2010/main" val="1521578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486174-67A7-4F6C-926D-9830877C7515}"/>
              </a:ext>
            </a:extLst>
          </p:cNvPr>
          <p:cNvSpPr>
            <a:spLocks noGrp="1"/>
          </p:cNvSpPr>
          <p:nvPr>
            <p:ph type="title"/>
          </p:nvPr>
        </p:nvSpPr>
        <p:spPr/>
        <p:txBody>
          <a:bodyPr/>
          <a:lstStyle/>
          <a:p>
            <a:r>
              <a:rPr lang="es-CO" dirty="0"/>
              <a:t>Características de la </a:t>
            </a:r>
            <a:r>
              <a:rPr lang="es-CO" dirty="0" err="1"/>
              <a:t>in-bd</a:t>
            </a:r>
            <a:endParaRPr lang="es-CO" dirty="0"/>
          </a:p>
        </p:txBody>
      </p:sp>
      <p:sp>
        <p:nvSpPr>
          <p:cNvPr id="3" name="Marcador de contenido 2">
            <a:extLst>
              <a:ext uri="{FF2B5EF4-FFF2-40B4-BE49-F238E27FC236}">
                <a16:creationId xmlns:a16="http://schemas.microsoft.com/office/drawing/2014/main" id="{8BFB7104-E174-4972-844C-16B8529F32BD}"/>
              </a:ext>
            </a:extLst>
          </p:cNvPr>
          <p:cNvSpPr>
            <a:spLocks noGrp="1"/>
          </p:cNvSpPr>
          <p:nvPr>
            <p:ph idx="1"/>
          </p:nvPr>
        </p:nvSpPr>
        <p:spPr/>
        <p:txBody>
          <a:bodyPr>
            <a:normAutofit lnSpcReduction="10000"/>
          </a:bodyPr>
          <a:lstStyle/>
          <a:p>
            <a:r>
              <a:rPr lang="es-ES" dirty="0"/>
              <a:t>El almacenamiento es basado en columnas con compresión para la eficiencia del almacenamiento (menos uso de memoria en términos de bytes para almacenar datos) y eficiencia de consulta (menos transferencia de datos desde la memoria de la CPU a la memoria de la GPU durante la consulta)</a:t>
            </a:r>
          </a:p>
          <a:p>
            <a:r>
              <a:rPr lang="es-ES" dirty="0"/>
              <a:t>Introducción en tiempo real con “</a:t>
            </a:r>
            <a:r>
              <a:rPr lang="es-ES" dirty="0" err="1"/>
              <a:t>deduplicación</a:t>
            </a:r>
            <a:r>
              <a:rPr lang="es-ES" dirty="0"/>
              <a:t>” de clave principal para una alta precisión de datos y una actualización de datos casi en tiempo real en segundos</a:t>
            </a:r>
          </a:p>
          <a:p>
            <a:r>
              <a:rPr lang="es-ES" dirty="0"/>
              <a:t>Procesamiento de consultas impulsado por GPU para el procesamiento de datos altamente paralelos impulsado por GPU, lo que genera una latencia de consulta baja (segundos a segundos)</a:t>
            </a:r>
          </a:p>
          <a:p>
            <a:endParaRPr lang="es-CO" dirty="0"/>
          </a:p>
        </p:txBody>
      </p:sp>
    </p:spTree>
    <p:extLst>
      <p:ext uri="{BB962C8B-B14F-4D97-AF65-F5344CB8AC3E}">
        <p14:creationId xmlns:p14="http://schemas.microsoft.com/office/powerpoint/2010/main" val="2822168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DD1D8F-F616-4B49-AABE-55158E8147BF}"/>
              </a:ext>
            </a:extLst>
          </p:cNvPr>
          <p:cNvSpPr>
            <a:spLocks noGrp="1"/>
          </p:cNvSpPr>
          <p:nvPr>
            <p:ph type="title"/>
          </p:nvPr>
        </p:nvSpPr>
        <p:spPr/>
        <p:txBody>
          <a:bodyPr>
            <a:normAutofit fontScale="90000"/>
          </a:bodyPr>
          <a:lstStyle/>
          <a:p>
            <a:r>
              <a:rPr lang="es-CO" dirty="0"/>
              <a:t>La clave primaria localiza la posición del lote (</a:t>
            </a:r>
            <a:r>
              <a:rPr lang="es-CO" dirty="0" err="1"/>
              <a:t>batch</a:t>
            </a:r>
            <a:r>
              <a:rPr lang="es-CO" dirty="0"/>
              <a:t>) y la posición dentro de éste para cada registro</a:t>
            </a:r>
          </a:p>
        </p:txBody>
      </p:sp>
      <p:pic>
        <p:nvPicPr>
          <p:cNvPr id="4" name="Marcador de contenido 3">
            <a:extLst>
              <a:ext uri="{FF2B5EF4-FFF2-40B4-BE49-F238E27FC236}">
                <a16:creationId xmlns:a16="http://schemas.microsoft.com/office/drawing/2014/main" id="{2BBE014C-D844-48DA-AA48-8424AD69BB8F}"/>
              </a:ext>
            </a:extLst>
          </p:cNvPr>
          <p:cNvPicPr>
            <a:picLocks noGrp="1" noChangeAspect="1"/>
          </p:cNvPicPr>
          <p:nvPr>
            <p:ph idx="1"/>
          </p:nvPr>
        </p:nvPicPr>
        <p:blipFill>
          <a:blip r:embed="rId2"/>
          <a:stretch>
            <a:fillRect/>
          </a:stretch>
        </p:blipFill>
        <p:spPr>
          <a:xfrm>
            <a:off x="2752725" y="2529681"/>
            <a:ext cx="6686550" cy="2943225"/>
          </a:xfrm>
          <a:prstGeom prst="rect">
            <a:avLst/>
          </a:prstGeom>
        </p:spPr>
      </p:pic>
    </p:spTree>
    <p:extLst>
      <p:ext uri="{BB962C8B-B14F-4D97-AF65-F5344CB8AC3E}">
        <p14:creationId xmlns:p14="http://schemas.microsoft.com/office/powerpoint/2010/main" val="40282232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838</Words>
  <Application>Microsoft Office PowerPoint</Application>
  <PresentationFormat>Panorámica</PresentationFormat>
  <Paragraphs>53</Paragraphs>
  <Slides>19</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Calibri Light</vt:lpstr>
      <vt:lpstr>Tema de Office</vt:lpstr>
      <vt:lpstr>Vista traditional en silos de una pipeline analitica</vt:lpstr>
      <vt:lpstr>Almacenamiento en columnas</vt:lpstr>
      <vt:lpstr>Ingeniería de las características (feature engineering)</vt:lpstr>
      <vt:lpstr>Vista traditional en silos de una pipeline para IA</vt:lpstr>
      <vt:lpstr> Caso AresDB Motor de analítica en tiempo real de UBER con GPU </vt:lpstr>
      <vt:lpstr>Arquitectura</vt:lpstr>
      <vt:lpstr>Características de la in-bd</vt:lpstr>
      <vt:lpstr>Características de la in-bd</vt:lpstr>
      <vt:lpstr>La clave primaria localiza la posición del lote (batch) y la posición dentro de éste para cada registro</vt:lpstr>
      <vt:lpstr>Los valores de cada columna dentro del lote se almacenan como un vector columna, y por separado se almacena un vector de validez o no nulidad ( 0 – nulo, 1 – valido) </vt:lpstr>
      <vt:lpstr>Ingestión de los datos</vt:lpstr>
      <vt:lpstr>Se utiliza el tiempo para cortar los tiempos en vivo (real time) y los que no</vt:lpstr>
      <vt:lpstr>Consultas</vt:lpstr>
      <vt:lpstr>Esquema de ejecución de las consultas</vt:lpstr>
      <vt:lpstr>Streams de Cuda para procesamiento de la información en GPU</vt:lpstr>
      <vt:lpstr>Diferentes tipos de usos en memoria</vt:lpstr>
      <vt:lpstr>Modelo de Memoria física de la bd</vt:lpstr>
      <vt:lpstr>Ejemplo de tabla de hechos y de dimensiones</vt:lpstr>
      <vt:lpstr>Ejemplo de un tablero de control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Vista tradicional en silos de una pipeline analítica.</dc:title>
  <dc:creator>Santiago Giraldo</dc:creator>
  <cp:lastModifiedBy>Santiago Giraldo</cp:lastModifiedBy>
  <cp:revision>16</cp:revision>
  <dcterms:created xsi:type="dcterms:W3CDTF">2019-08-15T14:01:44Z</dcterms:created>
  <dcterms:modified xsi:type="dcterms:W3CDTF">2019-08-15T22:50:24Z</dcterms:modified>
</cp:coreProperties>
</file>